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272B5-0FA0-49DF-8D37-A6805F2372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F57BE8-B149-4921-8112-44C17E6CB3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E61A6B9-E73E-4B04-AC92-21B4396A3C6D}"/>
              </a:ext>
            </a:extLst>
          </p:cNvPr>
          <p:cNvSpPr>
            <a:spLocks noGrp="1"/>
          </p:cNvSpPr>
          <p:nvPr>
            <p:ph type="dt" sz="half" idx="10"/>
          </p:nvPr>
        </p:nvSpPr>
        <p:spPr/>
        <p:txBody>
          <a:bodyPr/>
          <a:lstStyle/>
          <a:p>
            <a:fld id="{C5A60D2C-37B9-4519-8E95-1F61198FECEC}" type="datetimeFigureOut">
              <a:rPr lang="en-GB" smtClean="0"/>
              <a:t>22/06/2020</a:t>
            </a:fld>
            <a:endParaRPr lang="en-GB"/>
          </a:p>
        </p:txBody>
      </p:sp>
      <p:sp>
        <p:nvSpPr>
          <p:cNvPr id="5" name="Footer Placeholder 4">
            <a:extLst>
              <a:ext uri="{FF2B5EF4-FFF2-40B4-BE49-F238E27FC236}">
                <a16:creationId xmlns:a16="http://schemas.microsoft.com/office/drawing/2014/main" id="{3A5EE3EC-C145-491A-913C-1F2C27E7B7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F74D5D-BC53-412B-B5A2-EB99DBAB4938}"/>
              </a:ext>
            </a:extLst>
          </p:cNvPr>
          <p:cNvSpPr>
            <a:spLocks noGrp="1"/>
          </p:cNvSpPr>
          <p:nvPr>
            <p:ph type="sldNum" sz="quarter" idx="12"/>
          </p:nvPr>
        </p:nvSpPr>
        <p:spPr/>
        <p:txBody>
          <a:bodyPr/>
          <a:lstStyle/>
          <a:p>
            <a:fld id="{228424A3-E639-47CA-9681-C383EBDA5BD0}" type="slidenum">
              <a:rPr lang="en-GB" smtClean="0"/>
              <a:t>‹#›</a:t>
            </a:fld>
            <a:endParaRPr lang="en-GB"/>
          </a:p>
        </p:txBody>
      </p:sp>
    </p:spTree>
    <p:extLst>
      <p:ext uri="{BB962C8B-B14F-4D97-AF65-F5344CB8AC3E}">
        <p14:creationId xmlns:p14="http://schemas.microsoft.com/office/powerpoint/2010/main" val="1562624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0A4C1-9537-49FD-9B75-E0F0A7A3928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4E5AE69-C9B2-42EA-86FE-EADC226DEA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AB5373-3D61-4781-9374-E3AB6390FEC6}"/>
              </a:ext>
            </a:extLst>
          </p:cNvPr>
          <p:cNvSpPr>
            <a:spLocks noGrp="1"/>
          </p:cNvSpPr>
          <p:nvPr>
            <p:ph type="dt" sz="half" idx="10"/>
          </p:nvPr>
        </p:nvSpPr>
        <p:spPr/>
        <p:txBody>
          <a:bodyPr/>
          <a:lstStyle/>
          <a:p>
            <a:fld id="{C5A60D2C-37B9-4519-8E95-1F61198FECEC}" type="datetimeFigureOut">
              <a:rPr lang="en-GB" smtClean="0"/>
              <a:t>22/06/2020</a:t>
            </a:fld>
            <a:endParaRPr lang="en-GB"/>
          </a:p>
        </p:txBody>
      </p:sp>
      <p:sp>
        <p:nvSpPr>
          <p:cNvPr id="5" name="Footer Placeholder 4">
            <a:extLst>
              <a:ext uri="{FF2B5EF4-FFF2-40B4-BE49-F238E27FC236}">
                <a16:creationId xmlns:a16="http://schemas.microsoft.com/office/drawing/2014/main" id="{07F11952-1442-4DD4-ABCE-BB25906DA2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D58FCE-F180-4ED0-AB04-5737D42C7716}"/>
              </a:ext>
            </a:extLst>
          </p:cNvPr>
          <p:cNvSpPr>
            <a:spLocks noGrp="1"/>
          </p:cNvSpPr>
          <p:nvPr>
            <p:ph type="sldNum" sz="quarter" idx="12"/>
          </p:nvPr>
        </p:nvSpPr>
        <p:spPr/>
        <p:txBody>
          <a:bodyPr/>
          <a:lstStyle/>
          <a:p>
            <a:fld id="{228424A3-E639-47CA-9681-C383EBDA5BD0}" type="slidenum">
              <a:rPr lang="en-GB" smtClean="0"/>
              <a:t>‹#›</a:t>
            </a:fld>
            <a:endParaRPr lang="en-GB"/>
          </a:p>
        </p:txBody>
      </p:sp>
    </p:spTree>
    <p:extLst>
      <p:ext uri="{BB962C8B-B14F-4D97-AF65-F5344CB8AC3E}">
        <p14:creationId xmlns:p14="http://schemas.microsoft.com/office/powerpoint/2010/main" val="4215953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5722DC-C417-4C6F-946C-EE2BEB3A14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65499E-E9C2-4111-A7E1-B6EF054F2C0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6CD90E-C80E-458B-BB1F-5ED0D97B33B0}"/>
              </a:ext>
            </a:extLst>
          </p:cNvPr>
          <p:cNvSpPr>
            <a:spLocks noGrp="1"/>
          </p:cNvSpPr>
          <p:nvPr>
            <p:ph type="dt" sz="half" idx="10"/>
          </p:nvPr>
        </p:nvSpPr>
        <p:spPr/>
        <p:txBody>
          <a:bodyPr/>
          <a:lstStyle/>
          <a:p>
            <a:fld id="{C5A60D2C-37B9-4519-8E95-1F61198FECEC}" type="datetimeFigureOut">
              <a:rPr lang="en-GB" smtClean="0"/>
              <a:t>22/06/2020</a:t>
            </a:fld>
            <a:endParaRPr lang="en-GB"/>
          </a:p>
        </p:txBody>
      </p:sp>
      <p:sp>
        <p:nvSpPr>
          <p:cNvPr id="5" name="Footer Placeholder 4">
            <a:extLst>
              <a:ext uri="{FF2B5EF4-FFF2-40B4-BE49-F238E27FC236}">
                <a16:creationId xmlns:a16="http://schemas.microsoft.com/office/drawing/2014/main" id="{65F14331-031C-4B64-B2C7-CE6875A693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77CA4E-B280-4DB9-904B-82EC25B914E2}"/>
              </a:ext>
            </a:extLst>
          </p:cNvPr>
          <p:cNvSpPr>
            <a:spLocks noGrp="1"/>
          </p:cNvSpPr>
          <p:nvPr>
            <p:ph type="sldNum" sz="quarter" idx="12"/>
          </p:nvPr>
        </p:nvSpPr>
        <p:spPr/>
        <p:txBody>
          <a:bodyPr/>
          <a:lstStyle/>
          <a:p>
            <a:fld id="{228424A3-E639-47CA-9681-C383EBDA5BD0}" type="slidenum">
              <a:rPr lang="en-GB" smtClean="0"/>
              <a:t>‹#›</a:t>
            </a:fld>
            <a:endParaRPr lang="en-GB"/>
          </a:p>
        </p:txBody>
      </p:sp>
    </p:spTree>
    <p:extLst>
      <p:ext uri="{BB962C8B-B14F-4D97-AF65-F5344CB8AC3E}">
        <p14:creationId xmlns:p14="http://schemas.microsoft.com/office/powerpoint/2010/main" val="1678546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588F-08ED-43E6-983A-01E903B9DE4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683898B-7828-41FD-A625-5F650C46825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1F3C86-3E89-4CB8-BF83-62A6982920B0}"/>
              </a:ext>
            </a:extLst>
          </p:cNvPr>
          <p:cNvSpPr>
            <a:spLocks noGrp="1"/>
          </p:cNvSpPr>
          <p:nvPr>
            <p:ph type="dt" sz="half" idx="10"/>
          </p:nvPr>
        </p:nvSpPr>
        <p:spPr/>
        <p:txBody>
          <a:bodyPr/>
          <a:lstStyle/>
          <a:p>
            <a:fld id="{C5A60D2C-37B9-4519-8E95-1F61198FECEC}" type="datetimeFigureOut">
              <a:rPr lang="en-GB" smtClean="0"/>
              <a:t>22/06/2020</a:t>
            </a:fld>
            <a:endParaRPr lang="en-GB"/>
          </a:p>
        </p:txBody>
      </p:sp>
      <p:sp>
        <p:nvSpPr>
          <p:cNvPr id="5" name="Footer Placeholder 4">
            <a:extLst>
              <a:ext uri="{FF2B5EF4-FFF2-40B4-BE49-F238E27FC236}">
                <a16:creationId xmlns:a16="http://schemas.microsoft.com/office/drawing/2014/main" id="{C19AEE77-96EE-437B-BD02-F80E3AF524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3819E3-52AD-414B-A5F8-2FD436B4A1E0}"/>
              </a:ext>
            </a:extLst>
          </p:cNvPr>
          <p:cNvSpPr>
            <a:spLocks noGrp="1"/>
          </p:cNvSpPr>
          <p:nvPr>
            <p:ph type="sldNum" sz="quarter" idx="12"/>
          </p:nvPr>
        </p:nvSpPr>
        <p:spPr/>
        <p:txBody>
          <a:bodyPr/>
          <a:lstStyle/>
          <a:p>
            <a:fld id="{228424A3-E639-47CA-9681-C383EBDA5BD0}" type="slidenum">
              <a:rPr lang="en-GB" smtClean="0"/>
              <a:t>‹#›</a:t>
            </a:fld>
            <a:endParaRPr lang="en-GB"/>
          </a:p>
        </p:txBody>
      </p:sp>
    </p:spTree>
    <p:extLst>
      <p:ext uri="{BB962C8B-B14F-4D97-AF65-F5344CB8AC3E}">
        <p14:creationId xmlns:p14="http://schemas.microsoft.com/office/powerpoint/2010/main" val="3290047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D6A22-F322-409F-B821-F618E82F71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C1851A1-F048-4DD7-B9C9-DDC2FF2356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BC737D8-E91C-4205-B72B-062FD053440E}"/>
              </a:ext>
            </a:extLst>
          </p:cNvPr>
          <p:cNvSpPr>
            <a:spLocks noGrp="1"/>
          </p:cNvSpPr>
          <p:nvPr>
            <p:ph type="dt" sz="half" idx="10"/>
          </p:nvPr>
        </p:nvSpPr>
        <p:spPr/>
        <p:txBody>
          <a:bodyPr/>
          <a:lstStyle/>
          <a:p>
            <a:fld id="{C5A60D2C-37B9-4519-8E95-1F61198FECEC}" type="datetimeFigureOut">
              <a:rPr lang="en-GB" smtClean="0"/>
              <a:t>22/06/2020</a:t>
            </a:fld>
            <a:endParaRPr lang="en-GB"/>
          </a:p>
        </p:txBody>
      </p:sp>
      <p:sp>
        <p:nvSpPr>
          <p:cNvPr id="5" name="Footer Placeholder 4">
            <a:extLst>
              <a:ext uri="{FF2B5EF4-FFF2-40B4-BE49-F238E27FC236}">
                <a16:creationId xmlns:a16="http://schemas.microsoft.com/office/drawing/2014/main" id="{33988835-2B8D-4E59-B228-A83663E5A8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12F664-F4D9-4C8D-AD6D-C04A9610B761}"/>
              </a:ext>
            </a:extLst>
          </p:cNvPr>
          <p:cNvSpPr>
            <a:spLocks noGrp="1"/>
          </p:cNvSpPr>
          <p:nvPr>
            <p:ph type="sldNum" sz="quarter" idx="12"/>
          </p:nvPr>
        </p:nvSpPr>
        <p:spPr/>
        <p:txBody>
          <a:bodyPr/>
          <a:lstStyle/>
          <a:p>
            <a:fld id="{228424A3-E639-47CA-9681-C383EBDA5BD0}" type="slidenum">
              <a:rPr lang="en-GB" smtClean="0"/>
              <a:t>‹#›</a:t>
            </a:fld>
            <a:endParaRPr lang="en-GB"/>
          </a:p>
        </p:txBody>
      </p:sp>
    </p:spTree>
    <p:extLst>
      <p:ext uri="{BB962C8B-B14F-4D97-AF65-F5344CB8AC3E}">
        <p14:creationId xmlns:p14="http://schemas.microsoft.com/office/powerpoint/2010/main" val="644038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8ECD9-FA37-4FC6-94AE-66DAEC4B0F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BFA614C-06CF-4FC1-8AFA-8C8DBDCD6D6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937F5E0-1463-4D94-9F60-BA616EBE3F5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64883DB-E9B8-409D-A932-2A92609AC02D}"/>
              </a:ext>
            </a:extLst>
          </p:cNvPr>
          <p:cNvSpPr>
            <a:spLocks noGrp="1"/>
          </p:cNvSpPr>
          <p:nvPr>
            <p:ph type="dt" sz="half" idx="10"/>
          </p:nvPr>
        </p:nvSpPr>
        <p:spPr/>
        <p:txBody>
          <a:bodyPr/>
          <a:lstStyle/>
          <a:p>
            <a:fld id="{C5A60D2C-37B9-4519-8E95-1F61198FECEC}" type="datetimeFigureOut">
              <a:rPr lang="en-GB" smtClean="0"/>
              <a:t>22/06/2020</a:t>
            </a:fld>
            <a:endParaRPr lang="en-GB"/>
          </a:p>
        </p:txBody>
      </p:sp>
      <p:sp>
        <p:nvSpPr>
          <p:cNvPr id="6" name="Footer Placeholder 5">
            <a:extLst>
              <a:ext uri="{FF2B5EF4-FFF2-40B4-BE49-F238E27FC236}">
                <a16:creationId xmlns:a16="http://schemas.microsoft.com/office/drawing/2014/main" id="{4C9F16C3-F8B3-48DA-B032-0EC927454E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7E33DF-99E7-4F25-8122-B91D98965028}"/>
              </a:ext>
            </a:extLst>
          </p:cNvPr>
          <p:cNvSpPr>
            <a:spLocks noGrp="1"/>
          </p:cNvSpPr>
          <p:nvPr>
            <p:ph type="sldNum" sz="quarter" idx="12"/>
          </p:nvPr>
        </p:nvSpPr>
        <p:spPr/>
        <p:txBody>
          <a:bodyPr/>
          <a:lstStyle/>
          <a:p>
            <a:fld id="{228424A3-E639-47CA-9681-C383EBDA5BD0}" type="slidenum">
              <a:rPr lang="en-GB" smtClean="0"/>
              <a:t>‹#›</a:t>
            </a:fld>
            <a:endParaRPr lang="en-GB"/>
          </a:p>
        </p:txBody>
      </p:sp>
    </p:spTree>
    <p:extLst>
      <p:ext uri="{BB962C8B-B14F-4D97-AF65-F5344CB8AC3E}">
        <p14:creationId xmlns:p14="http://schemas.microsoft.com/office/powerpoint/2010/main" val="88788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6E0CE-4A34-450C-A3F7-2437D4A796F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BBF0EA-051F-41A2-B725-EA183A1857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911FAB7-54B5-4B5B-A360-FBA85EC2E8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DBC93D1-0E73-4E49-AA84-6BCEBA1C55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51608A4-905C-48A9-80F6-2D5900FD1C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226AD19-FBBF-42D8-AC0E-8C62B572875F}"/>
              </a:ext>
            </a:extLst>
          </p:cNvPr>
          <p:cNvSpPr>
            <a:spLocks noGrp="1"/>
          </p:cNvSpPr>
          <p:nvPr>
            <p:ph type="dt" sz="half" idx="10"/>
          </p:nvPr>
        </p:nvSpPr>
        <p:spPr/>
        <p:txBody>
          <a:bodyPr/>
          <a:lstStyle/>
          <a:p>
            <a:fld id="{C5A60D2C-37B9-4519-8E95-1F61198FECEC}" type="datetimeFigureOut">
              <a:rPr lang="en-GB" smtClean="0"/>
              <a:t>22/06/2020</a:t>
            </a:fld>
            <a:endParaRPr lang="en-GB"/>
          </a:p>
        </p:txBody>
      </p:sp>
      <p:sp>
        <p:nvSpPr>
          <p:cNvPr id="8" name="Footer Placeholder 7">
            <a:extLst>
              <a:ext uri="{FF2B5EF4-FFF2-40B4-BE49-F238E27FC236}">
                <a16:creationId xmlns:a16="http://schemas.microsoft.com/office/drawing/2014/main" id="{82E3A34B-FB08-44A9-8E2A-16CDABB7525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8DB7B98-F50A-4758-AA55-EA854F0E4AE5}"/>
              </a:ext>
            </a:extLst>
          </p:cNvPr>
          <p:cNvSpPr>
            <a:spLocks noGrp="1"/>
          </p:cNvSpPr>
          <p:nvPr>
            <p:ph type="sldNum" sz="quarter" idx="12"/>
          </p:nvPr>
        </p:nvSpPr>
        <p:spPr/>
        <p:txBody>
          <a:bodyPr/>
          <a:lstStyle/>
          <a:p>
            <a:fld id="{228424A3-E639-47CA-9681-C383EBDA5BD0}" type="slidenum">
              <a:rPr lang="en-GB" smtClean="0"/>
              <a:t>‹#›</a:t>
            </a:fld>
            <a:endParaRPr lang="en-GB"/>
          </a:p>
        </p:txBody>
      </p:sp>
    </p:spTree>
    <p:extLst>
      <p:ext uri="{BB962C8B-B14F-4D97-AF65-F5344CB8AC3E}">
        <p14:creationId xmlns:p14="http://schemas.microsoft.com/office/powerpoint/2010/main" val="1683874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AF092-609F-4799-8BB1-63826852694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450A6CA-EECA-46D1-86FB-1159A1334676}"/>
              </a:ext>
            </a:extLst>
          </p:cNvPr>
          <p:cNvSpPr>
            <a:spLocks noGrp="1"/>
          </p:cNvSpPr>
          <p:nvPr>
            <p:ph type="dt" sz="half" idx="10"/>
          </p:nvPr>
        </p:nvSpPr>
        <p:spPr/>
        <p:txBody>
          <a:bodyPr/>
          <a:lstStyle/>
          <a:p>
            <a:fld id="{C5A60D2C-37B9-4519-8E95-1F61198FECEC}" type="datetimeFigureOut">
              <a:rPr lang="en-GB" smtClean="0"/>
              <a:t>22/06/2020</a:t>
            </a:fld>
            <a:endParaRPr lang="en-GB"/>
          </a:p>
        </p:txBody>
      </p:sp>
      <p:sp>
        <p:nvSpPr>
          <p:cNvPr id="4" name="Footer Placeholder 3">
            <a:extLst>
              <a:ext uri="{FF2B5EF4-FFF2-40B4-BE49-F238E27FC236}">
                <a16:creationId xmlns:a16="http://schemas.microsoft.com/office/drawing/2014/main" id="{305E414F-77A7-4347-9606-A522BA31DF5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559C09F-9508-4739-9682-EEFCD7D44859}"/>
              </a:ext>
            </a:extLst>
          </p:cNvPr>
          <p:cNvSpPr>
            <a:spLocks noGrp="1"/>
          </p:cNvSpPr>
          <p:nvPr>
            <p:ph type="sldNum" sz="quarter" idx="12"/>
          </p:nvPr>
        </p:nvSpPr>
        <p:spPr/>
        <p:txBody>
          <a:bodyPr/>
          <a:lstStyle/>
          <a:p>
            <a:fld id="{228424A3-E639-47CA-9681-C383EBDA5BD0}" type="slidenum">
              <a:rPr lang="en-GB" smtClean="0"/>
              <a:t>‹#›</a:t>
            </a:fld>
            <a:endParaRPr lang="en-GB"/>
          </a:p>
        </p:txBody>
      </p:sp>
    </p:spTree>
    <p:extLst>
      <p:ext uri="{BB962C8B-B14F-4D97-AF65-F5344CB8AC3E}">
        <p14:creationId xmlns:p14="http://schemas.microsoft.com/office/powerpoint/2010/main" val="2186123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AA95EB-EA33-43D8-8017-A501FAF9FDA2}"/>
              </a:ext>
            </a:extLst>
          </p:cNvPr>
          <p:cNvSpPr>
            <a:spLocks noGrp="1"/>
          </p:cNvSpPr>
          <p:nvPr>
            <p:ph type="dt" sz="half" idx="10"/>
          </p:nvPr>
        </p:nvSpPr>
        <p:spPr/>
        <p:txBody>
          <a:bodyPr/>
          <a:lstStyle/>
          <a:p>
            <a:fld id="{C5A60D2C-37B9-4519-8E95-1F61198FECEC}" type="datetimeFigureOut">
              <a:rPr lang="en-GB" smtClean="0"/>
              <a:t>22/06/2020</a:t>
            </a:fld>
            <a:endParaRPr lang="en-GB"/>
          </a:p>
        </p:txBody>
      </p:sp>
      <p:sp>
        <p:nvSpPr>
          <p:cNvPr id="3" name="Footer Placeholder 2">
            <a:extLst>
              <a:ext uri="{FF2B5EF4-FFF2-40B4-BE49-F238E27FC236}">
                <a16:creationId xmlns:a16="http://schemas.microsoft.com/office/drawing/2014/main" id="{90A75C11-36EB-4B9A-96D6-FDCEFE75B6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829E837-9C0F-4643-BA5B-D93D9259F890}"/>
              </a:ext>
            </a:extLst>
          </p:cNvPr>
          <p:cNvSpPr>
            <a:spLocks noGrp="1"/>
          </p:cNvSpPr>
          <p:nvPr>
            <p:ph type="sldNum" sz="quarter" idx="12"/>
          </p:nvPr>
        </p:nvSpPr>
        <p:spPr/>
        <p:txBody>
          <a:bodyPr/>
          <a:lstStyle/>
          <a:p>
            <a:fld id="{228424A3-E639-47CA-9681-C383EBDA5BD0}" type="slidenum">
              <a:rPr lang="en-GB" smtClean="0"/>
              <a:t>‹#›</a:t>
            </a:fld>
            <a:endParaRPr lang="en-GB"/>
          </a:p>
        </p:txBody>
      </p:sp>
    </p:spTree>
    <p:extLst>
      <p:ext uri="{BB962C8B-B14F-4D97-AF65-F5344CB8AC3E}">
        <p14:creationId xmlns:p14="http://schemas.microsoft.com/office/powerpoint/2010/main" val="3913279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6C8C3-05E5-4336-BAC4-0429734C24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8D36E21-F88F-474E-A4A1-DD825B913D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1AE7399-D74F-448F-86B3-E920AA6950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89A349-6758-444E-8728-8CA4B3849EB9}"/>
              </a:ext>
            </a:extLst>
          </p:cNvPr>
          <p:cNvSpPr>
            <a:spLocks noGrp="1"/>
          </p:cNvSpPr>
          <p:nvPr>
            <p:ph type="dt" sz="half" idx="10"/>
          </p:nvPr>
        </p:nvSpPr>
        <p:spPr/>
        <p:txBody>
          <a:bodyPr/>
          <a:lstStyle/>
          <a:p>
            <a:fld id="{C5A60D2C-37B9-4519-8E95-1F61198FECEC}" type="datetimeFigureOut">
              <a:rPr lang="en-GB" smtClean="0"/>
              <a:t>22/06/2020</a:t>
            </a:fld>
            <a:endParaRPr lang="en-GB"/>
          </a:p>
        </p:txBody>
      </p:sp>
      <p:sp>
        <p:nvSpPr>
          <p:cNvPr id="6" name="Footer Placeholder 5">
            <a:extLst>
              <a:ext uri="{FF2B5EF4-FFF2-40B4-BE49-F238E27FC236}">
                <a16:creationId xmlns:a16="http://schemas.microsoft.com/office/drawing/2014/main" id="{899D7363-0372-4EDD-81C9-180DE8EF43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CFE7A7-EB0D-4BC8-BB19-E4706F1345A3}"/>
              </a:ext>
            </a:extLst>
          </p:cNvPr>
          <p:cNvSpPr>
            <a:spLocks noGrp="1"/>
          </p:cNvSpPr>
          <p:nvPr>
            <p:ph type="sldNum" sz="quarter" idx="12"/>
          </p:nvPr>
        </p:nvSpPr>
        <p:spPr/>
        <p:txBody>
          <a:bodyPr/>
          <a:lstStyle/>
          <a:p>
            <a:fld id="{228424A3-E639-47CA-9681-C383EBDA5BD0}" type="slidenum">
              <a:rPr lang="en-GB" smtClean="0"/>
              <a:t>‹#›</a:t>
            </a:fld>
            <a:endParaRPr lang="en-GB"/>
          </a:p>
        </p:txBody>
      </p:sp>
    </p:spTree>
    <p:extLst>
      <p:ext uri="{BB962C8B-B14F-4D97-AF65-F5344CB8AC3E}">
        <p14:creationId xmlns:p14="http://schemas.microsoft.com/office/powerpoint/2010/main" val="1218801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A727F-6191-4191-850A-6C4C528419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C52CEFF-08B8-4FB8-84E3-3B35B1CBCC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2762E3D-4213-4818-B31D-664C23EF2A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721BA17-3378-4BE7-AAC3-5A08AC187474}"/>
              </a:ext>
            </a:extLst>
          </p:cNvPr>
          <p:cNvSpPr>
            <a:spLocks noGrp="1"/>
          </p:cNvSpPr>
          <p:nvPr>
            <p:ph type="dt" sz="half" idx="10"/>
          </p:nvPr>
        </p:nvSpPr>
        <p:spPr/>
        <p:txBody>
          <a:bodyPr/>
          <a:lstStyle/>
          <a:p>
            <a:fld id="{C5A60D2C-37B9-4519-8E95-1F61198FECEC}" type="datetimeFigureOut">
              <a:rPr lang="en-GB" smtClean="0"/>
              <a:t>22/06/2020</a:t>
            </a:fld>
            <a:endParaRPr lang="en-GB"/>
          </a:p>
        </p:txBody>
      </p:sp>
      <p:sp>
        <p:nvSpPr>
          <p:cNvPr id="6" name="Footer Placeholder 5">
            <a:extLst>
              <a:ext uri="{FF2B5EF4-FFF2-40B4-BE49-F238E27FC236}">
                <a16:creationId xmlns:a16="http://schemas.microsoft.com/office/drawing/2014/main" id="{B4170FEF-9B7F-487C-BF51-BE94831A4F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10C011-AADC-483F-B37B-3DD9DF7C8A86}"/>
              </a:ext>
            </a:extLst>
          </p:cNvPr>
          <p:cNvSpPr>
            <a:spLocks noGrp="1"/>
          </p:cNvSpPr>
          <p:nvPr>
            <p:ph type="sldNum" sz="quarter" idx="12"/>
          </p:nvPr>
        </p:nvSpPr>
        <p:spPr/>
        <p:txBody>
          <a:bodyPr/>
          <a:lstStyle/>
          <a:p>
            <a:fld id="{228424A3-E639-47CA-9681-C383EBDA5BD0}" type="slidenum">
              <a:rPr lang="en-GB" smtClean="0"/>
              <a:t>‹#›</a:t>
            </a:fld>
            <a:endParaRPr lang="en-GB"/>
          </a:p>
        </p:txBody>
      </p:sp>
    </p:spTree>
    <p:extLst>
      <p:ext uri="{BB962C8B-B14F-4D97-AF65-F5344CB8AC3E}">
        <p14:creationId xmlns:p14="http://schemas.microsoft.com/office/powerpoint/2010/main" val="473813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D27064-B265-4D46-A411-8C7256B635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657A83-FC53-4437-B039-8052E74090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071828-7B28-46B3-9046-057416DBF8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A60D2C-37B9-4519-8E95-1F61198FECEC}" type="datetimeFigureOut">
              <a:rPr lang="en-GB" smtClean="0"/>
              <a:t>22/06/2020</a:t>
            </a:fld>
            <a:endParaRPr lang="en-GB"/>
          </a:p>
        </p:txBody>
      </p:sp>
      <p:sp>
        <p:nvSpPr>
          <p:cNvPr id="5" name="Footer Placeholder 4">
            <a:extLst>
              <a:ext uri="{FF2B5EF4-FFF2-40B4-BE49-F238E27FC236}">
                <a16:creationId xmlns:a16="http://schemas.microsoft.com/office/drawing/2014/main" id="{88CE4A8E-C503-40CD-ABE3-CB0664921A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A4DB6E5-9860-4F42-BE28-28573D1ED1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424A3-E639-47CA-9681-C383EBDA5BD0}" type="slidenum">
              <a:rPr lang="en-GB" smtClean="0"/>
              <a:t>‹#›</a:t>
            </a:fld>
            <a:endParaRPr lang="en-GB"/>
          </a:p>
        </p:txBody>
      </p:sp>
    </p:spTree>
    <p:extLst>
      <p:ext uri="{BB962C8B-B14F-4D97-AF65-F5344CB8AC3E}">
        <p14:creationId xmlns:p14="http://schemas.microsoft.com/office/powerpoint/2010/main" val="3435450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 Id="rId14" Type="http://schemas.openxmlformats.org/officeDocument/2006/relationships/image" Target="../media/image13.jpeg"/></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AE592C2-E75B-4BF3-88CC-DF128E619A75}"/>
              </a:ext>
            </a:extLst>
          </p:cNvPr>
          <p:cNvPicPr>
            <a:picLocks noChangeAspect="1"/>
          </p:cNvPicPr>
          <p:nvPr/>
        </p:nvPicPr>
        <p:blipFill>
          <a:blip r:embed="rId2"/>
          <a:stretch>
            <a:fillRect/>
          </a:stretch>
        </p:blipFill>
        <p:spPr>
          <a:xfrm>
            <a:off x="529439" y="622655"/>
            <a:ext cx="1854884" cy="1689893"/>
          </a:xfrm>
          <a:prstGeom prst="rect">
            <a:avLst/>
          </a:prstGeom>
        </p:spPr>
      </p:pic>
      <p:sp>
        <p:nvSpPr>
          <p:cNvPr id="4" name="Title 3">
            <a:extLst>
              <a:ext uri="{FF2B5EF4-FFF2-40B4-BE49-F238E27FC236}">
                <a16:creationId xmlns:a16="http://schemas.microsoft.com/office/drawing/2014/main" id="{A5D9499E-974A-40F6-B6C5-2C0423696663}"/>
              </a:ext>
            </a:extLst>
          </p:cNvPr>
          <p:cNvSpPr>
            <a:spLocks noGrp="1"/>
          </p:cNvSpPr>
          <p:nvPr>
            <p:ph type="title"/>
          </p:nvPr>
        </p:nvSpPr>
        <p:spPr>
          <a:xfrm>
            <a:off x="468834" y="3270335"/>
            <a:ext cx="1305033" cy="469762"/>
          </a:xfrm>
        </p:spPr>
        <p:txBody>
          <a:bodyPr>
            <a:noAutofit/>
          </a:bodyPr>
          <a:lstStyle/>
          <a:p>
            <a:r>
              <a:rPr lang="en-GB" sz="1200" b="1" u="sng" dirty="0"/>
              <a:t>DEEPER LEARNING rice</a:t>
            </a:r>
          </a:p>
        </p:txBody>
      </p:sp>
      <p:sp>
        <p:nvSpPr>
          <p:cNvPr id="7" name="Text Placeholder 6">
            <a:extLst>
              <a:ext uri="{FF2B5EF4-FFF2-40B4-BE49-F238E27FC236}">
                <a16:creationId xmlns:a16="http://schemas.microsoft.com/office/drawing/2014/main" id="{892158CB-3EB0-43AA-9E09-E94F46FB3192}"/>
              </a:ext>
            </a:extLst>
          </p:cNvPr>
          <p:cNvSpPr>
            <a:spLocks noGrp="1"/>
          </p:cNvSpPr>
          <p:nvPr>
            <p:ph type="body" sz="quarter" idx="3"/>
          </p:nvPr>
        </p:nvSpPr>
        <p:spPr>
          <a:xfrm>
            <a:off x="4444336" y="-383541"/>
            <a:ext cx="3431634" cy="823912"/>
          </a:xfrm>
        </p:spPr>
        <p:txBody>
          <a:bodyPr>
            <a:noAutofit/>
          </a:bodyPr>
          <a:lstStyle/>
          <a:p>
            <a:pPr algn="ctr"/>
            <a:r>
              <a:rPr lang="en-GB" sz="1200" u="sng" dirty="0"/>
              <a:t>WHY BREAKFAST ?</a:t>
            </a:r>
          </a:p>
        </p:txBody>
      </p:sp>
      <p:sp>
        <p:nvSpPr>
          <p:cNvPr id="8" name="Content Placeholder 7">
            <a:extLst>
              <a:ext uri="{FF2B5EF4-FFF2-40B4-BE49-F238E27FC236}">
                <a16:creationId xmlns:a16="http://schemas.microsoft.com/office/drawing/2014/main" id="{94E337D7-3D64-41CE-BBAE-0C73B612B4C7}"/>
              </a:ext>
            </a:extLst>
          </p:cNvPr>
          <p:cNvSpPr>
            <a:spLocks noGrp="1"/>
          </p:cNvSpPr>
          <p:nvPr>
            <p:ph sz="quarter" idx="4"/>
          </p:nvPr>
        </p:nvSpPr>
        <p:spPr>
          <a:xfrm>
            <a:off x="9878355" y="196649"/>
            <a:ext cx="2875469" cy="347802"/>
          </a:xfrm>
        </p:spPr>
        <p:txBody>
          <a:bodyPr>
            <a:noAutofit/>
          </a:bodyPr>
          <a:lstStyle/>
          <a:p>
            <a:pPr marL="0" indent="0">
              <a:buNone/>
            </a:pPr>
            <a:r>
              <a:rPr lang="en-GB" sz="1200" b="1" u="sng" dirty="0"/>
              <a:t>STAPLE FOODS  - BREAD</a:t>
            </a:r>
          </a:p>
        </p:txBody>
      </p:sp>
      <p:sp>
        <p:nvSpPr>
          <p:cNvPr id="20" name="Text Placeholder 19">
            <a:extLst>
              <a:ext uri="{FF2B5EF4-FFF2-40B4-BE49-F238E27FC236}">
                <a16:creationId xmlns:a16="http://schemas.microsoft.com/office/drawing/2014/main" id="{5EDC0282-5F98-4D4A-A319-19EDAA990D92}"/>
              </a:ext>
            </a:extLst>
          </p:cNvPr>
          <p:cNvSpPr>
            <a:spLocks noGrp="1"/>
          </p:cNvSpPr>
          <p:nvPr>
            <p:ph type="body" idx="1"/>
          </p:nvPr>
        </p:nvSpPr>
        <p:spPr>
          <a:xfrm>
            <a:off x="1772216" y="-279461"/>
            <a:ext cx="5157787" cy="823912"/>
          </a:xfrm>
        </p:spPr>
        <p:txBody>
          <a:bodyPr>
            <a:normAutofit/>
          </a:bodyPr>
          <a:lstStyle/>
          <a:p>
            <a:r>
              <a:rPr lang="en-GB" sz="1200" u="sng" dirty="0"/>
              <a:t>ALWAYS REMEMBER  food safety</a:t>
            </a:r>
          </a:p>
        </p:txBody>
      </p:sp>
      <p:sp>
        <p:nvSpPr>
          <p:cNvPr id="21" name="Rectangle 20">
            <a:extLst>
              <a:ext uri="{FF2B5EF4-FFF2-40B4-BE49-F238E27FC236}">
                <a16:creationId xmlns:a16="http://schemas.microsoft.com/office/drawing/2014/main" id="{0D841981-2DD5-40B3-A6B6-5EC5F0F1E047}"/>
              </a:ext>
            </a:extLst>
          </p:cNvPr>
          <p:cNvSpPr/>
          <p:nvPr/>
        </p:nvSpPr>
        <p:spPr>
          <a:xfrm>
            <a:off x="7845308" y="576900"/>
            <a:ext cx="4179171" cy="2594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BC5B9E75-0B35-4543-95AD-E0E2DCEC3A17}"/>
              </a:ext>
            </a:extLst>
          </p:cNvPr>
          <p:cNvSpPr/>
          <p:nvPr/>
        </p:nvSpPr>
        <p:spPr>
          <a:xfrm>
            <a:off x="7825526" y="3275625"/>
            <a:ext cx="4179171" cy="33660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CA99B9F7-5CCF-4207-8E3F-377CC4E4F3A5}"/>
              </a:ext>
            </a:extLst>
          </p:cNvPr>
          <p:cNvSpPr/>
          <p:nvPr/>
        </p:nvSpPr>
        <p:spPr>
          <a:xfrm>
            <a:off x="4899101" y="768312"/>
            <a:ext cx="2284197" cy="28465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2AC4A79F-B021-4600-B565-14F710CBF6D8}"/>
              </a:ext>
            </a:extLst>
          </p:cNvPr>
          <p:cNvSpPr/>
          <p:nvPr/>
        </p:nvSpPr>
        <p:spPr>
          <a:xfrm>
            <a:off x="495964" y="3307696"/>
            <a:ext cx="3913203" cy="33660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a:extLst>
              <a:ext uri="{FF2B5EF4-FFF2-40B4-BE49-F238E27FC236}">
                <a16:creationId xmlns:a16="http://schemas.microsoft.com/office/drawing/2014/main" id="{AEC51A18-5F43-4592-8866-BC6FFA41D5EE}"/>
              </a:ext>
            </a:extLst>
          </p:cNvPr>
          <p:cNvPicPr>
            <a:picLocks noChangeAspect="1"/>
          </p:cNvPicPr>
          <p:nvPr/>
        </p:nvPicPr>
        <p:blipFill>
          <a:blip r:embed="rId3"/>
          <a:stretch>
            <a:fillRect/>
          </a:stretch>
        </p:blipFill>
        <p:spPr>
          <a:xfrm>
            <a:off x="4891571" y="3718894"/>
            <a:ext cx="2354870" cy="2954859"/>
          </a:xfrm>
          <a:prstGeom prst="rect">
            <a:avLst/>
          </a:prstGeom>
        </p:spPr>
      </p:pic>
      <p:sp>
        <p:nvSpPr>
          <p:cNvPr id="29" name="TextBox 28">
            <a:extLst>
              <a:ext uri="{FF2B5EF4-FFF2-40B4-BE49-F238E27FC236}">
                <a16:creationId xmlns:a16="http://schemas.microsoft.com/office/drawing/2014/main" id="{CBF7522D-0640-4B3B-8379-05FAA1390CAF}"/>
              </a:ext>
            </a:extLst>
          </p:cNvPr>
          <p:cNvSpPr txBox="1"/>
          <p:nvPr/>
        </p:nvSpPr>
        <p:spPr>
          <a:xfrm>
            <a:off x="5420450" y="3718895"/>
            <a:ext cx="1337739" cy="276999"/>
          </a:xfrm>
          <a:prstGeom prst="rect">
            <a:avLst/>
          </a:prstGeom>
          <a:noFill/>
        </p:spPr>
        <p:txBody>
          <a:bodyPr wrap="none" rtlCol="0">
            <a:spAutoFit/>
          </a:bodyPr>
          <a:lstStyle/>
          <a:p>
            <a:pPr algn="ctr"/>
            <a:r>
              <a:rPr lang="en-GB" sz="1200" b="1" u="sng" dirty="0"/>
              <a:t>KEY VOCABULARY</a:t>
            </a:r>
          </a:p>
        </p:txBody>
      </p:sp>
      <p:sp>
        <p:nvSpPr>
          <p:cNvPr id="23" name="TextBox 22">
            <a:extLst>
              <a:ext uri="{FF2B5EF4-FFF2-40B4-BE49-F238E27FC236}">
                <a16:creationId xmlns:a16="http://schemas.microsoft.com/office/drawing/2014/main" id="{D6AAA772-CEF1-4331-BDAC-7FEFB37BC442}"/>
              </a:ext>
            </a:extLst>
          </p:cNvPr>
          <p:cNvSpPr txBox="1"/>
          <p:nvPr/>
        </p:nvSpPr>
        <p:spPr>
          <a:xfrm>
            <a:off x="4604918" y="-42706"/>
            <a:ext cx="2649123" cy="307777"/>
          </a:xfrm>
          <a:prstGeom prst="rect">
            <a:avLst/>
          </a:prstGeom>
          <a:noFill/>
        </p:spPr>
        <p:txBody>
          <a:bodyPr wrap="none" rtlCol="0">
            <a:spAutoFit/>
          </a:bodyPr>
          <a:lstStyle/>
          <a:p>
            <a:r>
              <a:rPr lang="en-GB" sz="1400" b="1" dirty="0"/>
              <a:t>YEAR 8 KNOWLEDGE ORGANISER</a:t>
            </a:r>
          </a:p>
        </p:txBody>
      </p:sp>
      <p:pic>
        <p:nvPicPr>
          <p:cNvPr id="14" name="Picture 13">
            <a:extLst>
              <a:ext uri="{FF2B5EF4-FFF2-40B4-BE49-F238E27FC236}">
                <a16:creationId xmlns:a16="http://schemas.microsoft.com/office/drawing/2014/main" id="{5E29FB5D-B6D1-4259-8370-1F871A2C37B4}"/>
              </a:ext>
            </a:extLst>
          </p:cNvPr>
          <p:cNvPicPr>
            <a:picLocks noChangeAspect="1"/>
          </p:cNvPicPr>
          <p:nvPr/>
        </p:nvPicPr>
        <p:blipFill>
          <a:blip r:embed="rId4"/>
          <a:stretch>
            <a:fillRect/>
          </a:stretch>
        </p:blipFill>
        <p:spPr>
          <a:xfrm>
            <a:off x="587841" y="3688604"/>
            <a:ext cx="1040368" cy="801421"/>
          </a:xfrm>
          <a:prstGeom prst="rect">
            <a:avLst/>
          </a:prstGeom>
        </p:spPr>
      </p:pic>
      <p:sp>
        <p:nvSpPr>
          <p:cNvPr id="31" name="Rectangle 3">
            <a:extLst>
              <a:ext uri="{FF2B5EF4-FFF2-40B4-BE49-F238E27FC236}">
                <a16:creationId xmlns:a16="http://schemas.microsoft.com/office/drawing/2014/main" id="{BECAF6C3-10B7-4E25-A663-F742D5A5DE23}"/>
              </a:ext>
            </a:extLst>
          </p:cNvPr>
          <p:cNvSpPr txBox="1">
            <a:spLocks noChangeArrowheads="1"/>
          </p:cNvSpPr>
          <p:nvPr/>
        </p:nvSpPr>
        <p:spPr>
          <a:xfrm>
            <a:off x="9269086" y="3324154"/>
            <a:ext cx="1869996" cy="198416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200" b="1" u="sng" dirty="0">
                <a:latin typeface="Calibri" panose="020F0502020204030204" pitchFamily="34" charset="0"/>
              </a:rPr>
              <a:t>SENSORY TESTING</a:t>
            </a:r>
          </a:p>
        </p:txBody>
      </p:sp>
      <p:sp>
        <p:nvSpPr>
          <p:cNvPr id="2" name="Rectangle 1">
            <a:extLst>
              <a:ext uri="{FF2B5EF4-FFF2-40B4-BE49-F238E27FC236}">
                <a16:creationId xmlns:a16="http://schemas.microsoft.com/office/drawing/2014/main" id="{607691DA-EAE5-4956-917C-06CE55F621A9}"/>
              </a:ext>
            </a:extLst>
          </p:cNvPr>
          <p:cNvSpPr/>
          <p:nvPr/>
        </p:nvSpPr>
        <p:spPr>
          <a:xfrm>
            <a:off x="477336" y="4518025"/>
            <a:ext cx="3913203" cy="2123658"/>
          </a:xfrm>
          <a:prstGeom prst="rect">
            <a:avLst/>
          </a:prstGeom>
        </p:spPr>
        <p:txBody>
          <a:bodyPr wrap="square">
            <a:spAutoFit/>
          </a:bodyPr>
          <a:lstStyle/>
          <a:p>
            <a:r>
              <a:rPr lang="en-GB" sz="1200" dirty="0"/>
              <a:t>All forms of paddy rice have been cultivated from wild rice that first occurred 8,200–13,500 years ago South of the Yangtze River in China. Paddy fields are the typical feature of rice farming in east, south and southeast Asia. Fields can be built into steep hillsides as terraces and adjacent to depressed or steeply sloped features such as rivers or marshes. They can require a great deal of labour and materials to create, and need large quantities of water for irrigation. Oxen and water buffalo, adapted for life in wetlands, are important working animals used extensively in paddy field farming. Rice is a sustainable crop.</a:t>
            </a:r>
          </a:p>
        </p:txBody>
      </p:sp>
      <p:sp>
        <p:nvSpPr>
          <p:cNvPr id="3" name="TextBox 2">
            <a:extLst>
              <a:ext uri="{FF2B5EF4-FFF2-40B4-BE49-F238E27FC236}">
                <a16:creationId xmlns:a16="http://schemas.microsoft.com/office/drawing/2014/main" id="{6AF78FCE-0BD5-48B4-8C1F-8A56B094DC96}"/>
              </a:ext>
            </a:extLst>
          </p:cNvPr>
          <p:cNvSpPr txBox="1"/>
          <p:nvPr/>
        </p:nvSpPr>
        <p:spPr>
          <a:xfrm>
            <a:off x="1680994" y="3305409"/>
            <a:ext cx="2763342" cy="1200329"/>
          </a:xfrm>
          <a:prstGeom prst="rect">
            <a:avLst/>
          </a:prstGeom>
          <a:noFill/>
        </p:spPr>
        <p:txBody>
          <a:bodyPr wrap="square" rtlCol="0">
            <a:spAutoFit/>
          </a:bodyPr>
          <a:lstStyle/>
          <a:p>
            <a:r>
              <a:rPr lang="en-GB" sz="1200" dirty="0"/>
              <a:t>"Rice field" or paddy fields are used to grow rice and are flooded parcels of arable land used for rice and is found in countries which have large amounts of rainfall due to monsoon conditions so the fields can flood easily.</a:t>
            </a:r>
          </a:p>
        </p:txBody>
      </p:sp>
      <p:sp>
        <p:nvSpPr>
          <p:cNvPr id="32" name="Rectangle 31">
            <a:extLst>
              <a:ext uri="{FF2B5EF4-FFF2-40B4-BE49-F238E27FC236}">
                <a16:creationId xmlns:a16="http://schemas.microsoft.com/office/drawing/2014/main" id="{D538F1CA-051B-4019-815B-512F74AFB890}"/>
              </a:ext>
            </a:extLst>
          </p:cNvPr>
          <p:cNvSpPr/>
          <p:nvPr/>
        </p:nvSpPr>
        <p:spPr>
          <a:xfrm>
            <a:off x="494294" y="551401"/>
            <a:ext cx="3913203" cy="2594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C95B9E42-8C1D-4739-A1AB-DA05E4681E82}"/>
              </a:ext>
            </a:extLst>
          </p:cNvPr>
          <p:cNvSpPr txBox="1"/>
          <p:nvPr/>
        </p:nvSpPr>
        <p:spPr>
          <a:xfrm>
            <a:off x="2419469" y="551401"/>
            <a:ext cx="1804244" cy="1754326"/>
          </a:xfrm>
          <a:prstGeom prst="rect">
            <a:avLst/>
          </a:prstGeom>
          <a:noFill/>
        </p:spPr>
        <p:txBody>
          <a:bodyPr wrap="square" rtlCol="0">
            <a:spAutoFit/>
          </a:bodyPr>
          <a:lstStyle/>
          <a:p>
            <a:r>
              <a:rPr lang="en-GB" sz="1200" dirty="0"/>
              <a:t>Food safety is essential in the kitchen to prevent food poisoning   , therefore one must never forget the Four C's - cleaning, cooking, chilling and cross contamination to protect your family against deadly germs. </a:t>
            </a:r>
          </a:p>
        </p:txBody>
      </p:sp>
      <p:sp>
        <p:nvSpPr>
          <p:cNvPr id="11" name="TextBox 10">
            <a:extLst>
              <a:ext uri="{FF2B5EF4-FFF2-40B4-BE49-F238E27FC236}">
                <a16:creationId xmlns:a16="http://schemas.microsoft.com/office/drawing/2014/main" id="{6E7C430A-A70F-4447-88C9-6A1D89C64AF2}"/>
              </a:ext>
            </a:extLst>
          </p:cNvPr>
          <p:cNvSpPr txBox="1"/>
          <p:nvPr/>
        </p:nvSpPr>
        <p:spPr>
          <a:xfrm>
            <a:off x="520345" y="2340548"/>
            <a:ext cx="3861100" cy="830997"/>
          </a:xfrm>
          <a:prstGeom prst="rect">
            <a:avLst/>
          </a:prstGeom>
          <a:noFill/>
        </p:spPr>
        <p:txBody>
          <a:bodyPr wrap="square" rtlCol="0">
            <a:spAutoFit/>
          </a:bodyPr>
          <a:lstStyle/>
          <a:p>
            <a:r>
              <a:rPr lang="en-GB" sz="1200" dirty="0"/>
              <a:t>When food is cooked well properly, germs  which cause food poisoning are killed.  It is a must to cook meat poultry, fish and eggs very well. Incorrect food storage  and unclean dishes are also a common cause of food poisoning</a:t>
            </a:r>
          </a:p>
        </p:txBody>
      </p:sp>
      <p:sp>
        <p:nvSpPr>
          <p:cNvPr id="22" name="Rectangle 21">
            <a:extLst>
              <a:ext uri="{FF2B5EF4-FFF2-40B4-BE49-F238E27FC236}">
                <a16:creationId xmlns:a16="http://schemas.microsoft.com/office/drawing/2014/main" id="{A1624321-444D-420E-BB91-12A086234863}"/>
              </a:ext>
            </a:extLst>
          </p:cNvPr>
          <p:cNvSpPr/>
          <p:nvPr/>
        </p:nvSpPr>
        <p:spPr>
          <a:xfrm>
            <a:off x="7972522" y="1745974"/>
            <a:ext cx="4032175" cy="1384995"/>
          </a:xfrm>
          <a:prstGeom prst="rect">
            <a:avLst/>
          </a:prstGeom>
        </p:spPr>
        <p:txBody>
          <a:bodyPr wrap="square">
            <a:spAutoFit/>
          </a:bodyPr>
          <a:lstStyle/>
          <a:p>
            <a:pPr algn="just"/>
            <a:r>
              <a:rPr lang="en-GB" sz="1200" dirty="0"/>
              <a:t>Bread is made from flour, salt, water and if yeast is used the bread will be risen and soft. Bread is often made from wheat flour, but other grains, such as corn and rye can also be used. Originally, flour was made by crushing wheat grains between stones but now machines are used. Wholemeal bread is healthy and uses the whole grain. Different countries from around the world eat different types of bread</a:t>
            </a:r>
          </a:p>
        </p:txBody>
      </p:sp>
      <p:sp>
        <p:nvSpPr>
          <p:cNvPr id="33" name="TextBox 32">
            <a:extLst>
              <a:ext uri="{FF2B5EF4-FFF2-40B4-BE49-F238E27FC236}">
                <a16:creationId xmlns:a16="http://schemas.microsoft.com/office/drawing/2014/main" id="{3AFC9A2D-182B-48A5-B724-3DE4AB07E87E}"/>
              </a:ext>
            </a:extLst>
          </p:cNvPr>
          <p:cNvSpPr txBox="1"/>
          <p:nvPr/>
        </p:nvSpPr>
        <p:spPr>
          <a:xfrm>
            <a:off x="5319933" y="3965705"/>
            <a:ext cx="1559658" cy="2893100"/>
          </a:xfrm>
          <a:prstGeom prst="rect">
            <a:avLst/>
          </a:prstGeom>
          <a:noFill/>
        </p:spPr>
        <p:txBody>
          <a:bodyPr wrap="none" rtlCol="0">
            <a:spAutoFit/>
          </a:bodyPr>
          <a:lstStyle/>
          <a:p>
            <a:pPr algn="ctr"/>
            <a:r>
              <a:rPr lang="en-GB" sz="1400" dirty="0"/>
              <a:t>Heat transfer</a:t>
            </a:r>
          </a:p>
          <a:p>
            <a:pPr algn="ctr"/>
            <a:r>
              <a:rPr lang="en-GB" sz="1400" dirty="0"/>
              <a:t>Conduction</a:t>
            </a:r>
          </a:p>
          <a:p>
            <a:pPr algn="ctr"/>
            <a:r>
              <a:rPr lang="en-GB" sz="1400" dirty="0"/>
              <a:t>Convection</a:t>
            </a:r>
          </a:p>
          <a:p>
            <a:pPr algn="ctr"/>
            <a:r>
              <a:rPr lang="en-GB" sz="1400" dirty="0"/>
              <a:t>Radiation</a:t>
            </a:r>
          </a:p>
          <a:p>
            <a:pPr algn="ctr"/>
            <a:r>
              <a:rPr lang="en-GB" sz="1400" dirty="0"/>
              <a:t>Dough</a:t>
            </a:r>
          </a:p>
          <a:p>
            <a:pPr algn="ctr"/>
            <a:r>
              <a:rPr lang="en-GB" sz="1400" dirty="0"/>
              <a:t>Raising agent</a:t>
            </a:r>
          </a:p>
          <a:p>
            <a:pPr algn="ctr"/>
            <a:r>
              <a:rPr lang="en-GB" sz="1400" dirty="0"/>
              <a:t>Leavened</a:t>
            </a:r>
          </a:p>
          <a:p>
            <a:pPr algn="ctr"/>
            <a:r>
              <a:rPr lang="en-GB" sz="1400" dirty="0"/>
              <a:t>Wholemeal </a:t>
            </a:r>
          </a:p>
          <a:p>
            <a:pPr algn="ctr"/>
            <a:r>
              <a:rPr lang="en-GB" sz="1400" dirty="0"/>
              <a:t>Culture</a:t>
            </a:r>
          </a:p>
          <a:p>
            <a:pPr algn="ctr"/>
            <a:r>
              <a:rPr lang="en-GB" sz="1400" dirty="0"/>
              <a:t>Sensory properties</a:t>
            </a:r>
          </a:p>
          <a:p>
            <a:pPr algn="ctr"/>
            <a:r>
              <a:rPr lang="en-GB" sz="1400" dirty="0"/>
              <a:t>Sustainability</a:t>
            </a:r>
          </a:p>
          <a:p>
            <a:pPr algn="ctr"/>
            <a:r>
              <a:rPr lang="en-GB" sz="1400" dirty="0"/>
              <a:t>Added sugar</a:t>
            </a:r>
          </a:p>
          <a:p>
            <a:pPr algn="ctr"/>
            <a:endParaRPr lang="en-GB" sz="1400" dirty="0"/>
          </a:p>
        </p:txBody>
      </p:sp>
      <p:pic>
        <p:nvPicPr>
          <p:cNvPr id="1034" name="Picture 10" descr="Sensory Analysis: Myths In the Marketplace - Contract Testing">
            <a:extLst>
              <a:ext uri="{FF2B5EF4-FFF2-40B4-BE49-F238E27FC236}">
                <a16:creationId xmlns:a16="http://schemas.microsoft.com/office/drawing/2014/main" id="{BA58EA29-4ED0-4D8E-8B01-34364D45797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78174" y="3688604"/>
            <a:ext cx="2581823" cy="2679947"/>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a:extLst>
              <a:ext uri="{FF2B5EF4-FFF2-40B4-BE49-F238E27FC236}">
                <a16:creationId xmlns:a16="http://schemas.microsoft.com/office/drawing/2014/main" id="{D2021C17-4835-4BDB-823A-5A11AFBA6ADC}"/>
              </a:ext>
            </a:extLst>
          </p:cNvPr>
          <p:cNvSpPr txBox="1"/>
          <p:nvPr/>
        </p:nvSpPr>
        <p:spPr>
          <a:xfrm>
            <a:off x="10556959" y="3905573"/>
            <a:ext cx="1489318" cy="1815882"/>
          </a:xfrm>
          <a:prstGeom prst="rect">
            <a:avLst/>
          </a:prstGeom>
          <a:noFill/>
        </p:spPr>
        <p:txBody>
          <a:bodyPr wrap="none" rtlCol="0">
            <a:spAutoFit/>
          </a:bodyPr>
          <a:lstStyle/>
          <a:p>
            <a:pPr algn="ctr"/>
            <a:r>
              <a:rPr lang="en-GB" sz="1400" dirty="0"/>
              <a:t>KEY VOCABULARY</a:t>
            </a:r>
          </a:p>
          <a:p>
            <a:pPr algn="ctr"/>
            <a:r>
              <a:rPr lang="en-GB" sz="1400" dirty="0"/>
              <a:t>Aesthetic</a:t>
            </a:r>
          </a:p>
          <a:p>
            <a:pPr algn="ctr"/>
            <a:r>
              <a:rPr lang="en-GB" sz="1400" dirty="0"/>
              <a:t>Texture</a:t>
            </a:r>
          </a:p>
          <a:p>
            <a:pPr algn="ctr"/>
            <a:r>
              <a:rPr lang="en-GB" sz="1400" dirty="0"/>
              <a:t>Aroma</a:t>
            </a:r>
          </a:p>
          <a:p>
            <a:pPr algn="ctr"/>
            <a:r>
              <a:rPr lang="en-GB" sz="1400" dirty="0"/>
              <a:t>Flavour</a:t>
            </a:r>
          </a:p>
          <a:p>
            <a:pPr algn="ctr"/>
            <a:r>
              <a:rPr lang="en-GB" sz="1400" dirty="0"/>
              <a:t>Sweet</a:t>
            </a:r>
          </a:p>
          <a:p>
            <a:pPr algn="ctr"/>
            <a:r>
              <a:rPr lang="en-GB" sz="1400" dirty="0"/>
              <a:t>Savoury</a:t>
            </a:r>
          </a:p>
          <a:p>
            <a:pPr algn="ctr"/>
            <a:r>
              <a:rPr lang="en-GB" sz="1400" dirty="0"/>
              <a:t>Evaluate </a:t>
            </a:r>
          </a:p>
        </p:txBody>
      </p:sp>
      <p:pic>
        <p:nvPicPr>
          <p:cNvPr id="1036" name="Picture 12" descr="When Yeasts Attack: A First Experience with Naturally Leavened ...">
            <a:extLst>
              <a:ext uri="{FF2B5EF4-FFF2-40B4-BE49-F238E27FC236}">
                <a16:creationId xmlns:a16="http://schemas.microsoft.com/office/drawing/2014/main" id="{5AD743E1-E2E2-42A0-94FC-D0167FAC704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72521" y="635406"/>
            <a:ext cx="1389785" cy="995782"/>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Whole wheat bread - Wikipedia">
            <a:extLst>
              <a:ext uri="{FF2B5EF4-FFF2-40B4-BE49-F238E27FC236}">
                <a16:creationId xmlns:a16="http://schemas.microsoft.com/office/drawing/2014/main" id="{EAAA6DF4-3890-4C47-A42E-37B1898E3F6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91705" y="635405"/>
            <a:ext cx="1248767" cy="995781"/>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omemade Flatbread Recipe | Mel's Kitchen Cafe">
            <a:extLst>
              <a:ext uri="{FF2B5EF4-FFF2-40B4-BE49-F238E27FC236}">
                <a16:creationId xmlns:a16="http://schemas.microsoft.com/office/drawing/2014/main" id="{5B808B65-95E8-462F-8834-6343BD95235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429095" y="650658"/>
            <a:ext cx="1198703" cy="991236"/>
          </a:xfrm>
          <a:prstGeom prst="rect">
            <a:avLst/>
          </a:prstGeom>
          <a:noFill/>
          <a:extLst>
            <a:ext uri="{909E8E84-426E-40DD-AFC4-6F175D3DCCD1}">
              <a14:hiddenFill xmlns:a14="http://schemas.microsoft.com/office/drawing/2010/main">
                <a:solidFill>
                  <a:srgbClr val="FFFFFF"/>
                </a:solidFill>
              </a14:hiddenFill>
            </a:ext>
          </a:extLst>
        </p:spPr>
      </p:pic>
      <p:sp>
        <p:nvSpPr>
          <p:cNvPr id="35" name="TextBox 34">
            <a:extLst>
              <a:ext uri="{FF2B5EF4-FFF2-40B4-BE49-F238E27FC236}">
                <a16:creationId xmlns:a16="http://schemas.microsoft.com/office/drawing/2014/main" id="{8AC20BA2-ED42-44F1-BC70-A7579B0294FA}"/>
              </a:ext>
            </a:extLst>
          </p:cNvPr>
          <p:cNvSpPr txBox="1"/>
          <p:nvPr/>
        </p:nvSpPr>
        <p:spPr>
          <a:xfrm>
            <a:off x="5115478" y="418963"/>
            <a:ext cx="1907062" cy="523220"/>
          </a:xfrm>
          <a:prstGeom prst="rect">
            <a:avLst/>
          </a:prstGeom>
          <a:noFill/>
        </p:spPr>
        <p:txBody>
          <a:bodyPr wrap="none" rtlCol="0">
            <a:spAutoFit/>
          </a:bodyPr>
          <a:lstStyle/>
          <a:p>
            <a:pPr algn="ctr"/>
            <a:r>
              <a:rPr lang="en-GB" sz="1400" dirty="0"/>
              <a:t>When is frying healthy?</a:t>
            </a:r>
          </a:p>
          <a:p>
            <a:pPr algn="ctr"/>
            <a:endParaRPr lang="en-GB" sz="1400" dirty="0"/>
          </a:p>
        </p:txBody>
      </p:sp>
      <p:pic>
        <p:nvPicPr>
          <p:cNvPr id="5" name="Picture 2" descr="The lost plot: Growing carrots - Healthy Food Guide">
            <a:extLst>
              <a:ext uri="{FF2B5EF4-FFF2-40B4-BE49-F238E27FC236}">
                <a16:creationId xmlns:a16="http://schemas.microsoft.com/office/drawing/2014/main" id="{3CF5B1FF-E5E7-489B-A775-56802D7A208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98716" y="913155"/>
            <a:ext cx="900586" cy="73717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ow to Grow Bean Sprouts at Home for Pennies in Just a Week">
            <a:extLst>
              <a:ext uri="{FF2B5EF4-FFF2-40B4-BE49-F238E27FC236}">
                <a16:creationId xmlns:a16="http://schemas.microsoft.com/office/drawing/2014/main" id="{9713DB47-FAB5-4491-8BED-ECFCE473D2C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38005" y="2876548"/>
            <a:ext cx="944719" cy="6286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Kirkland Signature Vegetable Oil 2.84 L (3 Quart) | eBay">
            <a:extLst>
              <a:ext uri="{FF2B5EF4-FFF2-40B4-BE49-F238E27FC236}">
                <a16:creationId xmlns:a16="http://schemas.microsoft.com/office/drawing/2014/main" id="{E97C11D8-DD0E-4811-A966-7D84755F8F0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52119" y="1833129"/>
            <a:ext cx="600236" cy="80134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Pyrex Measuring Jug 1 Pint — Licensed Trade Supplies">
            <a:extLst>
              <a:ext uri="{FF2B5EF4-FFF2-40B4-BE49-F238E27FC236}">
                <a16:creationId xmlns:a16="http://schemas.microsoft.com/office/drawing/2014/main" id="{C26EB2BF-B5BE-40EB-B6E1-B85E8156CB4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32764" y="853790"/>
            <a:ext cx="921026" cy="92102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0" descr="Recipe for Stuffed Peppers With Salmon">
            <a:extLst>
              <a:ext uri="{FF2B5EF4-FFF2-40B4-BE49-F238E27FC236}">
                <a16:creationId xmlns:a16="http://schemas.microsoft.com/office/drawing/2014/main" id="{65F4F42A-7FAC-4AA3-B729-6E59CED6A63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93985" y="1904313"/>
            <a:ext cx="1091323" cy="72622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4" descr="Garlic plant structure | Garlic Matters">
            <a:extLst>
              <a:ext uri="{FF2B5EF4-FFF2-40B4-BE49-F238E27FC236}">
                <a16:creationId xmlns:a16="http://schemas.microsoft.com/office/drawing/2014/main" id="{FB55C01B-F7C3-4CA3-B14A-A2BC6BFF8E47}"/>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015319" y="2914925"/>
            <a:ext cx="944721" cy="628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0848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D9499E-974A-40F6-B6C5-2C0423696663}"/>
              </a:ext>
            </a:extLst>
          </p:cNvPr>
          <p:cNvSpPr>
            <a:spLocks noGrp="1"/>
          </p:cNvSpPr>
          <p:nvPr>
            <p:ph type="title"/>
          </p:nvPr>
        </p:nvSpPr>
        <p:spPr>
          <a:xfrm>
            <a:off x="1340710" y="1151024"/>
            <a:ext cx="1149631" cy="469762"/>
          </a:xfrm>
        </p:spPr>
        <p:txBody>
          <a:bodyPr>
            <a:noAutofit/>
          </a:bodyPr>
          <a:lstStyle/>
          <a:p>
            <a:pPr algn="ctr"/>
            <a:r>
              <a:rPr lang="en-GB" sz="1200" b="1" u="sng" dirty="0"/>
              <a:t>Week 7  </a:t>
            </a:r>
            <a:br>
              <a:rPr lang="en-GB" sz="1200" b="1" u="sng" dirty="0"/>
            </a:br>
            <a:r>
              <a:rPr lang="en-GB" sz="1200" b="1" u="sng" dirty="0"/>
              <a:t>shopping</a:t>
            </a:r>
          </a:p>
        </p:txBody>
      </p:sp>
      <p:sp>
        <p:nvSpPr>
          <p:cNvPr id="27" name="Rectangle 26">
            <a:extLst>
              <a:ext uri="{FF2B5EF4-FFF2-40B4-BE49-F238E27FC236}">
                <a16:creationId xmlns:a16="http://schemas.microsoft.com/office/drawing/2014/main" id="{2AC4A79F-B021-4600-B565-14F710CBF6D8}"/>
              </a:ext>
            </a:extLst>
          </p:cNvPr>
          <p:cNvSpPr/>
          <p:nvPr/>
        </p:nvSpPr>
        <p:spPr>
          <a:xfrm>
            <a:off x="273640" y="933847"/>
            <a:ext cx="3913203" cy="46242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a:extLst>
              <a:ext uri="{FF2B5EF4-FFF2-40B4-BE49-F238E27FC236}">
                <a16:creationId xmlns:a16="http://schemas.microsoft.com/office/drawing/2014/main" id="{AEC51A18-5F43-4592-8866-BC6FFA41D5EE}"/>
              </a:ext>
            </a:extLst>
          </p:cNvPr>
          <p:cNvPicPr>
            <a:picLocks noChangeAspect="1"/>
          </p:cNvPicPr>
          <p:nvPr/>
        </p:nvPicPr>
        <p:blipFill>
          <a:blip r:embed="rId2"/>
          <a:stretch>
            <a:fillRect/>
          </a:stretch>
        </p:blipFill>
        <p:spPr>
          <a:xfrm>
            <a:off x="4804283" y="445733"/>
            <a:ext cx="6787495" cy="561554"/>
          </a:xfrm>
          <a:prstGeom prst="rect">
            <a:avLst/>
          </a:prstGeom>
        </p:spPr>
      </p:pic>
      <p:pic>
        <p:nvPicPr>
          <p:cNvPr id="32" name="Picture 31">
            <a:extLst>
              <a:ext uri="{FF2B5EF4-FFF2-40B4-BE49-F238E27FC236}">
                <a16:creationId xmlns:a16="http://schemas.microsoft.com/office/drawing/2014/main" id="{0D31B8C2-48A5-402F-9671-25BDF4DD6E5C}"/>
              </a:ext>
            </a:extLst>
          </p:cNvPr>
          <p:cNvPicPr>
            <a:picLocks noChangeAspect="1"/>
          </p:cNvPicPr>
          <p:nvPr/>
        </p:nvPicPr>
        <p:blipFill>
          <a:blip r:embed="rId3"/>
          <a:stretch>
            <a:fillRect/>
          </a:stretch>
        </p:blipFill>
        <p:spPr>
          <a:xfrm>
            <a:off x="4800244" y="2811356"/>
            <a:ext cx="6791533" cy="560881"/>
          </a:xfrm>
          <a:prstGeom prst="rect">
            <a:avLst/>
          </a:prstGeom>
        </p:spPr>
      </p:pic>
      <p:pic>
        <p:nvPicPr>
          <p:cNvPr id="33" name="Picture 32">
            <a:extLst>
              <a:ext uri="{FF2B5EF4-FFF2-40B4-BE49-F238E27FC236}">
                <a16:creationId xmlns:a16="http://schemas.microsoft.com/office/drawing/2014/main" id="{D3CB1371-BEDA-42E5-AE69-579205591425}"/>
              </a:ext>
            </a:extLst>
          </p:cNvPr>
          <p:cNvPicPr>
            <a:picLocks noChangeAspect="1"/>
          </p:cNvPicPr>
          <p:nvPr/>
        </p:nvPicPr>
        <p:blipFill>
          <a:blip r:embed="rId3"/>
          <a:stretch>
            <a:fillRect/>
          </a:stretch>
        </p:blipFill>
        <p:spPr>
          <a:xfrm>
            <a:off x="4800244" y="3596308"/>
            <a:ext cx="6791533" cy="560881"/>
          </a:xfrm>
          <a:prstGeom prst="rect">
            <a:avLst/>
          </a:prstGeom>
        </p:spPr>
      </p:pic>
      <p:pic>
        <p:nvPicPr>
          <p:cNvPr id="35" name="Picture 34">
            <a:extLst>
              <a:ext uri="{FF2B5EF4-FFF2-40B4-BE49-F238E27FC236}">
                <a16:creationId xmlns:a16="http://schemas.microsoft.com/office/drawing/2014/main" id="{16732070-7AA7-4526-96F4-778CD275C71E}"/>
              </a:ext>
            </a:extLst>
          </p:cNvPr>
          <p:cNvPicPr>
            <a:picLocks noChangeAspect="1"/>
          </p:cNvPicPr>
          <p:nvPr/>
        </p:nvPicPr>
        <p:blipFill>
          <a:blip r:embed="rId3"/>
          <a:stretch>
            <a:fillRect/>
          </a:stretch>
        </p:blipFill>
        <p:spPr>
          <a:xfrm>
            <a:off x="4800245" y="4395429"/>
            <a:ext cx="6791533" cy="560881"/>
          </a:xfrm>
          <a:prstGeom prst="rect">
            <a:avLst/>
          </a:prstGeom>
        </p:spPr>
      </p:pic>
      <p:pic>
        <p:nvPicPr>
          <p:cNvPr id="36" name="Picture 35">
            <a:extLst>
              <a:ext uri="{FF2B5EF4-FFF2-40B4-BE49-F238E27FC236}">
                <a16:creationId xmlns:a16="http://schemas.microsoft.com/office/drawing/2014/main" id="{871E69F2-7362-4D21-BB13-16D95C8A9659}"/>
              </a:ext>
            </a:extLst>
          </p:cNvPr>
          <p:cNvPicPr>
            <a:picLocks noChangeAspect="1"/>
          </p:cNvPicPr>
          <p:nvPr/>
        </p:nvPicPr>
        <p:blipFill>
          <a:blip r:embed="rId3"/>
          <a:stretch>
            <a:fillRect/>
          </a:stretch>
        </p:blipFill>
        <p:spPr>
          <a:xfrm>
            <a:off x="4800245" y="5304157"/>
            <a:ext cx="6791533" cy="560881"/>
          </a:xfrm>
          <a:prstGeom prst="rect">
            <a:avLst/>
          </a:prstGeom>
        </p:spPr>
      </p:pic>
      <p:pic>
        <p:nvPicPr>
          <p:cNvPr id="37" name="Picture 36">
            <a:extLst>
              <a:ext uri="{FF2B5EF4-FFF2-40B4-BE49-F238E27FC236}">
                <a16:creationId xmlns:a16="http://schemas.microsoft.com/office/drawing/2014/main" id="{85E19F5B-AED1-4190-9EAC-D39E2007F8D7}"/>
              </a:ext>
            </a:extLst>
          </p:cNvPr>
          <p:cNvPicPr>
            <a:picLocks noChangeAspect="1"/>
          </p:cNvPicPr>
          <p:nvPr/>
        </p:nvPicPr>
        <p:blipFill>
          <a:blip r:embed="rId3"/>
          <a:stretch>
            <a:fillRect/>
          </a:stretch>
        </p:blipFill>
        <p:spPr>
          <a:xfrm>
            <a:off x="4800245" y="2064539"/>
            <a:ext cx="6791533" cy="560881"/>
          </a:xfrm>
          <a:prstGeom prst="rect">
            <a:avLst/>
          </a:prstGeom>
        </p:spPr>
      </p:pic>
      <p:pic>
        <p:nvPicPr>
          <p:cNvPr id="38" name="Picture 37">
            <a:extLst>
              <a:ext uri="{FF2B5EF4-FFF2-40B4-BE49-F238E27FC236}">
                <a16:creationId xmlns:a16="http://schemas.microsoft.com/office/drawing/2014/main" id="{CAD9C5FC-9483-45F0-9850-F0F88716A947}"/>
              </a:ext>
            </a:extLst>
          </p:cNvPr>
          <p:cNvPicPr>
            <a:picLocks noChangeAspect="1"/>
          </p:cNvPicPr>
          <p:nvPr/>
        </p:nvPicPr>
        <p:blipFill>
          <a:blip r:embed="rId3"/>
          <a:stretch>
            <a:fillRect/>
          </a:stretch>
        </p:blipFill>
        <p:spPr>
          <a:xfrm>
            <a:off x="4800245" y="1236601"/>
            <a:ext cx="6791533" cy="560881"/>
          </a:xfrm>
          <a:prstGeom prst="rect">
            <a:avLst/>
          </a:prstGeom>
        </p:spPr>
      </p:pic>
      <p:sp>
        <p:nvSpPr>
          <p:cNvPr id="39" name="TextBox 38">
            <a:extLst>
              <a:ext uri="{FF2B5EF4-FFF2-40B4-BE49-F238E27FC236}">
                <a16:creationId xmlns:a16="http://schemas.microsoft.com/office/drawing/2014/main" id="{C3A984AD-7A11-4F96-BB01-EB51F0B920E4}"/>
              </a:ext>
            </a:extLst>
          </p:cNvPr>
          <p:cNvSpPr txBox="1"/>
          <p:nvPr/>
        </p:nvSpPr>
        <p:spPr>
          <a:xfrm>
            <a:off x="4874421" y="563483"/>
            <a:ext cx="5941178" cy="307777"/>
          </a:xfrm>
          <a:prstGeom prst="rect">
            <a:avLst/>
          </a:prstGeom>
          <a:noFill/>
        </p:spPr>
        <p:txBody>
          <a:bodyPr wrap="none" rtlCol="0">
            <a:spAutoFit/>
          </a:bodyPr>
          <a:lstStyle/>
          <a:p>
            <a:r>
              <a:rPr lang="en-GB" sz="1400" b="1" dirty="0"/>
              <a:t>Week 1   </a:t>
            </a:r>
            <a:r>
              <a:rPr lang="en-GB" sz="1400" dirty="0"/>
              <a:t>Write a list of safety points used in a kitchen to avoid food poisoning</a:t>
            </a:r>
          </a:p>
        </p:txBody>
      </p:sp>
      <p:sp>
        <p:nvSpPr>
          <p:cNvPr id="40" name="TextBox 39">
            <a:extLst>
              <a:ext uri="{FF2B5EF4-FFF2-40B4-BE49-F238E27FC236}">
                <a16:creationId xmlns:a16="http://schemas.microsoft.com/office/drawing/2014/main" id="{8FC63288-F949-41CB-AB1A-6405E4968836}"/>
              </a:ext>
            </a:extLst>
          </p:cNvPr>
          <p:cNvSpPr txBox="1"/>
          <p:nvPr/>
        </p:nvSpPr>
        <p:spPr>
          <a:xfrm>
            <a:off x="4867455" y="2078289"/>
            <a:ext cx="5542543" cy="307777"/>
          </a:xfrm>
          <a:prstGeom prst="rect">
            <a:avLst/>
          </a:prstGeom>
          <a:noFill/>
        </p:spPr>
        <p:txBody>
          <a:bodyPr wrap="none" rtlCol="0">
            <a:spAutoFit/>
          </a:bodyPr>
          <a:lstStyle/>
          <a:p>
            <a:r>
              <a:rPr lang="en-GB" sz="1400" b="1" dirty="0"/>
              <a:t>Week 3  </a:t>
            </a:r>
            <a:r>
              <a:rPr lang="en-GB" sz="1400" dirty="0"/>
              <a:t>Find out what the 3R’s are. How do they relate to </a:t>
            </a:r>
            <a:r>
              <a:rPr lang="en-GB" sz="1400"/>
              <a:t>food packaging</a:t>
            </a:r>
            <a:endParaRPr lang="en-GB" sz="1400" dirty="0"/>
          </a:p>
        </p:txBody>
      </p:sp>
      <p:sp>
        <p:nvSpPr>
          <p:cNvPr id="41" name="TextBox 40">
            <a:extLst>
              <a:ext uri="{FF2B5EF4-FFF2-40B4-BE49-F238E27FC236}">
                <a16:creationId xmlns:a16="http://schemas.microsoft.com/office/drawing/2014/main" id="{E38746E3-510D-4F7B-A9C6-7BFCB73DEC65}"/>
              </a:ext>
            </a:extLst>
          </p:cNvPr>
          <p:cNvSpPr txBox="1"/>
          <p:nvPr/>
        </p:nvSpPr>
        <p:spPr>
          <a:xfrm>
            <a:off x="4855630" y="2879129"/>
            <a:ext cx="6462731" cy="307777"/>
          </a:xfrm>
          <a:prstGeom prst="rect">
            <a:avLst/>
          </a:prstGeom>
          <a:noFill/>
        </p:spPr>
        <p:txBody>
          <a:bodyPr wrap="none" rtlCol="0">
            <a:spAutoFit/>
          </a:bodyPr>
          <a:lstStyle/>
          <a:p>
            <a:r>
              <a:rPr lang="en-GB" sz="1400" b="1" dirty="0"/>
              <a:t>Week 4  </a:t>
            </a:r>
            <a:r>
              <a:rPr lang="en-GB" sz="1400" dirty="0"/>
              <a:t>Use a recipe book to find  6 rice dishes 2 must be sweet and 4 can be savoury</a:t>
            </a:r>
          </a:p>
        </p:txBody>
      </p:sp>
      <p:sp>
        <p:nvSpPr>
          <p:cNvPr id="42" name="TextBox 41">
            <a:extLst>
              <a:ext uri="{FF2B5EF4-FFF2-40B4-BE49-F238E27FC236}">
                <a16:creationId xmlns:a16="http://schemas.microsoft.com/office/drawing/2014/main" id="{5E97AFC4-EC2C-45FE-99FE-C0E6B70F86CB}"/>
              </a:ext>
            </a:extLst>
          </p:cNvPr>
          <p:cNvSpPr txBox="1"/>
          <p:nvPr/>
        </p:nvSpPr>
        <p:spPr>
          <a:xfrm>
            <a:off x="4855630" y="3642728"/>
            <a:ext cx="6603539" cy="523220"/>
          </a:xfrm>
          <a:prstGeom prst="rect">
            <a:avLst/>
          </a:prstGeom>
          <a:noFill/>
        </p:spPr>
        <p:txBody>
          <a:bodyPr wrap="none" rtlCol="0">
            <a:spAutoFit/>
          </a:bodyPr>
          <a:lstStyle/>
          <a:p>
            <a:r>
              <a:rPr lang="en-GB" sz="1400" b="1" dirty="0"/>
              <a:t>Week 5  </a:t>
            </a:r>
            <a:r>
              <a:rPr lang="en-GB" sz="1400" dirty="0"/>
              <a:t>Find the definition of a healthy diet the find out 5 main nutrients Explain why </a:t>
            </a:r>
          </a:p>
          <a:p>
            <a:r>
              <a:rPr lang="en-GB" sz="1400" dirty="0"/>
              <a:t>protein is essential for our bodies</a:t>
            </a:r>
          </a:p>
        </p:txBody>
      </p:sp>
      <p:sp>
        <p:nvSpPr>
          <p:cNvPr id="43" name="TextBox 42">
            <a:extLst>
              <a:ext uri="{FF2B5EF4-FFF2-40B4-BE49-F238E27FC236}">
                <a16:creationId xmlns:a16="http://schemas.microsoft.com/office/drawing/2014/main" id="{025F1A51-F807-4AE2-8C9B-D3D43B826ACD}"/>
              </a:ext>
            </a:extLst>
          </p:cNvPr>
          <p:cNvSpPr txBox="1"/>
          <p:nvPr/>
        </p:nvSpPr>
        <p:spPr>
          <a:xfrm>
            <a:off x="4855630" y="4415573"/>
            <a:ext cx="6729406" cy="523220"/>
          </a:xfrm>
          <a:prstGeom prst="rect">
            <a:avLst/>
          </a:prstGeom>
          <a:noFill/>
        </p:spPr>
        <p:txBody>
          <a:bodyPr wrap="none" rtlCol="0">
            <a:spAutoFit/>
          </a:bodyPr>
          <a:lstStyle/>
          <a:p>
            <a:r>
              <a:rPr lang="en-GB" sz="1400" b="1" dirty="0"/>
              <a:t>Week 6  </a:t>
            </a:r>
            <a:r>
              <a:rPr lang="en-GB" sz="1400" dirty="0"/>
              <a:t>Write a paragraph which includes what has gone well in Food Technology and </a:t>
            </a:r>
          </a:p>
          <a:p>
            <a:r>
              <a:rPr lang="en-GB" sz="1400" dirty="0"/>
              <a:t>explain why. Suggest an area where you could improve and explain how you could do this</a:t>
            </a:r>
          </a:p>
        </p:txBody>
      </p:sp>
      <p:sp>
        <p:nvSpPr>
          <p:cNvPr id="44" name="TextBox 43">
            <a:extLst>
              <a:ext uri="{FF2B5EF4-FFF2-40B4-BE49-F238E27FC236}">
                <a16:creationId xmlns:a16="http://schemas.microsoft.com/office/drawing/2014/main" id="{F8336715-0A10-4A6A-9810-C5BA98276302}"/>
              </a:ext>
            </a:extLst>
          </p:cNvPr>
          <p:cNvSpPr txBox="1"/>
          <p:nvPr/>
        </p:nvSpPr>
        <p:spPr>
          <a:xfrm>
            <a:off x="4867455" y="5411741"/>
            <a:ext cx="6640729" cy="307777"/>
          </a:xfrm>
          <a:prstGeom prst="rect">
            <a:avLst/>
          </a:prstGeom>
          <a:noFill/>
        </p:spPr>
        <p:txBody>
          <a:bodyPr wrap="none" rtlCol="0">
            <a:spAutoFit/>
          </a:bodyPr>
          <a:lstStyle/>
          <a:p>
            <a:r>
              <a:rPr lang="en-GB" sz="1400" b="1" dirty="0"/>
              <a:t>Week </a:t>
            </a:r>
            <a:r>
              <a:rPr lang="en-GB" sz="1400" dirty="0"/>
              <a:t>7        Visit a supermarket and find 10 foods which are stored in the fridge section</a:t>
            </a:r>
          </a:p>
        </p:txBody>
      </p:sp>
      <p:sp>
        <p:nvSpPr>
          <p:cNvPr id="46" name="TextBox 45">
            <a:extLst>
              <a:ext uri="{FF2B5EF4-FFF2-40B4-BE49-F238E27FC236}">
                <a16:creationId xmlns:a16="http://schemas.microsoft.com/office/drawing/2014/main" id="{139F1F17-4BCB-45A4-9B18-FF74212BA47A}"/>
              </a:ext>
            </a:extLst>
          </p:cNvPr>
          <p:cNvSpPr txBox="1"/>
          <p:nvPr/>
        </p:nvSpPr>
        <p:spPr>
          <a:xfrm>
            <a:off x="4914703" y="1286592"/>
            <a:ext cx="6562613" cy="307777"/>
          </a:xfrm>
          <a:prstGeom prst="rect">
            <a:avLst/>
          </a:prstGeom>
          <a:noFill/>
        </p:spPr>
        <p:txBody>
          <a:bodyPr wrap="square" rtlCol="0">
            <a:spAutoFit/>
          </a:bodyPr>
          <a:lstStyle/>
          <a:p>
            <a:r>
              <a:rPr lang="en-GB" sz="1400" b="1" dirty="0"/>
              <a:t>Week 2  </a:t>
            </a:r>
            <a:r>
              <a:rPr lang="en-GB" sz="1400" dirty="0"/>
              <a:t>Name 4 of bread and explain where each originates</a:t>
            </a:r>
          </a:p>
        </p:txBody>
      </p:sp>
      <p:sp>
        <p:nvSpPr>
          <p:cNvPr id="20" name="TextBox 19">
            <a:extLst>
              <a:ext uri="{FF2B5EF4-FFF2-40B4-BE49-F238E27FC236}">
                <a16:creationId xmlns:a16="http://schemas.microsoft.com/office/drawing/2014/main" id="{6C7973ED-3785-4301-84DF-DF1DAB35C86C}"/>
              </a:ext>
            </a:extLst>
          </p:cNvPr>
          <p:cNvSpPr txBox="1"/>
          <p:nvPr/>
        </p:nvSpPr>
        <p:spPr>
          <a:xfrm>
            <a:off x="744513" y="246908"/>
            <a:ext cx="3279359" cy="369332"/>
          </a:xfrm>
          <a:prstGeom prst="rect">
            <a:avLst/>
          </a:prstGeom>
          <a:noFill/>
        </p:spPr>
        <p:txBody>
          <a:bodyPr wrap="none" rtlCol="0">
            <a:spAutoFit/>
          </a:bodyPr>
          <a:lstStyle/>
          <a:p>
            <a:r>
              <a:rPr lang="en-GB" dirty="0"/>
              <a:t>YEAR 8 KNOWLEDGE ORGANISER</a:t>
            </a:r>
          </a:p>
        </p:txBody>
      </p:sp>
      <p:pic>
        <p:nvPicPr>
          <p:cNvPr id="3" name="Picture 2">
            <a:extLst>
              <a:ext uri="{FF2B5EF4-FFF2-40B4-BE49-F238E27FC236}">
                <a16:creationId xmlns:a16="http://schemas.microsoft.com/office/drawing/2014/main" id="{771E2EED-D76E-445C-A311-476255DB69ED}"/>
              </a:ext>
            </a:extLst>
          </p:cNvPr>
          <p:cNvPicPr>
            <a:picLocks noChangeAspect="1"/>
          </p:cNvPicPr>
          <p:nvPr/>
        </p:nvPicPr>
        <p:blipFill>
          <a:blip r:embed="rId4"/>
          <a:stretch>
            <a:fillRect/>
          </a:stretch>
        </p:blipFill>
        <p:spPr>
          <a:xfrm>
            <a:off x="531805" y="1753882"/>
            <a:ext cx="3492067" cy="3338623"/>
          </a:xfrm>
          <a:prstGeom prst="rect">
            <a:avLst/>
          </a:prstGeom>
        </p:spPr>
      </p:pic>
    </p:spTree>
    <p:extLst>
      <p:ext uri="{BB962C8B-B14F-4D97-AF65-F5344CB8AC3E}">
        <p14:creationId xmlns:p14="http://schemas.microsoft.com/office/powerpoint/2010/main" val="2416911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516</Words>
  <Application>Microsoft Office PowerPoint</Application>
  <PresentationFormat>Widescreen</PresentationFormat>
  <Paragraphs>44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DEEPER LEARNING rice</vt:lpstr>
      <vt:lpstr>Week 7   shopping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 Foster</dc:creator>
  <cp:lastModifiedBy>Jo-Anne Foster</cp:lastModifiedBy>
  <cp:revision>21</cp:revision>
  <dcterms:created xsi:type="dcterms:W3CDTF">2018-09-07T17:06:16Z</dcterms:created>
  <dcterms:modified xsi:type="dcterms:W3CDTF">2020-06-22T08:39:48Z</dcterms:modified>
</cp:coreProperties>
</file>