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"/>
  </p:notesMasterIdLst>
  <p:sldIdLst>
    <p:sldId id="256" r:id="rId2"/>
  </p:sldIdLst>
  <p:sldSz cx="9720263" cy="17640300"/>
  <p:notesSz cx="6662738" cy="9926638"/>
  <p:defaultTextStyle>
    <a:defPPr>
      <a:defRPr lang="en-US"/>
    </a:defPPr>
    <a:lvl1pPr marL="0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1pPr>
    <a:lvl2pPr marL="547237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2pPr>
    <a:lvl3pPr marL="1094475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3pPr>
    <a:lvl4pPr marL="164171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4pPr>
    <a:lvl5pPr marL="2188951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5pPr>
    <a:lvl6pPr marL="2736188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6pPr>
    <a:lvl7pPr marL="3283426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7pPr>
    <a:lvl8pPr marL="383066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8pPr>
    <a:lvl9pPr marL="4377902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79"/>
    <a:srgbClr val="009193"/>
    <a:srgbClr val="005493"/>
    <a:srgbClr val="941651"/>
    <a:srgbClr val="941100"/>
    <a:srgbClr val="FF9300"/>
    <a:srgbClr val="929292"/>
    <a:srgbClr val="C1C1C1"/>
    <a:srgbClr val="FFFFFF"/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7422" autoAdjust="0"/>
    <p:restoredTop sz="95833" autoAdjust="0"/>
  </p:normalViewPr>
  <p:slideViewPr>
    <p:cSldViewPr snapToGrid="0">
      <p:cViewPr>
        <p:scale>
          <a:sx n="85" d="100"/>
          <a:sy n="85" d="100"/>
        </p:scale>
        <p:origin x="-168" y="1600"/>
      </p:cViewPr>
      <p:guideLst>
        <p:guide orient="horz" pos="5556"/>
        <p:guide pos="30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9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3270" y="0"/>
            <a:ext cx="28879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A94C-77A3-2040-8584-2856F8330D11}" type="datetimeFigureOut">
              <a:rPr lang="en-US" smtClean="0"/>
              <a:t>21/05/20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9825" y="1241425"/>
            <a:ext cx="184308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5963" y="4776789"/>
            <a:ext cx="5330813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79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3270" y="9429750"/>
            <a:ext cx="28879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A575A-FE42-F34E-BE8D-35435E3FE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1pPr>
    <a:lvl2pPr marL="465338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2pPr>
    <a:lvl3pPr marL="930676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3pPr>
    <a:lvl4pPr marL="1396014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4pPr>
    <a:lvl5pPr marL="1861353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5pPr>
    <a:lvl6pPr marL="2326691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6pPr>
    <a:lvl7pPr marL="2792029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7pPr>
    <a:lvl8pPr marL="3257367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8pPr>
    <a:lvl9pPr marL="3722705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09825" y="1241425"/>
            <a:ext cx="1843088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A575A-FE42-F34E-BE8D-35435E3FEA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7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2886967"/>
            <a:ext cx="8262224" cy="6141438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9265242"/>
            <a:ext cx="7290197" cy="4258988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21/05/20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8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21/05/20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88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939183"/>
            <a:ext cx="2095932" cy="149493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939183"/>
            <a:ext cx="6166292" cy="149493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21/05/20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7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21/05/20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2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4397830"/>
            <a:ext cx="8383727" cy="7337874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11805123"/>
            <a:ext cx="8383727" cy="3858814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21/05/20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70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21/05/20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58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939186"/>
            <a:ext cx="8383727" cy="34096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4324325"/>
            <a:ext cx="4112126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6443610"/>
            <a:ext cx="4112126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4324325"/>
            <a:ext cx="4132378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6443610"/>
            <a:ext cx="4132378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21/05/20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03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21/05/20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76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21/05/20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01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2539880"/>
            <a:ext cx="4920883" cy="1253604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21/05/20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29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2539880"/>
            <a:ext cx="4920883" cy="1253604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21/05/20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05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4695913"/>
            <a:ext cx="8383727" cy="1119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C7FA-4DC8-4AC2-8BC3-7D8537098B71}" type="datetimeFigureOut">
              <a:rPr lang="en-GB" smtClean="0"/>
              <a:t>21/05/20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23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tiff"/><Relationship Id="rId8" Type="http://schemas.openxmlformats.org/officeDocument/2006/relationships/image" Target="../media/image6.tiff"/><Relationship Id="rId9" Type="http://schemas.openxmlformats.org/officeDocument/2006/relationships/image" Target="../media/image7.tiff"/><Relationship Id="rId10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ctangle 399">
            <a:extLst>
              <a:ext uri="{FF2B5EF4-FFF2-40B4-BE49-F238E27FC236}">
                <a16:creationId xmlns="" xmlns:a16="http://schemas.microsoft.com/office/drawing/2014/main" id="{001523A3-D0A5-3447-9A4B-DA59FA07C8E9}"/>
              </a:ext>
            </a:extLst>
          </p:cNvPr>
          <p:cNvSpPr/>
          <p:nvPr/>
        </p:nvSpPr>
        <p:spPr>
          <a:xfrm>
            <a:off x="4060" y="-6035"/>
            <a:ext cx="9726896" cy="1764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577E6DF-4EA3-D14D-8E13-28AB8D609DDE}"/>
              </a:ext>
            </a:extLst>
          </p:cNvPr>
          <p:cNvSpPr/>
          <p:nvPr/>
        </p:nvSpPr>
        <p:spPr>
          <a:xfrm>
            <a:off x="162022" y="224117"/>
            <a:ext cx="9366739" cy="17306693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  <a:gs pos="48000">
                <a:schemeClr val="bg1">
                  <a:lumMod val="9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7B18B42F-9AD5-344E-987F-5868F6EED4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13350"/>
          <a:stretch/>
        </p:blipFill>
        <p:spPr>
          <a:xfrm rot="20628497">
            <a:off x="2682378" y="16170435"/>
            <a:ext cx="663375" cy="62453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51C9BE09-77E1-3449-8E3A-DD6651C03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115"/>
          <a:stretch/>
        </p:blipFill>
        <p:spPr>
          <a:xfrm>
            <a:off x="3443214" y="16324608"/>
            <a:ext cx="1147865" cy="5181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2992F599-8899-D647-AC07-DBBE446838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5468323" y="16161125"/>
            <a:ext cx="512068" cy="5821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AE4B46EE-00EA-1743-8799-8F293A64C8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58737" y="14756227"/>
            <a:ext cx="1060630" cy="856045"/>
          </a:xfrm>
          <a:prstGeom prst="rect">
            <a:avLst/>
          </a:prstGeom>
        </p:spPr>
      </p:pic>
      <p:sp>
        <p:nvSpPr>
          <p:cNvPr id="15" name="Block Arc 14">
            <a:extLst>
              <a:ext uri="{FF2B5EF4-FFF2-40B4-BE49-F238E27FC236}">
                <a16:creationId xmlns="" xmlns:a16="http://schemas.microsoft.com/office/drawing/2014/main" id="{D2F97453-494C-5746-8E17-4A67EE1BF309}"/>
              </a:ext>
            </a:extLst>
          </p:cNvPr>
          <p:cNvSpPr/>
          <p:nvPr/>
        </p:nvSpPr>
        <p:spPr>
          <a:xfrm rot="16200000">
            <a:off x="777378" y="13650370"/>
            <a:ext cx="2780712" cy="2184400"/>
          </a:xfrm>
          <a:prstGeom prst="blockArc">
            <a:avLst>
              <a:gd name="adj1" fmla="val 10794188"/>
              <a:gd name="adj2" fmla="val 156513"/>
              <a:gd name="adj3" fmla="val 28217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="" xmlns:a16="http://schemas.microsoft.com/office/drawing/2014/main" id="{361D24CC-941E-4C47-B0EC-E144352A4A74}"/>
              </a:ext>
            </a:extLst>
          </p:cNvPr>
          <p:cNvSpPr/>
          <p:nvPr/>
        </p:nvSpPr>
        <p:spPr>
          <a:xfrm>
            <a:off x="2103561" y="15522198"/>
            <a:ext cx="6425532" cy="61073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Block Arc 131">
            <a:extLst>
              <a:ext uri="{FF2B5EF4-FFF2-40B4-BE49-F238E27FC236}">
                <a16:creationId xmlns="" xmlns:a16="http://schemas.microsoft.com/office/drawing/2014/main" id="{2ABDDAA7-1330-5846-8957-036F466F9A01}"/>
              </a:ext>
            </a:extLst>
          </p:cNvPr>
          <p:cNvSpPr/>
          <p:nvPr/>
        </p:nvSpPr>
        <p:spPr>
          <a:xfrm rot="5400000" flipH="1">
            <a:off x="6489326" y="11457995"/>
            <a:ext cx="2847721" cy="2184400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="" xmlns:a16="http://schemas.microsoft.com/office/drawing/2014/main" id="{8EE221F3-E29A-7E44-BA3E-4DDEF353168D}"/>
              </a:ext>
            </a:extLst>
          </p:cNvPr>
          <p:cNvSpPr/>
          <p:nvPr/>
        </p:nvSpPr>
        <p:spPr>
          <a:xfrm>
            <a:off x="2167734" y="13352216"/>
            <a:ext cx="5841999" cy="621843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="" xmlns:a16="http://schemas.microsoft.com/office/drawing/2014/main" id="{BBA4EACD-79B2-9047-926C-4179677F6DF3}"/>
              </a:ext>
            </a:extLst>
          </p:cNvPr>
          <p:cNvSpPr/>
          <p:nvPr/>
        </p:nvSpPr>
        <p:spPr>
          <a:xfrm>
            <a:off x="2032661" y="11131055"/>
            <a:ext cx="5841604" cy="65497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Block Arc 135">
            <a:extLst>
              <a:ext uri="{FF2B5EF4-FFF2-40B4-BE49-F238E27FC236}">
                <a16:creationId xmlns=""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663072" y="9289926"/>
            <a:ext cx="2844580" cy="2229301"/>
          </a:xfrm>
          <a:prstGeom prst="blockArc">
            <a:avLst>
              <a:gd name="adj1" fmla="val 10726998"/>
              <a:gd name="adj2" fmla="val 263439"/>
              <a:gd name="adj3" fmla="val 28511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0" name="Block Arc 139">
            <a:extLst>
              <a:ext uri="{FF2B5EF4-FFF2-40B4-BE49-F238E27FC236}">
                <a16:creationId xmlns="" xmlns:a16="http://schemas.microsoft.com/office/drawing/2014/main" id="{E050A4CB-2DFF-4C43-B71B-CB7634BAF8C7}"/>
              </a:ext>
            </a:extLst>
          </p:cNvPr>
          <p:cNvSpPr/>
          <p:nvPr/>
        </p:nvSpPr>
        <p:spPr>
          <a:xfrm rot="5400000" flipH="1">
            <a:off x="6436133" y="7060158"/>
            <a:ext cx="2847721" cy="2287911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="" xmlns:a16="http://schemas.microsoft.com/office/drawing/2014/main" id="{4ED9223C-B305-724C-860B-8788F8ED72BC}"/>
              </a:ext>
            </a:extLst>
          </p:cNvPr>
          <p:cNvSpPr/>
          <p:nvPr/>
        </p:nvSpPr>
        <p:spPr>
          <a:xfrm>
            <a:off x="2149600" y="8980156"/>
            <a:ext cx="5909338" cy="652772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=""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14179" y="6821733"/>
            <a:ext cx="5827821" cy="61739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Block Arc 142">
            <a:extLst>
              <a:ext uri="{FF2B5EF4-FFF2-40B4-BE49-F238E27FC236}">
                <a16:creationId xmlns="" xmlns:a16="http://schemas.microsoft.com/office/drawing/2014/main" id="{F9A4C65A-77AF-D444-B52E-87C937A7CC66}"/>
              </a:ext>
            </a:extLst>
          </p:cNvPr>
          <p:cNvSpPr/>
          <p:nvPr/>
        </p:nvSpPr>
        <p:spPr>
          <a:xfrm rot="16200000">
            <a:off x="728064" y="4935327"/>
            <a:ext cx="2824487" cy="2184400"/>
          </a:xfrm>
          <a:prstGeom prst="blockArc">
            <a:avLst>
              <a:gd name="adj1" fmla="val 10800000"/>
              <a:gd name="adj2" fmla="val 156513"/>
              <a:gd name="adj3" fmla="val 28217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4" name="Block Arc 213">
            <a:extLst>
              <a:ext uri="{FF2B5EF4-FFF2-40B4-BE49-F238E27FC236}">
                <a16:creationId xmlns="" xmlns:a16="http://schemas.microsoft.com/office/drawing/2014/main" id="{9BB00DD6-C4C4-7348-AD3E-28EAE4D8492B}"/>
              </a:ext>
            </a:extLst>
          </p:cNvPr>
          <p:cNvSpPr/>
          <p:nvPr/>
        </p:nvSpPr>
        <p:spPr>
          <a:xfrm rot="5400000" flipH="1">
            <a:off x="6435774" y="2764840"/>
            <a:ext cx="2847721" cy="2184400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="" xmlns:a16="http://schemas.microsoft.com/office/drawing/2014/main" id="{19CB39D4-AD12-0B45-8E85-C9D1845FD3AE}"/>
              </a:ext>
            </a:extLst>
          </p:cNvPr>
          <p:cNvSpPr/>
          <p:nvPr/>
        </p:nvSpPr>
        <p:spPr>
          <a:xfrm>
            <a:off x="2114181" y="4676732"/>
            <a:ext cx="5827819" cy="60417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>
            <a:extLst>
              <a:ext uri="{FF2B5EF4-FFF2-40B4-BE49-F238E27FC236}">
                <a16:creationId xmlns="" xmlns:a16="http://schemas.microsoft.com/office/drawing/2014/main" id="{93022D3B-34E7-7A4B-A8E5-560DEA516668}"/>
              </a:ext>
            </a:extLst>
          </p:cNvPr>
          <p:cNvSpPr/>
          <p:nvPr/>
        </p:nvSpPr>
        <p:spPr>
          <a:xfrm>
            <a:off x="1231926" y="4415122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>
            <a:extLst>
              <a:ext uri="{FF2B5EF4-FFF2-40B4-BE49-F238E27FC236}">
                <a16:creationId xmlns="" xmlns:a16="http://schemas.microsoft.com/office/drawing/2014/main" id="{84983B9C-0FBB-A043-AF69-BE33CCD6172D}"/>
              </a:ext>
            </a:extLst>
          </p:cNvPr>
          <p:cNvSpPr/>
          <p:nvPr/>
        </p:nvSpPr>
        <p:spPr>
          <a:xfrm>
            <a:off x="1418880" y="4615906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73B2E537-2E94-164D-A891-794C913A475F}"/>
              </a:ext>
            </a:extLst>
          </p:cNvPr>
          <p:cNvSpPr/>
          <p:nvPr/>
        </p:nvSpPr>
        <p:spPr>
          <a:xfrm>
            <a:off x="7581115" y="6620985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7F00163B-8BDB-AF44-A463-AD1ACB8794F0}"/>
              </a:ext>
            </a:extLst>
          </p:cNvPr>
          <p:cNvSpPr/>
          <p:nvPr/>
        </p:nvSpPr>
        <p:spPr>
          <a:xfrm>
            <a:off x="7768071" y="6821769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>
            <a:extLst>
              <a:ext uri="{FF2B5EF4-FFF2-40B4-BE49-F238E27FC236}">
                <a16:creationId xmlns="" xmlns:a16="http://schemas.microsoft.com/office/drawing/2014/main" id="{ACF0C630-75E2-F848-B9E5-7E5905E2C993}"/>
              </a:ext>
            </a:extLst>
          </p:cNvPr>
          <p:cNvSpPr/>
          <p:nvPr/>
        </p:nvSpPr>
        <p:spPr>
          <a:xfrm>
            <a:off x="1246863" y="10727222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>
            <a:extLst>
              <a:ext uri="{FF2B5EF4-FFF2-40B4-BE49-F238E27FC236}">
                <a16:creationId xmlns="" xmlns:a16="http://schemas.microsoft.com/office/drawing/2014/main" id="{37258FC4-E633-1F40-B961-0AFD7DEF4AD4}"/>
              </a:ext>
            </a:extLst>
          </p:cNvPr>
          <p:cNvSpPr/>
          <p:nvPr/>
        </p:nvSpPr>
        <p:spPr>
          <a:xfrm>
            <a:off x="1433817" y="10928006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>
            <a:extLst>
              <a:ext uri="{FF2B5EF4-FFF2-40B4-BE49-F238E27FC236}">
                <a16:creationId xmlns="" xmlns:a16="http://schemas.microsoft.com/office/drawing/2014/main" id="{A716D0B4-6237-2645-A384-C1B927AF0552}"/>
              </a:ext>
            </a:extLst>
          </p:cNvPr>
          <p:cNvSpPr/>
          <p:nvPr/>
        </p:nvSpPr>
        <p:spPr>
          <a:xfrm>
            <a:off x="7621308" y="10948137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>
            <a:extLst>
              <a:ext uri="{FF2B5EF4-FFF2-40B4-BE49-F238E27FC236}">
                <a16:creationId xmlns="" xmlns:a16="http://schemas.microsoft.com/office/drawing/2014/main" id="{7112001F-C49E-A041-A930-D9070852FCB6}"/>
              </a:ext>
            </a:extLst>
          </p:cNvPr>
          <p:cNvSpPr/>
          <p:nvPr/>
        </p:nvSpPr>
        <p:spPr>
          <a:xfrm>
            <a:off x="7808262" y="11148921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=""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757094" y="14395100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>
            <a:extLst>
              <a:ext uri="{FF2B5EF4-FFF2-40B4-BE49-F238E27FC236}">
                <a16:creationId xmlns=""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944048" y="14595885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6B5CF508-9F97-7344-A588-8737134FC758}"/>
              </a:ext>
            </a:extLst>
          </p:cNvPr>
          <p:cNvSpPr/>
          <p:nvPr/>
        </p:nvSpPr>
        <p:spPr>
          <a:xfrm>
            <a:off x="1785122" y="2459522"/>
            <a:ext cx="6023138" cy="62936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E3AE9E14-E10F-B948-9B98-448B424F5230}"/>
              </a:ext>
            </a:extLst>
          </p:cNvPr>
          <p:cNvSpPr/>
          <p:nvPr/>
        </p:nvSpPr>
        <p:spPr>
          <a:xfrm>
            <a:off x="7612682" y="2287656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>
            <a:extLst>
              <a:ext uri="{FF2B5EF4-FFF2-40B4-BE49-F238E27FC236}">
                <a16:creationId xmlns="" xmlns:a16="http://schemas.microsoft.com/office/drawing/2014/main" id="{4223162F-40D5-754F-8102-37C01098A339}"/>
              </a:ext>
            </a:extLst>
          </p:cNvPr>
          <p:cNvSpPr/>
          <p:nvPr/>
        </p:nvSpPr>
        <p:spPr>
          <a:xfrm>
            <a:off x="7799636" y="2488441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>
            <a:extLst>
              <a:ext uri="{FF2B5EF4-FFF2-40B4-BE49-F238E27FC236}">
                <a16:creationId xmlns="" xmlns:a16="http://schemas.microsoft.com/office/drawing/2014/main" id="{B85D31BE-9BE0-3341-86C3-0BFD563EAA1B}"/>
              </a:ext>
            </a:extLst>
          </p:cNvPr>
          <p:cNvSpPr/>
          <p:nvPr/>
        </p:nvSpPr>
        <p:spPr>
          <a:xfrm rot="16200000">
            <a:off x="992866" y="2404929"/>
            <a:ext cx="938427" cy="735967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riangle 47">
            <a:extLst>
              <a:ext uri="{FF2B5EF4-FFF2-40B4-BE49-F238E27FC236}">
                <a16:creationId xmlns="" xmlns:a16="http://schemas.microsoft.com/office/drawing/2014/main" id="{B201E9A5-DE62-6846-B785-23CB32968E1A}"/>
              </a:ext>
            </a:extLst>
          </p:cNvPr>
          <p:cNvSpPr/>
          <p:nvPr/>
        </p:nvSpPr>
        <p:spPr>
          <a:xfrm>
            <a:off x="2909560" y="1393692"/>
            <a:ext cx="731521" cy="642998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6CC80915-8218-2D48-9376-49B5BC160739}"/>
              </a:ext>
            </a:extLst>
          </p:cNvPr>
          <p:cNvSpPr/>
          <p:nvPr/>
        </p:nvSpPr>
        <p:spPr>
          <a:xfrm rot="16200000">
            <a:off x="2752824" y="2310290"/>
            <a:ext cx="1057175" cy="49060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825556" y="14616097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 Autumn Term 1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80735897-8BBA-DB41-B061-A9B018CCEA5B}"/>
              </a:ext>
            </a:extLst>
          </p:cNvPr>
          <p:cNvSpPr/>
          <p:nvPr/>
        </p:nvSpPr>
        <p:spPr>
          <a:xfrm>
            <a:off x="4485045" y="8613331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>
            <a:extLst>
              <a:ext uri="{FF2B5EF4-FFF2-40B4-BE49-F238E27FC236}">
                <a16:creationId xmlns="" xmlns:a16="http://schemas.microsoft.com/office/drawing/2014/main" id="{B86E97AE-F6AD-3941-9977-D85456F283F2}"/>
              </a:ext>
            </a:extLst>
          </p:cNvPr>
          <p:cNvSpPr/>
          <p:nvPr/>
        </p:nvSpPr>
        <p:spPr>
          <a:xfrm>
            <a:off x="4672001" y="8814115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>
            <a:extLst>
              <a:ext uri="{FF2B5EF4-FFF2-40B4-BE49-F238E27FC236}">
                <a16:creationId xmlns="" xmlns:a16="http://schemas.microsoft.com/office/drawing/2014/main" id="{67D857C8-6DBF-1441-BED6-4FF1EB531C36}"/>
              </a:ext>
            </a:extLst>
          </p:cNvPr>
          <p:cNvSpPr/>
          <p:nvPr/>
        </p:nvSpPr>
        <p:spPr>
          <a:xfrm>
            <a:off x="5900728" y="15151305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>
            <a:extLst>
              <a:ext uri="{FF2B5EF4-FFF2-40B4-BE49-F238E27FC236}">
                <a16:creationId xmlns="" xmlns:a16="http://schemas.microsoft.com/office/drawing/2014/main" id="{FA468CC4-DA3D-D04C-A0F3-908B66B1ED58}"/>
              </a:ext>
            </a:extLst>
          </p:cNvPr>
          <p:cNvSpPr/>
          <p:nvPr/>
        </p:nvSpPr>
        <p:spPr>
          <a:xfrm>
            <a:off x="6087683" y="15352091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CA47D14-6621-B142-8EB1-01BD03E6B204}"/>
              </a:ext>
            </a:extLst>
          </p:cNvPr>
          <p:cNvSpPr txBox="1"/>
          <p:nvPr/>
        </p:nvSpPr>
        <p:spPr>
          <a:xfrm>
            <a:off x="6086620" y="15699969"/>
            <a:ext cx="841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YEAR 8</a:t>
            </a:r>
          </a:p>
        </p:txBody>
      </p:sp>
      <p:sp>
        <p:nvSpPr>
          <p:cNvPr id="71" name="Triangle 70">
            <a:extLst>
              <a:ext uri="{FF2B5EF4-FFF2-40B4-BE49-F238E27FC236}">
                <a16:creationId xmlns="" xmlns:a16="http://schemas.microsoft.com/office/drawing/2014/main" id="{06B7D164-1858-4541-8C3A-54F75AAFB537}"/>
              </a:ext>
            </a:extLst>
          </p:cNvPr>
          <p:cNvSpPr/>
          <p:nvPr/>
        </p:nvSpPr>
        <p:spPr>
          <a:xfrm>
            <a:off x="1966688" y="1416689"/>
            <a:ext cx="731521" cy="642998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79D66A49-1463-9D47-A58E-F5C50C17B380}"/>
              </a:ext>
            </a:extLst>
          </p:cNvPr>
          <p:cNvSpPr/>
          <p:nvPr/>
        </p:nvSpPr>
        <p:spPr>
          <a:xfrm rot="16200000">
            <a:off x="1900923" y="2232155"/>
            <a:ext cx="883544" cy="519239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3E54B25-5C94-0E45-BECB-69A7417FF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8965" y="14869452"/>
            <a:ext cx="1601399" cy="160139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2B8A1726-BF9D-A24C-9FBF-5604C5D9EE7E}"/>
              </a:ext>
            </a:extLst>
          </p:cNvPr>
          <p:cNvCxnSpPr>
            <a:cxnSpLocks/>
          </p:cNvCxnSpPr>
          <p:nvPr/>
        </p:nvCxnSpPr>
        <p:spPr>
          <a:xfrm flipV="1">
            <a:off x="8182417" y="15915839"/>
            <a:ext cx="0" cy="74747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7881859" y="16634369"/>
            <a:ext cx="942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Develop a lifelong love of learning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7011948" y="15011531"/>
            <a:ext cx="942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Develop a thirst for reading 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="" xmlns:a16="http://schemas.microsoft.com/office/drawing/2014/main" id="{F347F049-5853-0C49-B90B-3270038CAC6A}"/>
              </a:ext>
            </a:extLst>
          </p:cNvPr>
          <p:cNvCxnSpPr>
            <a:cxnSpLocks/>
          </p:cNvCxnSpPr>
          <p:nvPr/>
        </p:nvCxnSpPr>
        <p:spPr>
          <a:xfrm>
            <a:off x="7472036" y="15338179"/>
            <a:ext cx="0" cy="51012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8F8CE27-1139-194E-A8EF-E58DB60E3DD7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 rot="20514823">
            <a:off x="6140343" y="14465537"/>
            <a:ext cx="1079819" cy="1079819"/>
          </a:xfrm>
          <a:prstGeom prst="rect">
            <a:avLst/>
          </a:prstGeom>
        </p:spPr>
      </p:pic>
      <p:cxnSp>
        <p:nvCxnSpPr>
          <p:cNvPr id="84" name="Straight Connector 83">
            <a:extLst>
              <a:ext uri="{FF2B5EF4-FFF2-40B4-BE49-F238E27FC236}">
                <a16:creationId xmlns="" xmlns:a16="http://schemas.microsoft.com/office/drawing/2014/main" id="{1BD8ADA5-D946-5C42-A4AE-03B3AA1B8A94}"/>
              </a:ext>
            </a:extLst>
          </p:cNvPr>
          <p:cNvCxnSpPr>
            <a:cxnSpLocks/>
          </p:cNvCxnSpPr>
          <p:nvPr/>
        </p:nvCxnSpPr>
        <p:spPr>
          <a:xfrm>
            <a:off x="5708444" y="15167427"/>
            <a:ext cx="0" cy="63966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=""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4793756" y="15807091"/>
            <a:ext cx="0" cy="82066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6BBB8CAD-5283-2946-B457-0E1BA324806B}"/>
              </a:ext>
            </a:extLst>
          </p:cNvPr>
          <p:cNvSpPr txBox="1"/>
          <p:nvPr/>
        </p:nvSpPr>
        <p:spPr>
          <a:xfrm>
            <a:off x="4774852" y="16219489"/>
            <a:ext cx="942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Build a solid foundation in education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="" xmlns:a16="http://schemas.microsoft.com/office/drawing/2014/main" id="{A43FCBD3-15AC-074B-89C1-9811AED33C3A}"/>
              </a:ext>
            </a:extLst>
          </p:cNvPr>
          <p:cNvCxnSpPr>
            <a:cxnSpLocks/>
          </p:cNvCxnSpPr>
          <p:nvPr/>
        </p:nvCxnSpPr>
        <p:spPr>
          <a:xfrm flipV="1">
            <a:off x="3997460" y="15848308"/>
            <a:ext cx="0" cy="60201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754347FA-8CA5-B64D-85BC-64ED9061E462}"/>
              </a:ext>
            </a:extLst>
          </p:cNvPr>
          <p:cNvSpPr txBox="1"/>
          <p:nvPr/>
        </p:nvSpPr>
        <p:spPr>
          <a:xfrm>
            <a:off x="3613576" y="15110767"/>
            <a:ext cx="942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Attend</a:t>
            </a:r>
          </a:p>
          <a:p>
            <a:r>
              <a:rPr lang="en-US" sz="800" dirty="0"/>
              <a:t>welcome day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="" xmlns:a16="http://schemas.microsoft.com/office/drawing/2014/main" id="{00E6D38E-3F60-8646-B0C0-1F4A34240498}"/>
              </a:ext>
            </a:extLst>
          </p:cNvPr>
          <p:cNvCxnSpPr>
            <a:cxnSpLocks/>
          </p:cNvCxnSpPr>
          <p:nvPr/>
        </p:nvCxnSpPr>
        <p:spPr>
          <a:xfrm flipH="1">
            <a:off x="3633397" y="15155303"/>
            <a:ext cx="4221" cy="61474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="" xmlns:a16="http://schemas.microsoft.com/office/drawing/2014/main" id="{DDCFADFF-18E9-314C-BA93-B0E2EAA0B395}"/>
              </a:ext>
            </a:extLst>
          </p:cNvPr>
          <p:cNvCxnSpPr>
            <a:cxnSpLocks/>
          </p:cNvCxnSpPr>
          <p:nvPr/>
        </p:nvCxnSpPr>
        <p:spPr>
          <a:xfrm flipV="1">
            <a:off x="2135055" y="15875006"/>
            <a:ext cx="6084" cy="75803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798D0D35-29AB-1847-B78E-66D8D2E8F393}"/>
              </a:ext>
            </a:extLst>
          </p:cNvPr>
          <p:cNvSpPr txBox="1"/>
          <p:nvPr/>
        </p:nvSpPr>
        <p:spPr>
          <a:xfrm>
            <a:off x="2150889" y="16132927"/>
            <a:ext cx="73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Start the transition programme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="" xmlns:a16="http://schemas.microsoft.com/office/drawing/2014/main" id="{79CABD94-8106-F04E-93C4-2DBA3B817C6C}"/>
              </a:ext>
            </a:extLst>
          </p:cNvPr>
          <p:cNvCxnSpPr>
            <a:cxnSpLocks/>
          </p:cNvCxnSpPr>
          <p:nvPr/>
        </p:nvCxnSpPr>
        <p:spPr>
          <a:xfrm>
            <a:off x="2465061" y="15151305"/>
            <a:ext cx="0" cy="71418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307DEB2C-260D-0340-9B54-6F5AE6E5CAF0}"/>
              </a:ext>
            </a:extLst>
          </p:cNvPr>
          <p:cNvSpPr txBox="1"/>
          <p:nvPr/>
        </p:nvSpPr>
        <p:spPr>
          <a:xfrm>
            <a:off x="2436793" y="15097904"/>
            <a:ext cx="9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Learn the school mission statement 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E2C681CE-4F5E-FE42-BDC2-CE2B81D6D5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24406" r="530" b="32512"/>
          <a:stretch/>
        </p:blipFill>
        <p:spPr>
          <a:xfrm>
            <a:off x="3312439" y="14683567"/>
            <a:ext cx="1428811" cy="482694"/>
          </a:xfrm>
          <a:prstGeom prst="rect">
            <a:avLst/>
          </a:prstGeom>
        </p:spPr>
      </p:pic>
      <p:cxnSp>
        <p:nvCxnSpPr>
          <p:cNvPr id="137" name="Straight Connector 136">
            <a:extLst>
              <a:ext uri="{FF2B5EF4-FFF2-40B4-BE49-F238E27FC236}">
                <a16:creationId xmlns="" xmlns:a16="http://schemas.microsoft.com/office/drawing/2014/main" id="{2EDB2F53-5336-AE41-B80B-AA261FB05226}"/>
              </a:ext>
            </a:extLst>
          </p:cNvPr>
          <p:cNvCxnSpPr>
            <a:cxnSpLocks/>
          </p:cNvCxnSpPr>
          <p:nvPr/>
        </p:nvCxnSpPr>
        <p:spPr>
          <a:xfrm>
            <a:off x="915795" y="14033862"/>
            <a:ext cx="528152" cy="20006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="" xmlns:a16="http://schemas.microsoft.com/office/drawing/2014/main" id="{1A55DB97-84E3-664C-AE62-915493A592B9}"/>
              </a:ext>
            </a:extLst>
          </p:cNvPr>
          <p:cNvCxnSpPr>
            <a:cxnSpLocks/>
          </p:cNvCxnSpPr>
          <p:nvPr/>
        </p:nvCxnSpPr>
        <p:spPr>
          <a:xfrm>
            <a:off x="1837606" y="13238162"/>
            <a:ext cx="253978" cy="41836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="" xmlns:a16="http://schemas.microsoft.com/office/drawing/2014/main" id="{12ABD505-175E-A541-AEFE-152268C0ADBA}"/>
              </a:ext>
            </a:extLst>
          </p:cNvPr>
          <p:cNvCxnSpPr>
            <a:cxnSpLocks/>
          </p:cNvCxnSpPr>
          <p:nvPr/>
        </p:nvCxnSpPr>
        <p:spPr>
          <a:xfrm flipV="1">
            <a:off x="2717737" y="13725253"/>
            <a:ext cx="0" cy="59556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="" xmlns:a16="http://schemas.microsoft.com/office/drawing/2014/main" id="{86EB846A-C08D-8E44-A8A5-1C8D76F96038}"/>
              </a:ext>
            </a:extLst>
          </p:cNvPr>
          <p:cNvCxnSpPr>
            <a:cxnSpLocks/>
          </p:cNvCxnSpPr>
          <p:nvPr/>
        </p:nvCxnSpPr>
        <p:spPr>
          <a:xfrm flipH="1">
            <a:off x="3372541" y="13193338"/>
            <a:ext cx="48693" cy="62435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="" xmlns:a16="http://schemas.microsoft.com/office/drawing/2014/main" id="{473AE042-4C1C-0540-90DF-805167FB44C6}"/>
              </a:ext>
            </a:extLst>
          </p:cNvPr>
          <p:cNvCxnSpPr>
            <a:cxnSpLocks/>
          </p:cNvCxnSpPr>
          <p:nvPr/>
        </p:nvCxnSpPr>
        <p:spPr>
          <a:xfrm flipV="1">
            <a:off x="7194028" y="15869890"/>
            <a:ext cx="0" cy="80121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="" xmlns:a16="http://schemas.microsoft.com/office/drawing/2014/main" id="{C4A79582-07C9-724E-B8B3-9661E7D84670}"/>
              </a:ext>
            </a:extLst>
          </p:cNvPr>
          <p:cNvSpPr txBox="1"/>
          <p:nvPr/>
        </p:nvSpPr>
        <p:spPr>
          <a:xfrm>
            <a:off x="7162791" y="16295536"/>
            <a:ext cx="795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Meet our staff  and Pastoral leads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="" xmlns:a16="http://schemas.microsoft.com/office/drawing/2014/main" id="{F00234DB-30A0-A14D-B827-8C2DCE0238B9}"/>
              </a:ext>
            </a:extLst>
          </p:cNvPr>
          <p:cNvCxnSpPr>
            <a:cxnSpLocks/>
          </p:cNvCxnSpPr>
          <p:nvPr/>
        </p:nvCxnSpPr>
        <p:spPr>
          <a:xfrm flipV="1">
            <a:off x="4242927" y="13801774"/>
            <a:ext cx="65800" cy="33288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="" xmlns:a16="http://schemas.microsoft.com/office/drawing/2014/main" id="{E64338C0-E09F-E84D-91F2-CB8BB2D36010}"/>
              </a:ext>
            </a:extLst>
          </p:cNvPr>
          <p:cNvCxnSpPr>
            <a:cxnSpLocks/>
          </p:cNvCxnSpPr>
          <p:nvPr/>
        </p:nvCxnSpPr>
        <p:spPr>
          <a:xfrm flipH="1">
            <a:off x="4885956" y="13133572"/>
            <a:ext cx="44206" cy="39828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="" xmlns:a16="http://schemas.microsoft.com/office/drawing/2014/main" id="{ADEA7341-227F-C94C-8590-9A4C26562B61}"/>
              </a:ext>
            </a:extLst>
          </p:cNvPr>
          <p:cNvCxnSpPr>
            <a:cxnSpLocks/>
          </p:cNvCxnSpPr>
          <p:nvPr/>
        </p:nvCxnSpPr>
        <p:spPr>
          <a:xfrm flipH="1">
            <a:off x="6508219" y="13209962"/>
            <a:ext cx="275059" cy="41251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="" xmlns:a16="http://schemas.microsoft.com/office/drawing/2014/main" id="{E8AAB0BF-36A9-804A-8EA6-26A41D71410B}"/>
              </a:ext>
            </a:extLst>
          </p:cNvPr>
          <p:cNvCxnSpPr>
            <a:cxnSpLocks/>
          </p:cNvCxnSpPr>
          <p:nvPr/>
        </p:nvCxnSpPr>
        <p:spPr>
          <a:xfrm flipH="1" flipV="1">
            <a:off x="7361100" y="13725253"/>
            <a:ext cx="110936" cy="50867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="" xmlns:a16="http://schemas.microsoft.com/office/drawing/2014/main" id="{C78E72D1-A4E0-D94A-AD26-756C6F30DB76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8404903" y="13572556"/>
            <a:ext cx="280077" cy="61792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="" xmlns:a16="http://schemas.microsoft.com/office/drawing/2014/main" id="{3D526A9F-69B1-6848-BE28-D0D0F2031640}"/>
              </a:ext>
            </a:extLst>
          </p:cNvPr>
          <p:cNvCxnSpPr>
            <a:cxnSpLocks/>
          </p:cNvCxnSpPr>
          <p:nvPr/>
        </p:nvCxnSpPr>
        <p:spPr>
          <a:xfrm flipV="1">
            <a:off x="640243" y="15464446"/>
            <a:ext cx="300970" cy="22253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="" xmlns:a16="http://schemas.microsoft.com/office/drawing/2014/main" id="{CF157C3E-6226-E94D-8DFD-72E316B587CE}"/>
              </a:ext>
            </a:extLst>
          </p:cNvPr>
          <p:cNvCxnSpPr>
            <a:cxnSpLocks/>
          </p:cNvCxnSpPr>
          <p:nvPr/>
        </p:nvCxnSpPr>
        <p:spPr>
          <a:xfrm>
            <a:off x="8755718" y="11042697"/>
            <a:ext cx="0" cy="39011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="" xmlns:a16="http://schemas.microsoft.com/office/drawing/2014/main" id="{00C2B25B-A904-7041-98FC-DA72AEDAA265}"/>
              </a:ext>
            </a:extLst>
          </p:cNvPr>
          <p:cNvCxnSpPr>
            <a:cxnSpLocks/>
          </p:cNvCxnSpPr>
          <p:nvPr/>
        </p:nvCxnSpPr>
        <p:spPr>
          <a:xfrm>
            <a:off x="6304631" y="10967056"/>
            <a:ext cx="89642" cy="46318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="" xmlns:a16="http://schemas.microsoft.com/office/drawing/2014/main" id="{80EDB21F-49F2-8A48-A076-3C80C1768E5C}"/>
              </a:ext>
            </a:extLst>
          </p:cNvPr>
          <p:cNvCxnSpPr>
            <a:cxnSpLocks/>
          </p:cNvCxnSpPr>
          <p:nvPr/>
        </p:nvCxnSpPr>
        <p:spPr>
          <a:xfrm flipV="1">
            <a:off x="7011948" y="11506878"/>
            <a:ext cx="0" cy="35081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="" xmlns:a16="http://schemas.microsoft.com/office/drawing/2014/main" id="{37F25081-DC98-7742-9CDD-B05C66E90535}"/>
              </a:ext>
            </a:extLst>
          </p:cNvPr>
          <p:cNvCxnSpPr>
            <a:cxnSpLocks/>
          </p:cNvCxnSpPr>
          <p:nvPr/>
        </p:nvCxnSpPr>
        <p:spPr>
          <a:xfrm flipH="1" flipV="1">
            <a:off x="5393587" y="11447272"/>
            <a:ext cx="313449" cy="59557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="" xmlns:a16="http://schemas.microsoft.com/office/drawing/2014/main" id="{22C34EC9-0363-624B-91C8-BC3109AEE089}"/>
              </a:ext>
            </a:extLst>
          </p:cNvPr>
          <p:cNvCxnSpPr>
            <a:cxnSpLocks/>
          </p:cNvCxnSpPr>
          <p:nvPr/>
        </p:nvCxnSpPr>
        <p:spPr>
          <a:xfrm flipV="1">
            <a:off x="2808699" y="11579657"/>
            <a:ext cx="358557" cy="46318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="" xmlns:a16="http://schemas.microsoft.com/office/drawing/2014/main" id="{3C680FB8-DCEB-BE4B-A3E1-0C5BBF879919}"/>
              </a:ext>
            </a:extLst>
          </p:cNvPr>
          <p:cNvCxnSpPr>
            <a:cxnSpLocks/>
          </p:cNvCxnSpPr>
          <p:nvPr/>
        </p:nvCxnSpPr>
        <p:spPr>
          <a:xfrm>
            <a:off x="4684026" y="11101461"/>
            <a:ext cx="0" cy="33927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="" xmlns:a16="http://schemas.microsoft.com/office/drawing/2014/main" id="{C01852B1-E08D-2243-A474-5E7835DAB027}"/>
              </a:ext>
            </a:extLst>
          </p:cNvPr>
          <p:cNvCxnSpPr>
            <a:cxnSpLocks/>
          </p:cNvCxnSpPr>
          <p:nvPr/>
        </p:nvCxnSpPr>
        <p:spPr>
          <a:xfrm>
            <a:off x="2808699" y="11011880"/>
            <a:ext cx="119518" cy="31377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="" xmlns:a16="http://schemas.microsoft.com/office/drawing/2014/main" id="{9E865DA3-DE36-E64D-B463-8964711B884D}"/>
              </a:ext>
            </a:extLst>
          </p:cNvPr>
          <p:cNvCxnSpPr>
            <a:cxnSpLocks/>
          </p:cNvCxnSpPr>
          <p:nvPr/>
        </p:nvCxnSpPr>
        <p:spPr>
          <a:xfrm flipV="1">
            <a:off x="1075534" y="11669427"/>
            <a:ext cx="383091" cy="29083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="" xmlns:a16="http://schemas.microsoft.com/office/drawing/2014/main" id="{2E2CCA24-81E9-D442-B021-72DAECEE6CBB}"/>
              </a:ext>
            </a:extLst>
          </p:cNvPr>
          <p:cNvCxnSpPr>
            <a:cxnSpLocks/>
          </p:cNvCxnSpPr>
          <p:nvPr/>
        </p:nvCxnSpPr>
        <p:spPr>
          <a:xfrm flipV="1">
            <a:off x="672294" y="10593518"/>
            <a:ext cx="403378" cy="35086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="" xmlns:a16="http://schemas.microsoft.com/office/drawing/2014/main" id="{4014782C-4C57-2749-B186-F07B6C952DA1}"/>
              </a:ext>
            </a:extLst>
          </p:cNvPr>
          <p:cNvCxnSpPr>
            <a:cxnSpLocks/>
            <a:stCxn id="191" idx="2"/>
          </p:cNvCxnSpPr>
          <p:nvPr/>
        </p:nvCxnSpPr>
        <p:spPr>
          <a:xfrm flipH="1">
            <a:off x="4003889" y="8928360"/>
            <a:ext cx="8427" cy="26065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="" xmlns:a16="http://schemas.microsoft.com/office/drawing/2014/main" id="{F51116E4-A353-1B45-ACA0-38C9A5762479}"/>
              </a:ext>
            </a:extLst>
          </p:cNvPr>
          <p:cNvCxnSpPr>
            <a:cxnSpLocks/>
          </p:cNvCxnSpPr>
          <p:nvPr/>
        </p:nvCxnSpPr>
        <p:spPr>
          <a:xfrm>
            <a:off x="950285" y="9183971"/>
            <a:ext cx="200087" cy="58776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="" xmlns:a16="http://schemas.microsoft.com/office/drawing/2014/main" id="{1EADCC58-485B-1B45-9F99-708EBAE3C65F}"/>
              </a:ext>
            </a:extLst>
          </p:cNvPr>
          <p:cNvCxnSpPr>
            <a:cxnSpLocks/>
          </p:cNvCxnSpPr>
          <p:nvPr/>
        </p:nvCxnSpPr>
        <p:spPr>
          <a:xfrm flipH="1" flipV="1">
            <a:off x="1837606" y="9607379"/>
            <a:ext cx="194220" cy="28388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="" xmlns:a16="http://schemas.microsoft.com/office/drawing/2014/main" id="{2D926B2A-A746-2743-A1C0-AD8DE17492FD}"/>
              </a:ext>
            </a:extLst>
          </p:cNvPr>
          <p:cNvCxnSpPr>
            <a:cxnSpLocks/>
          </p:cNvCxnSpPr>
          <p:nvPr/>
        </p:nvCxnSpPr>
        <p:spPr>
          <a:xfrm flipH="1">
            <a:off x="6006296" y="8920071"/>
            <a:ext cx="104117" cy="37533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="" xmlns:a16="http://schemas.microsoft.com/office/drawing/2014/main" id="{229CA148-C5A7-674A-9EBE-7E0537F4EF65}"/>
              </a:ext>
            </a:extLst>
          </p:cNvPr>
          <p:cNvCxnSpPr>
            <a:cxnSpLocks/>
          </p:cNvCxnSpPr>
          <p:nvPr/>
        </p:nvCxnSpPr>
        <p:spPr>
          <a:xfrm flipV="1">
            <a:off x="6281018" y="9310716"/>
            <a:ext cx="0" cy="35081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="" xmlns:a16="http://schemas.microsoft.com/office/drawing/2014/main" id="{5983F250-BC6D-D943-BA73-7F2886C57B84}"/>
              </a:ext>
            </a:extLst>
          </p:cNvPr>
          <p:cNvCxnSpPr>
            <a:cxnSpLocks/>
          </p:cNvCxnSpPr>
          <p:nvPr/>
        </p:nvCxnSpPr>
        <p:spPr>
          <a:xfrm>
            <a:off x="7447518" y="8869317"/>
            <a:ext cx="0" cy="38810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="" xmlns:a16="http://schemas.microsoft.com/office/drawing/2014/main" id="{BF528227-07B4-C549-8C1A-9F98BE2554DB}"/>
              </a:ext>
            </a:extLst>
          </p:cNvPr>
          <p:cNvCxnSpPr>
            <a:cxnSpLocks/>
          </p:cNvCxnSpPr>
          <p:nvPr/>
        </p:nvCxnSpPr>
        <p:spPr>
          <a:xfrm flipH="1" flipV="1">
            <a:off x="8552868" y="9071681"/>
            <a:ext cx="67446" cy="35640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="" xmlns:a16="http://schemas.microsoft.com/office/drawing/2014/main" id="{43854050-DFA9-7C43-ADFF-C58DD8789F26}"/>
              </a:ext>
            </a:extLst>
          </p:cNvPr>
          <p:cNvCxnSpPr>
            <a:cxnSpLocks/>
          </p:cNvCxnSpPr>
          <p:nvPr/>
        </p:nvCxnSpPr>
        <p:spPr>
          <a:xfrm>
            <a:off x="3271835" y="6619081"/>
            <a:ext cx="239038" cy="46318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="" xmlns:a16="http://schemas.microsoft.com/office/drawing/2014/main" id="{63E57120-33BF-544B-B579-C4D6D1F155FE}"/>
              </a:ext>
            </a:extLst>
          </p:cNvPr>
          <p:cNvCxnSpPr>
            <a:cxnSpLocks/>
          </p:cNvCxnSpPr>
          <p:nvPr/>
        </p:nvCxnSpPr>
        <p:spPr>
          <a:xfrm>
            <a:off x="6301274" y="6614992"/>
            <a:ext cx="11853" cy="40343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="" xmlns:a16="http://schemas.microsoft.com/office/drawing/2014/main" id="{A036CF56-FD65-AC46-8535-F4DEAA002A2E}"/>
              </a:ext>
            </a:extLst>
          </p:cNvPr>
          <p:cNvCxnSpPr>
            <a:cxnSpLocks/>
          </p:cNvCxnSpPr>
          <p:nvPr/>
        </p:nvCxnSpPr>
        <p:spPr>
          <a:xfrm flipV="1">
            <a:off x="5770924" y="7123021"/>
            <a:ext cx="0" cy="39141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="" xmlns:a16="http://schemas.microsoft.com/office/drawing/2014/main" id="{CA091A1F-D9EF-0744-99FC-2C3CE45A8258}"/>
              </a:ext>
            </a:extLst>
          </p:cNvPr>
          <p:cNvCxnSpPr>
            <a:cxnSpLocks/>
          </p:cNvCxnSpPr>
          <p:nvPr/>
        </p:nvCxnSpPr>
        <p:spPr>
          <a:xfrm flipH="1">
            <a:off x="4870402" y="6708733"/>
            <a:ext cx="104581" cy="46318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="" xmlns:a16="http://schemas.microsoft.com/office/drawing/2014/main" id="{4226F799-69F5-684E-962E-83B20F19CC0C}"/>
              </a:ext>
            </a:extLst>
          </p:cNvPr>
          <p:cNvCxnSpPr>
            <a:cxnSpLocks/>
            <a:stCxn id="205" idx="2"/>
          </p:cNvCxnSpPr>
          <p:nvPr/>
        </p:nvCxnSpPr>
        <p:spPr>
          <a:xfrm>
            <a:off x="702175" y="5440601"/>
            <a:ext cx="500843" cy="59137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="" xmlns:a16="http://schemas.microsoft.com/office/drawing/2014/main" id="{B063178E-D425-084A-B3E1-D1E2E5715874}"/>
              </a:ext>
            </a:extLst>
          </p:cNvPr>
          <p:cNvCxnSpPr>
            <a:cxnSpLocks/>
          </p:cNvCxnSpPr>
          <p:nvPr/>
        </p:nvCxnSpPr>
        <p:spPr>
          <a:xfrm flipV="1">
            <a:off x="2686762" y="7216091"/>
            <a:ext cx="0" cy="39141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>
            <a:extLst>
              <a:ext uri="{FF2B5EF4-FFF2-40B4-BE49-F238E27FC236}">
                <a16:creationId xmlns="" xmlns:a16="http://schemas.microsoft.com/office/drawing/2014/main" id="{7D6FD9D7-14C2-BE48-995B-3076BE197D85}"/>
              </a:ext>
            </a:extLst>
          </p:cNvPr>
          <p:cNvCxnSpPr>
            <a:cxnSpLocks/>
          </p:cNvCxnSpPr>
          <p:nvPr/>
        </p:nvCxnSpPr>
        <p:spPr>
          <a:xfrm flipV="1">
            <a:off x="1419289" y="7052386"/>
            <a:ext cx="313738" cy="52295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>
            <a:extLst>
              <a:ext uri="{FF2B5EF4-FFF2-40B4-BE49-F238E27FC236}">
                <a16:creationId xmlns="" xmlns:a16="http://schemas.microsoft.com/office/drawing/2014/main" id="{678CCBEC-9EFB-B247-8355-3436510655BE}"/>
              </a:ext>
            </a:extLst>
          </p:cNvPr>
          <p:cNvCxnSpPr>
            <a:cxnSpLocks/>
          </p:cNvCxnSpPr>
          <p:nvPr/>
        </p:nvCxnSpPr>
        <p:spPr>
          <a:xfrm flipH="1">
            <a:off x="8545614" y="6604140"/>
            <a:ext cx="239038" cy="26894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>
            <a:extLst>
              <a:ext uri="{FF2B5EF4-FFF2-40B4-BE49-F238E27FC236}">
                <a16:creationId xmlns="" xmlns:a16="http://schemas.microsoft.com/office/drawing/2014/main" id="{6A6C91E7-13FC-9643-9A9F-77FA682187E8}"/>
              </a:ext>
            </a:extLst>
          </p:cNvPr>
          <p:cNvCxnSpPr>
            <a:cxnSpLocks/>
            <a:stCxn id="75" idx="0"/>
          </p:cNvCxnSpPr>
          <p:nvPr/>
        </p:nvCxnSpPr>
        <p:spPr>
          <a:xfrm flipH="1" flipV="1">
            <a:off x="6928574" y="7125621"/>
            <a:ext cx="153508" cy="37792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>
            <a:extLst>
              <a:ext uri="{FF2B5EF4-FFF2-40B4-BE49-F238E27FC236}">
                <a16:creationId xmlns="" xmlns:a16="http://schemas.microsoft.com/office/drawing/2014/main" id="{0588F3D6-ABC2-1841-BA4B-7BC0EDF7CF33}"/>
              </a:ext>
            </a:extLst>
          </p:cNvPr>
          <p:cNvCxnSpPr>
            <a:cxnSpLocks/>
          </p:cNvCxnSpPr>
          <p:nvPr/>
        </p:nvCxnSpPr>
        <p:spPr>
          <a:xfrm>
            <a:off x="8169039" y="4216430"/>
            <a:ext cx="361635" cy="28095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="" xmlns:a16="http://schemas.microsoft.com/office/drawing/2014/main" id="{A9E32079-4DB0-B142-9C0E-33EA19DAE26F}"/>
              </a:ext>
            </a:extLst>
          </p:cNvPr>
          <p:cNvCxnSpPr>
            <a:cxnSpLocks/>
          </p:cNvCxnSpPr>
          <p:nvPr/>
        </p:nvCxnSpPr>
        <p:spPr>
          <a:xfrm>
            <a:off x="2520689" y="4373122"/>
            <a:ext cx="31197" cy="63056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>
            <a:extLst>
              <a:ext uri="{FF2B5EF4-FFF2-40B4-BE49-F238E27FC236}">
                <a16:creationId xmlns="" xmlns:a16="http://schemas.microsoft.com/office/drawing/2014/main" id="{270CBD92-8C5C-F94E-919F-BDCDABFA5E11}"/>
              </a:ext>
            </a:extLst>
          </p:cNvPr>
          <p:cNvCxnSpPr>
            <a:cxnSpLocks/>
          </p:cNvCxnSpPr>
          <p:nvPr/>
        </p:nvCxnSpPr>
        <p:spPr>
          <a:xfrm flipH="1">
            <a:off x="4090391" y="4452565"/>
            <a:ext cx="257115" cy="52539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>
            <a:extLst>
              <a:ext uri="{FF2B5EF4-FFF2-40B4-BE49-F238E27FC236}">
                <a16:creationId xmlns="" xmlns:a16="http://schemas.microsoft.com/office/drawing/2014/main" id="{C2BA5C0D-B657-D943-A288-269051D04995}"/>
              </a:ext>
            </a:extLst>
          </p:cNvPr>
          <p:cNvCxnSpPr>
            <a:cxnSpLocks/>
          </p:cNvCxnSpPr>
          <p:nvPr/>
        </p:nvCxnSpPr>
        <p:spPr>
          <a:xfrm flipH="1" flipV="1">
            <a:off x="5476509" y="4980565"/>
            <a:ext cx="140888" cy="30872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>
            <a:extLst>
              <a:ext uri="{FF2B5EF4-FFF2-40B4-BE49-F238E27FC236}">
                <a16:creationId xmlns="" xmlns:a16="http://schemas.microsoft.com/office/drawing/2014/main" id="{732B43A6-134A-3145-B640-AB887E9F1045}"/>
              </a:ext>
            </a:extLst>
          </p:cNvPr>
          <p:cNvCxnSpPr>
            <a:cxnSpLocks/>
          </p:cNvCxnSpPr>
          <p:nvPr/>
        </p:nvCxnSpPr>
        <p:spPr>
          <a:xfrm flipH="1">
            <a:off x="6272233" y="4497531"/>
            <a:ext cx="151392" cy="55450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>
            <a:extLst>
              <a:ext uri="{FF2B5EF4-FFF2-40B4-BE49-F238E27FC236}">
                <a16:creationId xmlns="" xmlns:a16="http://schemas.microsoft.com/office/drawing/2014/main" id="{19E97412-2081-6A4D-9778-B84910DBB89C}"/>
              </a:ext>
            </a:extLst>
          </p:cNvPr>
          <p:cNvCxnSpPr>
            <a:cxnSpLocks/>
          </p:cNvCxnSpPr>
          <p:nvPr/>
        </p:nvCxnSpPr>
        <p:spPr>
          <a:xfrm flipV="1">
            <a:off x="7913066" y="4986387"/>
            <a:ext cx="0" cy="39141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7DFB45-1462-1F4F-ACE8-ADDC02170E6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729315">
            <a:off x="328102" y="356433"/>
            <a:ext cx="1095171" cy="1422036"/>
          </a:xfrm>
          <a:prstGeom prst="rect">
            <a:avLst/>
          </a:prstGeom>
        </p:spPr>
      </p:pic>
      <p:cxnSp>
        <p:nvCxnSpPr>
          <p:cNvPr id="355" name="Straight Connector 354">
            <a:extLst>
              <a:ext uri="{FF2B5EF4-FFF2-40B4-BE49-F238E27FC236}">
                <a16:creationId xmlns="" xmlns:a16="http://schemas.microsoft.com/office/drawing/2014/main" id="{FDEE5941-DCAC-F946-9E0D-D0D96D387CC8}"/>
              </a:ext>
            </a:extLst>
          </p:cNvPr>
          <p:cNvCxnSpPr>
            <a:cxnSpLocks/>
          </p:cNvCxnSpPr>
          <p:nvPr/>
        </p:nvCxnSpPr>
        <p:spPr>
          <a:xfrm flipH="1" flipV="1">
            <a:off x="8854370" y="7895198"/>
            <a:ext cx="262732" cy="37613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>
            <a:extLst>
              <a:ext uri="{FF2B5EF4-FFF2-40B4-BE49-F238E27FC236}">
                <a16:creationId xmlns="" xmlns:a16="http://schemas.microsoft.com/office/drawing/2014/main" id="{095C7E0C-3937-CC49-B93B-73331D8F1154}"/>
              </a:ext>
            </a:extLst>
          </p:cNvPr>
          <p:cNvCxnSpPr>
            <a:cxnSpLocks/>
          </p:cNvCxnSpPr>
          <p:nvPr/>
        </p:nvCxnSpPr>
        <p:spPr>
          <a:xfrm flipV="1">
            <a:off x="3200013" y="4896306"/>
            <a:ext cx="3591" cy="47566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>
            <a:extLst>
              <a:ext uri="{FF2B5EF4-FFF2-40B4-BE49-F238E27FC236}">
                <a16:creationId xmlns="" xmlns:a16="http://schemas.microsoft.com/office/drawing/2014/main" id="{9B1172F4-61EA-3642-A460-2A22C0DF967A}"/>
              </a:ext>
            </a:extLst>
          </p:cNvPr>
          <p:cNvCxnSpPr>
            <a:cxnSpLocks/>
          </p:cNvCxnSpPr>
          <p:nvPr/>
        </p:nvCxnSpPr>
        <p:spPr>
          <a:xfrm flipV="1">
            <a:off x="6047759" y="13814903"/>
            <a:ext cx="23216" cy="29777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>
            <a:extLst>
              <a:ext uri="{FF2B5EF4-FFF2-40B4-BE49-F238E27FC236}">
                <a16:creationId xmlns="" xmlns:a16="http://schemas.microsoft.com/office/drawing/2014/main" id="{FA68B2DF-C22A-2A46-8DE5-4E7BFDC482D4}"/>
              </a:ext>
            </a:extLst>
          </p:cNvPr>
          <p:cNvCxnSpPr>
            <a:cxnSpLocks/>
          </p:cNvCxnSpPr>
          <p:nvPr/>
        </p:nvCxnSpPr>
        <p:spPr>
          <a:xfrm flipH="1">
            <a:off x="2028705" y="8740773"/>
            <a:ext cx="361677" cy="43973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4350CCF2-4D93-174E-B07E-06C6099FF097}"/>
              </a:ext>
            </a:extLst>
          </p:cNvPr>
          <p:cNvSpPr/>
          <p:nvPr/>
        </p:nvSpPr>
        <p:spPr>
          <a:xfrm>
            <a:off x="4567649" y="177777"/>
            <a:ext cx="4947184" cy="1004218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CB3A53E4-87A6-4B41-82AD-378A9C088EA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1"/>
          <a:stretch/>
        </p:blipFill>
        <p:spPr>
          <a:xfrm>
            <a:off x="5343675" y="293427"/>
            <a:ext cx="3440955" cy="4775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A4C5AADA-5DB1-0645-9EDC-2CB72BAE149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" r="2084" b="-1"/>
          <a:stretch/>
        </p:blipFill>
        <p:spPr>
          <a:xfrm>
            <a:off x="6270929" y="716736"/>
            <a:ext cx="3177298" cy="441747"/>
          </a:xfrm>
          <a:prstGeom prst="rect">
            <a:avLst/>
          </a:prstGeom>
        </p:spPr>
      </p:pic>
      <p:sp>
        <p:nvSpPr>
          <p:cNvPr id="319" name="Rectangle 318">
            <a:extLst>
              <a:ext uri="{FF2B5EF4-FFF2-40B4-BE49-F238E27FC236}">
                <a16:creationId xmlns="" xmlns:a16="http://schemas.microsoft.com/office/drawing/2014/main" id="{BD9C7901-01F0-1348-8FD0-DCDB328945CF}"/>
              </a:ext>
            </a:extLst>
          </p:cNvPr>
          <p:cNvSpPr/>
          <p:nvPr/>
        </p:nvSpPr>
        <p:spPr>
          <a:xfrm>
            <a:off x="3713132" y="178735"/>
            <a:ext cx="877947" cy="1017349"/>
          </a:xfrm>
          <a:custGeom>
            <a:avLst/>
            <a:gdLst>
              <a:gd name="connsiteX0" fmla="*/ 0 w 882221"/>
              <a:gd name="connsiteY0" fmla="*/ 0 h 1030875"/>
              <a:gd name="connsiteX1" fmla="*/ 882221 w 882221"/>
              <a:gd name="connsiteY1" fmla="*/ 0 h 1030875"/>
              <a:gd name="connsiteX2" fmla="*/ 882221 w 882221"/>
              <a:gd name="connsiteY2" fmla="*/ 1030875 h 1030875"/>
              <a:gd name="connsiteX3" fmla="*/ 0 w 882221"/>
              <a:gd name="connsiteY3" fmla="*/ 1030875 h 1030875"/>
              <a:gd name="connsiteX4" fmla="*/ 0 w 882221"/>
              <a:gd name="connsiteY4" fmla="*/ 0 h 1030875"/>
              <a:gd name="connsiteX0" fmla="*/ 0 w 882221"/>
              <a:gd name="connsiteY0" fmla="*/ 0 h 1030875"/>
              <a:gd name="connsiteX1" fmla="*/ 882221 w 882221"/>
              <a:gd name="connsiteY1" fmla="*/ 0 h 1030875"/>
              <a:gd name="connsiteX2" fmla="*/ 882221 w 882221"/>
              <a:gd name="connsiteY2" fmla="*/ 1030875 h 1030875"/>
              <a:gd name="connsiteX3" fmla="*/ 0 w 882221"/>
              <a:gd name="connsiteY3" fmla="*/ 338544 h 1030875"/>
              <a:gd name="connsiteX4" fmla="*/ 0 w 882221"/>
              <a:gd name="connsiteY4" fmla="*/ 0 h 1030875"/>
              <a:gd name="connsiteX0" fmla="*/ 5508 w 887729"/>
              <a:gd name="connsiteY0" fmla="*/ 0 h 1030875"/>
              <a:gd name="connsiteX1" fmla="*/ 887729 w 887729"/>
              <a:gd name="connsiteY1" fmla="*/ 0 h 1030875"/>
              <a:gd name="connsiteX2" fmla="*/ 887729 w 887729"/>
              <a:gd name="connsiteY2" fmla="*/ 1030875 h 1030875"/>
              <a:gd name="connsiteX3" fmla="*/ 0 w 887729"/>
              <a:gd name="connsiteY3" fmla="*/ 217359 h 1030875"/>
              <a:gd name="connsiteX4" fmla="*/ 5508 w 887729"/>
              <a:gd name="connsiteY4" fmla="*/ 0 h 1030875"/>
              <a:gd name="connsiteX0" fmla="*/ 5508 w 887729"/>
              <a:gd name="connsiteY0" fmla="*/ 0 h 1047896"/>
              <a:gd name="connsiteX1" fmla="*/ 887729 w 887729"/>
              <a:gd name="connsiteY1" fmla="*/ 0 h 1047896"/>
              <a:gd name="connsiteX2" fmla="*/ 882160 w 887729"/>
              <a:gd name="connsiteY2" fmla="*/ 1047896 h 1047896"/>
              <a:gd name="connsiteX3" fmla="*/ 0 w 887729"/>
              <a:gd name="connsiteY3" fmla="*/ 217359 h 1047896"/>
              <a:gd name="connsiteX4" fmla="*/ 5508 w 887729"/>
              <a:gd name="connsiteY4" fmla="*/ 0 h 104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29" h="1047896">
                <a:moveTo>
                  <a:pt x="5508" y="0"/>
                </a:moveTo>
                <a:lnTo>
                  <a:pt x="887729" y="0"/>
                </a:lnTo>
                <a:cubicBezTo>
                  <a:pt x="885873" y="349299"/>
                  <a:pt x="884016" y="698597"/>
                  <a:pt x="882160" y="1047896"/>
                </a:cubicBezTo>
                <a:lnTo>
                  <a:pt x="0" y="217359"/>
                </a:lnTo>
                <a:lnTo>
                  <a:pt x="5508" y="0"/>
                </a:lnTo>
                <a:close/>
              </a:path>
            </a:pathLst>
          </a:cu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Rectangle 319">
            <a:extLst>
              <a:ext uri="{FF2B5EF4-FFF2-40B4-BE49-F238E27FC236}">
                <a16:creationId xmlns="" xmlns:a16="http://schemas.microsoft.com/office/drawing/2014/main" id="{CDB2717F-E2EA-E14E-BFB1-2515AC06D5A5}"/>
              </a:ext>
            </a:extLst>
          </p:cNvPr>
          <p:cNvSpPr/>
          <p:nvPr/>
        </p:nvSpPr>
        <p:spPr>
          <a:xfrm>
            <a:off x="202012" y="178354"/>
            <a:ext cx="3584324" cy="22127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46DB1CAF-731C-3042-9F2D-16B6C0CF09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58088" y="219506"/>
            <a:ext cx="910135" cy="910135"/>
          </a:xfrm>
          <a:prstGeom prst="rect">
            <a:avLst/>
          </a:prstGeom>
        </p:spPr>
      </p:pic>
      <p:sp>
        <p:nvSpPr>
          <p:cNvPr id="309" name="TextBox 308">
            <a:extLst>
              <a:ext uri="{FF2B5EF4-FFF2-40B4-BE49-F238E27FC236}">
                <a16:creationId xmlns=""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7718609" y="11131200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 Autumn Term 2</a:t>
            </a:r>
          </a:p>
        </p:txBody>
      </p:sp>
      <p:sp>
        <p:nvSpPr>
          <p:cNvPr id="311" name="TextBox 310">
            <a:extLst>
              <a:ext uri="{FF2B5EF4-FFF2-40B4-BE49-F238E27FC236}">
                <a16:creationId xmlns=""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331569" y="10943306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 Spring Term 1</a:t>
            </a:r>
          </a:p>
        </p:txBody>
      </p:sp>
      <p:sp>
        <p:nvSpPr>
          <p:cNvPr id="312" name="TextBox 311">
            <a:extLst>
              <a:ext uri="{FF2B5EF4-FFF2-40B4-BE49-F238E27FC236}">
                <a16:creationId xmlns=""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4564947" y="8816621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 Spring Term 2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=""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7667647" y="6828146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 Summer Term 1</a:t>
            </a:r>
          </a:p>
        </p:txBody>
      </p:sp>
      <p:sp>
        <p:nvSpPr>
          <p:cNvPr id="323" name="TextBox 322">
            <a:extLst>
              <a:ext uri="{FF2B5EF4-FFF2-40B4-BE49-F238E27FC236}">
                <a16:creationId xmlns=""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289682" y="4616234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 Summer Term 2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=""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7663476" y="2448143"/>
            <a:ext cx="1188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 Summer Preparation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297" y="15732071"/>
            <a:ext cx="1029132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FFFF"/>
                </a:solidFill>
              </a:rPr>
              <a:t>Portraiture</a:t>
            </a:r>
            <a:endParaRPr lang="en-GB" sz="1200" dirty="0">
              <a:solidFill>
                <a:srgbClr val="FFFFFF"/>
              </a:solidFill>
            </a:endParaRPr>
          </a:p>
        </p:txBody>
      </p:sp>
      <p:cxnSp>
        <p:nvCxnSpPr>
          <p:cNvPr id="155" name="Straight Connector 154">
            <a:extLst>
              <a:ext uri="{FF2B5EF4-FFF2-40B4-BE49-F238E27FC236}">
                <a16:creationId xmlns="" xmlns:a16="http://schemas.microsoft.com/office/drawing/2014/main" id="{12ABD505-175E-A541-AEFE-152268C0ADBA}"/>
              </a:ext>
            </a:extLst>
          </p:cNvPr>
          <p:cNvCxnSpPr>
            <a:cxnSpLocks/>
          </p:cNvCxnSpPr>
          <p:nvPr/>
        </p:nvCxnSpPr>
        <p:spPr>
          <a:xfrm>
            <a:off x="8097418" y="12849684"/>
            <a:ext cx="388437" cy="8964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984694" y="14268209"/>
            <a:ext cx="1038023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Introduction to </a:t>
            </a:r>
            <a:r>
              <a:rPr lang="en-GB" sz="1200" dirty="0" smtClean="0">
                <a:solidFill>
                  <a:schemeClr val="bg1"/>
                </a:solidFill>
              </a:rPr>
              <a:t>Cubism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42892" y="14190485"/>
            <a:ext cx="148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Explore cubist artists + characteristics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56035" y="8707365"/>
            <a:ext cx="1678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Link to Picasso’s African Period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059662" y="12518390"/>
            <a:ext cx="1411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Introduction to </a:t>
            </a:r>
            <a:r>
              <a:rPr lang="en-GB" sz="1200" dirty="0" smtClean="0"/>
              <a:t>Picasso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421037" y="12879407"/>
            <a:ext cx="791986" cy="28697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DIRT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5234050" y="14155686"/>
            <a:ext cx="1392574" cy="27699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FFFFFF"/>
                </a:solidFill>
              </a:rPr>
              <a:t>Assessment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936611" y="12748166"/>
            <a:ext cx="1678483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FFFF"/>
                </a:solidFill>
              </a:rPr>
              <a:t>Explore facial features using pencil</a:t>
            </a:r>
            <a:endParaRPr lang="en-GB" sz="1200" dirty="0">
              <a:solidFill>
                <a:srgbClr val="FFFFFF"/>
              </a:solidFill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306806" y="12007532"/>
            <a:ext cx="1097544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FFFF"/>
                </a:solidFill>
              </a:rPr>
              <a:t>African art</a:t>
            </a:r>
            <a:endParaRPr lang="en-GB" sz="1200" dirty="0">
              <a:solidFill>
                <a:srgbClr val="FFFFFF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134458" y="10899554"/>
            <a:ext cx="986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Introduction to African art</a:t>
            </a:r>
            <a:endParaRPr lang="en-GB" sz="1200" dirty="0"/>
          </a:p>
        </p:txBody>
      </p:sp>
      <p:sp>
        <p:nvSpPr>
          <p:cNvPr id="190" name="TextBox 189"/>
          <p:cNvSpPr txBox="1"/>
          <p:nvPr/>
        </p:nvSpPr>
        <p:spPr>
          <a:xfrm>
            <a:off x="1499571" y="9839976"/>
            <a:ext cx="1129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Explore traditional African patterns</a:t>
            </a:r>
            <a:endParaRPr lang="en-GB" sz="1200" dirty="0"/>
          </a:p>
        </p:txBody>
      </p:sp>
      <p:sp>
        <p:nvSpPr>
          <p:cNvPr id="191" name="TextBox 190"/>
          <p:cNvSpPr txBox="1"/>
          <p:nvPr/>
        </p:nvSpPr>
        <p:spPr>
          <a:xfrm>
            <a:off x="3173074" y="8466695"/>
            <a:ext cx="1678483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FFFF"/>
                </a:solidFill>
              </a:rPr>
              <a:t>Create of batik dyed fabrics</a:t>
            </a:r>
            <a:endParaRPr lang="en-GB" sz="1200" dirty="0">
              <a:solidFill>
                <a:srgbClr val="FFFFFF"/>
              </a:solidFill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5393728" y="8289563"/>
            <a:ext cx="134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Deeper exploration into African masks</a:t>
            </a:r>
            <a:endParaRPr lang="en-GB" sz="1200" dirty="0"/>
          </a:p>
        </p:txBody>
      </p:sp>
      <p:sp>
        <p:nvSpPr>
          <p:cNvPr id="196" name="TextBox 195"/>
          <p:cNvSpPr txBox="1"/>
          <p:nvPr/>
        </p:nvSpPr>
        <p:spPr>
          <a:xfrm>
            <a:off x="5615718" y="9573841"/>
            <a:ext cx="1256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Use symmetry and grid method to design own masks</a:t>
            </a:r>
            <a:endParaRPr lang="en-GB" sz="1200" dirty="0"/>
          </a:p>
        </p:txBody>
      </p:sp>
      <p:sp>
        <p:nvSpPr>
          <p:cNvPr id="199" name="TextBox 198"/>
          <p:cNvSpPr txBox="1"/>
          <p:nvPr/>
        </p:nvSpPr>
        <p:spPr>
          <a:xfrm>
            <a:off x="2175223" y="12066946"/>
            <a:ext cx="1304190" cy="276999"/>
          </a:xfrm>
          <a:prstGeom prst="rect">
            <a:avLst/>
          </a:prstGeom>
          <a:solidFill>
            <a:srgbClr val="FF7E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Extended writing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633598" y="5827611"/>
            <a:ext cx="1269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200" dirty="0" smtClean="0">
                <a:solidFill>
                  <a:prstClr val="black"/>
                </a:solidFill>
              </a:rPr>
              <a:t>Use on onomatopoeia in style of </a:t>
            </a:r>
            <a:r>
              <a:rPr lang="en-GB" sz="1200" dirty="0" err="1" smtClean="0">
                <a:solidFill>
                  <a:prstClr val="black"/>
                </a:solidFill>
              </a:rPr>
              <a:t>Lichentstein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56950" y="5890778"/>
            <a:ext cx="14046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200" dirty="0" smtClean="0">
                <a:solidFill>
                  <a:prstClr val="black"/>
                </a:solidFill>
              </a:rPr>
              <a:t>Line drawings from observation (in style of Michael Craig-Martin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115649" y="7574278"/>
            <a:ext cx="1142226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GB" sz="1200" dirty="0" smtClean="0">
                <a:solidFill>
                  <a:schemeClr val="bg1"/>
                </a:solidFill>
              </a:rPr>
              <a:t>Typography + lettering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589642" y="7503543"/>
            <a:ext cx="984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200" dirty="0">
                <a:solidFill>
                  <a:prstClr val="black"/>
                </a:solidFill>
              </a:rPr>
              <a:t>Intro to </a:t>
            </a:r>
            <a:r>
              <a:rPr lang="en-GB" sz="1200" dirty="0" smtClean="0">
                <a:solidFill>
                  <a:prstClr val="black"/>
                </a:solidFill>
              </a:rPr>
              <a:t>Pop artists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704853" y="6125628"/>
            <a:ext cx="11973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200" dirty="0" smtClean="0">
                <a:solidFill>
                  <a:prstClr val="black"/>
                </a:solidFill>
              </a:rPr>
              <a:t>Characteristics of Pop art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6770" y="3936135"/>
            <a:ext cx="1584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200" dirty="0" smtClean="0">
                <a:solidFill>
                  <a:prstClr val="black"/>
                </a:solidFill>
              </a:rPr>
              <a:t>Explore packaging and sweets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3449984" y="4042092"/>
            <a:ext cx="1801370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GB" sz="1200" dirty="0" smtClean="0">
                <a:solidFill>
                  <a:srgbClr val="FFFFFF"/>
                </a:solidFill>
              </a:rPr>
              <a:t>Experiment with printing techniques</a:t>
            </a:r>
            <a:endParaRPr lang="en-GB" sz="1200" dirty="0">
              <a:solidFill>
                <a:srgbClr val="FFFFFF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763742" y="5294137"/>
            <a:ext cx="15707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200" dirty="0" smtClean="0">
                <a:solidFill>
                  <a:prstClr val="black"/>
                </a:solidFill>
              </a:rPr>
              <a:t>Use printing to create repeat pattern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5445006" y="4052640"/>
            <a:ext cx="1860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200" dirty="0" smtClean="0">
                <a:solidFill>
                  <a:prstClr val="black"/>
                </a:solidFill>
              </a:rPr>
              <a:t>Develop by experimenting with backgrounds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896976" y="10647809"/>
            <a:ext cx="15112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Collage, draw or paint in cubist style </a:t>
            </a:r>
            <a:endParaRPr lang="en-GB" sz="1200" dirty="0"/>
          </a:p>
        </p:txBody>
      </p:sp>
      <p:sp>
        <p:nvSpPr>
          <p:cNvPr id="243" name="TextBox 242"/>
          <p:cNvSpPr txBox="1"/>
          <p:nvPr/>
        </p:nvSpPr>
        <p:spPr>
          <a:xfrm>
            <a:off x="2454822" y="10701572"/>
            <a:ext cx="711375" cy="28095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DIRT</a:t>
            </a:r>
          </a:p>
        </p:txBody>
      </p:sp>
      <p:sp>
        <p:nvSpPr>
          <p:cNvPr id="244" name="TextBox 243"/>
          <p:cNvSpPr txBox="1"/>
          <p:nvPr/>
        </p:nvSpPr>
        <p:spPr>
          <a:xfrm>
            <a:off x="6754830" y="8210395"/>
            <a:ext cx="1417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Apply knowledge of clay to create masks</a:t>
            </a:r>
            <a:endParaRPr lang="en-GB" sz="1200" dirty="0"/>
          </a:p>
        </p:txBody>
      </p:sp>
      <p:sp>
        <p:nvSpPr>
          <p:cNvPr id="63" name="Rectangle 62"/>
          <p:cNvSpPr/>
          <p:nvPr/>
        </p:nvSpPr>
        <p:spPr>
          <a:xfrm>
            <a:off x="738216" y="7545785"/>
            <a:ext cx="1353368" cy="462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Introduction to Andy Warhol</a:t>
            </a:r>
            <a:endParaRPr lang="en-GB" sz="1200" dirty="0"/>
          </a:p>
        </p:txBody>
      </p:sp>
      <p:sp>
        <p:nvSpPr>
          <p:cNvPr id="64" name="Rectangle 63"/>
          <p:cNvSpPr/>
          <p:nvPr/>
        </p:nvSpPr>
        <p:spPr>
          <a:xfrm>
            <a:off x="8398699" y="6254502"/>
            <a:ext cx="849090" cy="27699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 smtClean="0">
                <a:solidFill>
                  <a:srgbClr val="FFFFFF"/>
                </a:solidFill>
              </a:rPr>
              <a:t>Pop Art</a:t>
            </a:r>
            <a:endParaRPr lang="en-GB" sz="1200" dirty="0">
              <a:solidFill>
                <a:srgbClr val="FFFFFF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229984" y="5327212"/>
            <a:ext cx="2009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Create a variety of  line drawings of packaging</a:t>
            </a:r>
            <a:endParaRPr lang="en-GB" sz="1200" dirty="0"/>
          </a:p>
        </p:txBody>
      </p:sp>
      <p:sp>
        <p:nvSpPr>
          <p:cNvPr id="245" name="TextBox 244"/>
          <p:cNvSpPr txBox="1"/>
          <p:nvPr/>
        </p:nvSpPr>
        <p:spPr>
          <a:xfrm>
            <a:off x="8815829" y="8315765"/>
            <a:ext cx="616907" cy="27699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DIRT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53978" y="13534953"/>
            <a:ext cx="1165311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 smtClean="0">
                <a:solidFill>
                  <a:srgbClr val="FFFFFF"/>
                </a:solidFill>
              </a:rPr>
              <a:t>Introduction to portraiture</a:t>
            </a:r>
            <a:endParaRPr lang="en-GB" sz="1200" dirty="0">
              <a:solidFill>
                <a:srgbClr val="FFFFFF"/>
              </a:solidFill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2119863" y="14275185"/>
            <a:ext cx="1196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Proportions of the face</a:t>
            </a:r>
            <a:endParaRPr lang="en-GB" sz="1200" dirty="0"/>
          </a:p>
        </p:txBody>
      </p:sp>
      <p:sp>
        <p:nvSpPr>
          <p:cNvPr id="203" name="TextBox 202"/>
          <p:cNvSpPr txBox="1"/>
          <p:nvPr/>
        </p:nvSpPr>
        <p:spPr>
          <a:xfrm>
            <a:off x="2612879" y="12706327"/>
            <a:ext cx="1678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Use of symmetry on own face (or celebs)</a:t>
            </a:r>
            <a:endParaRPr lang="en-GB" sz="1200" dirty="0"/>
          </a:p>
        </p:txBody>
      </p:sp>
      <p:sp>
        <p:nvSpPr>
          <p:cNvPr id="204" name="TextBox 203"/>
          <p:cNvSpPr txBox="1"/>
          <p:nvPr/>
        </p:nvSpPr>
        <p:spPr>
          <a:xfrm>
            <a:off x="3525813" y="14068988"/>
            <a:ext cx="1381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Use of grid method for own face (or celebs)</a:t>
            </a:r>
            <a:endParaRPr lang="en-GB" sz="1200" dirty="0"/>
          </a:p>
        </p:txBody>
      </p:sp>
      <p:sp>
        <p:nvSpPr>
          <p:cNvPr id="207" name="TextBox 206"/>
          <p:cNvSpPr txBox="1"/>
          <p:nvPr/>
        </p:nvSpPr>
        <p:spPr>
          <a:xfrm>
            <a:off x="4186169" y="12682414"/>
            <a:ext cx="1381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Use of tone to create final piece</a:t>
            </a:r>
            <a:endParaRPr lang="en-GB" sz="1200" dirty="0"/>
          </a:p>
        </p:txBody>
      </p:sp>
      <p:sp>
        <p:nvSpPr>
          <p:cNvPr id="211" name="TextBox 210"/>
          <p:cNvSpPr txBox="1"/>
          <p:nvPr/>
        </p:nvSpPr>
        <p:spPr>
          <a:xfrm>
            <a:off x="8281415" y="10729653"/>
            <a:ext cx="876734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FFFF"/>
                </a:solidFill>
              </a:rPr>
              <a:t>Cubism</a:t>
            </a:r>
            <a:endParaRPr lang="en-GB" sz="1200" dirty="0">
              <a:solidFill>
                <a:srgbClr val="FFFFFF"/>
              </a:solidFill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6181211" y="11774302"/>
            <a:ext cx="163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Use of own portrait (last term) to experiment</a:t>
            </a:r>
            <a:endParaRPr lang="en-GB" sz="1200" dirty="0"/>
          </a:p>
        </p:txBody>
      </p:sp>
      <p:sp>
        <p:nvSpPr>
          <p:cNvPr id="232" name="TextBox 231"/>
          <p:cNvSpPr txBox="1"/>
          <p:nvPr/>
        </p:nvSpPr>
        <p:spPr>
          <a:xfrm>
            <a:off x="5556736" y="10701499"/>
            <a:ext cx="14351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Cut, jumble + stick</a:t>
            </a:r>
            <a:endParaRPr lang="en-GB" sz="1200" dirty="0"/>
          </a:p>
        </p:txBody>
      </p:sp>
      <p:sp>
        <p:nvSpPr>
          <p:cNvPr id="233" name="TextBox 232"/>
          <p:cNvSpPr txBox="1"/>
          <p:nvPr/>
        </p:nvSpPr>
        <p:spPr>
          <a:xfrm>
            <a:off x="4992022" y="12064159"/>
            <a:ext cx="143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Experiment with different variations</a:t>
            </a:r>
            <a:endParaRPr lang="en-GB" sz="1200" dirty="0"/>
          </a:p>
        </p:txBody>
      </p:sp>
      <p:sp>
        <p:nvSpPr>
          <p:cNvPr id="235" name="Rectangle 234"/>
          <p:cNvSpPr/>
          <p:nvPr/>
        </p:nvSpPr>
        <p:spPr>
          <a:xfrm>
            <a:off x="3541419" y="11950704"/>
            <a:ext cx="15112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Apply colours to link to African Period</a:t>
            </a:r>
            <a:endParaRPr lang="en-GB" sz="1200" dirty="0"/>
          </a:p>
        </p:txBody>
      </p:sp>
      <p:cxnSp>
        <p:nvCxnSpPr>
          <p:cNvPr id="236" name="Straight Connector 235">
            <a:extLst>
              <a:ext uri="{FF2B5EF4-FFF2-40B4-BE49-F238E27FC236}">
                <a16:creationId xmlns="" xmlns:a16="http://schemas.microsoft.com/office/drawing/2014/main" id="{CF157C3E-6226-E94D-8DFD-72E316B587CE}"/>
              </a:ext>
            </a:extLst>
          </p:cNvPr>
          <p:cNvCxnSpPr>
            <a:cxnSpLocks/>
          </p:cNvCxnSpPr>
          <p:nvPr/>
        </p:nvCxnSpPr>
        <p:spPr>
          <a:xfrm>
            <a:off x="7429070" y="10851443"/>
            <a:ext cx="0" cy="39011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TextBox 236"/>
          <p:cNvSpPr txBox="1"/>
          <p:nvPr/>
        </p:nvSpPr>
        <p:spPr>
          <a:xfrm>
            <a:off x="6844568" y="10241299"/>
            <a:ext cx="1178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Explore African, Blue + Rose Period</a:t>
            </a:r>
            <a:endParaRPr lang="en-GB" sz="1200" dirty="0"/>
          </a:p>
        </p:txBody>
      </p:sp>
      <p:cxnSp>
        <p:nvCxnSpPr>
          <p:cNvPr id="248" name="Straight Connector 247">
            <a:extLst>
              <a:ext uri="{FF2B5EF4-FFF2-40B4-BE49-F238E27FC236}">
                <a16:creationId xmlns="" xmlns:a16="http://schemas.microsoft.com/office/drawing/2014/main" id="{80EDB21F-49F2-8A48-A076-3C80C1768E5C}"/>
              </a:ext>
            </a:extLst>
          </p:cNvPr>
          <p:cNvCxnSpPr>
            <a:cxnSpLocks/>
          </p:cNvCxnSpPr>
          <p:nvPr/>
        </p:nvCxnSpPr>
        <p:spPr>
          <a:xfrm flipV="1">
            <a:off x="4236130" y="11629395"/>
            <a:ext cx="0" cy="35081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TextBox 248"/>
          <p:cNvSpPr txBox="1"/>
          <p:nvPr/>
        </p:nvSpPr>
        <p:spPr>
          <a:xfrm>
            <a:off x="1577508" y="8111085"/>
            <a:ext cx="1678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Create own patterns using earthy colour palette</a:t>
            </a:r>
            <a:endParaRPr lang="en-GB" sz="1200" dirty="0"/>
          </a:p>
        </p:txBody>
      </p:sp>
      <p:cxnSp>
        <p:nvCxnSpPr>
          <p:cNvPr id="250" name="Straight Connector 249">
            <a:extLst>
              <a:ext uri="{FF2B5EF4-FFF2-40B4-BE49-F238E27FC236}">
                <a16:creationId xmlns="" xmlns:a16="http://schemas.microsoft.com/office/drawing/2014/main" id="{4014782C-4C57-2749-B186-F07B6C952DA1}"/>
              </a:ext>
            </a:extLst>
          </p:cNvPr>
          <p:cNvCxnSpPr>
            <a:cxnSpLocks/>
            <a:stCxn id="251" idx="0"/>
          </p:cNvCxnSpPr>
          <p:nvPr/>
        </p:nvCxnSpPr>
        <p:spPr>
          <a:xfrm flipH="1" flipV="1">
            <a:off x="3110195" y="9469128"/>
            <a:ext cx="441986" cy="33034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TextBox 250"/>
          <p:cNvSpPr txBox="1"/>
          <p:nvPr/>
        </p:nvSpPr>
        <p:spPr>
          <a:xfrm>
            <a:off x="2712939" y="9799474"/>
            <a:ext cx="1678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Discover traditional textile techniques</a:t>
            </a:r>
            <a:endParaRPr lang="en-GB" sz="1200" dirty="0"/>
          </a:p>
        </p:txBody>
      </p:sp>
      <p:sp>
        <p:nvSpPr>
          <p:cNvPr id="253" name="TextBox 252"/>
          <p:cNvSpPr txBox="1"/>
          <p:nvPr/>
        </p:nvSpPr>
        <p:spPr>
          <a:xfrm>
            <a:off x="7896350" y="9496925"/>
            <a:ext cx="1392574" cy="27699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FFFFFF"/>
                </a:solidFill>
              </a:rPr>
              <a:t>Assessment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7504120" y="4075365"/>
            <a:ext cx="616907" cy="27699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DIRT</a:t>
            </a:r>
          </a:p>
        </p:txBody>
      </p:sp>
      <p:sp>
        <p:nvSpPr>
          <p:cNvPr id="192" name="Rectangle 191"/>
          <p:cNvSpPr/>
          <p:nvPr/>
        </p:nvSpPr>
        <p:spPr>
          <a:xfrm>
            <a:off x="5035558" y="7473349"/>
            <a:ext cx="1388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200" dirty="0" smtClean="0">
                <a:solidFill>
                  <a:prstClr val="black"/>
                </a:solidFill>
              </a:rPr>
              <a:t>Observational drawings of everyday objects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179279" y="4978936"/>
            <a:ext cx="1045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200" dirty="0" smtClean="0">
                <a:solidFill>
                  <a:prstClr val="black"/>
                </a:solidFill>
              </a:rPr>
              <a:t>Draw in style of Warhol</a:t>
            </a:r>
            <a:endParaRPr lang="en-GB" sz="1200" dirty="0">
              <a:solidFill>
                <a:prstClr val="black"/>
              </a:solidFill>
            </a:endParaRPr>
          </a:p>
        </p:txBody>
      </p:sp>
      <p:cxnSp>
        <p:nvCxnSpPr>
          <p:cNvPr id="208" name="Straight Connector 207">
            <a:extLst>
              <a:ext uri="{FF2B5EF4-FFF2-40B4-BE49-F238E27FC236}">
                <a16:creationId xmlns="" xmlns:a16="http://schemas.microsoft.com/office/drawing/2014/main" id="{4226F799-69F5-684E-962E-83B20F19CC0C}"/>
              </a:ext>
            </a:extLst>
          </p:cNvPr>
          <p:cNvCxnSpPr>
            <a:cxnSpLocks/>
            <a:stCxn id="209" idx="0"/>
          </p:cNvCxnSpPr>
          <p:nvPr/>
        </p:nvCxnSpPr>
        <p:spPr>
          <a:xfrm flipV="1">
            <a:off x="816911" y="6617677"/>
            <a:ext cx="493687" cy="32157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Rectangle 208"/>
          <p:cNvSpPr/>
          <p:nvPr/>
        </p:nvSpPr>
        <p:spPr>
          <a:xfrm>
            <a:off x="182279" y="6939251"/>
            <a:ext cx="1269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200" dirty="0" smtClean="0">
                <a:solidFill>
                  <a:prstClr val="black"/>
                </a:solidFill>
              </a:rPr>
              <a:t>Characteristics of Warhol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7197177" y="5435824"/>
            <a:ext cx="1392574" cy="27699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FFFFFF"/>
                </a:solidFill>
              </a:rPr>
              <a:t>Assessment</a:t>
            </a:r>
          </a:p>
        </p:txBody>
      </p:sp>
    </p:spTree>
    <p:extLst>
      <p:ext uri="{BB962C8B-B14F-4D97-AF65-F5344CB8AC3E}">
        <p14:creationId xmlns:p14="http://schemas.microsoft.com/office/powerpoint/2010/main" val="1074321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5345</TotalTime>
  <Words>303</Words>
  <Application>Microsoft Macintosh PowerPoint</Application>
  <PresentationFormat>Custom</PresentationFormat>
  <Paragraphs>67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St Mary's Catholic High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Peachey</dc:creator>
  <cp:lastModifiedBy>hannah</cp:lastModifiedBy>
  <cp:revision>286</cp:revision>
  <cp:lastPrinted>2019-04-17T12:08:41Z</cp:lastPrinted>
  <dcterms:created xsi:type="dcterms:W3CDTF">2018-02-08T08:28:53Z</dcterms:created>
  <dcterms:modified xsi:type="dcterms:W3CDTF">2020-05-21T11:53:35Z</dcterms:modified>
</cp:coreProperties>
</file>