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FF9300"/>
    <a:srgbClr val="941651"/>
    <a:srgbClr val="941100"/>
    <a:srgbClr val="005493"/>
    <a:srgbClr val="929292"/>
    <a:srgbClr val="C1C1C1"/>
    <a:srgbClr val="009193"/>
    <a:srgbClr val="FFFFFF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 autoAdjust="0"/>
    <p:restoredTop sz="95833" autoAdjust="0"/>
  </p:normalViewPr>
  <p:slideViewPr>
    <p:cSldViewPr snapToGrid="0">
      <p:cViewPr>
        <p:scale>
          <a:sx n="125" d="100"/>
          <a:sy n="125" d="100"/>
        </p:scale>
        <p:origin x="-96" y="-7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63973" y="257723"/>
            <a:ext cx="9388881" cy="1736865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  <a:gs pos="48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03561" y="15522198"/>
            <a:ext cx="6425532" cy="61073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33862" y="11478734"/>
            <a:ext cx="2823177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328076" y="11147835"/>
            <a:ext cx="5529735" cy="614358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88473" y="9298393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48405" y="7089364"/>
            <a:ext cx="2823175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171284" y="8989271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8" y="4966051"/>
            <a:ext cx="2763039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35774" y="2764840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1" y="4676732"/>
            <a:ext cx="5827819" cy="60417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3461377" y="6491850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3668169" y="666296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402869" y="1077169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585448" y="1095561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57094" y="14395100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944048" y="1459588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85122" y="2459522"/>
            <a:ext cx="6023138" cy="62936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7612682" y="2287656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799636" y="248844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92866" y="2404929"/>
            <a:ext cx="938427" cy="735967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09560" y="1393692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752824" y="2310290"/>
            <a:ext cx="1057175" cy="49060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825556" y="14616097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9 Autumn Term 1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5900728" y="1515130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6087683" y="153520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7D14-6621-B142-8EB1-01BD03E6B204}"/>
              </a:ext>
            </a:extLst>
          </p:cNvPr>
          <p:cNvSpPr txBox="1"/>
          <p:nvPr/>
        </p:nvSpPr>
        <p:spPr>
          <a:xfrm>
            <a:off x="6087681" y="15572891"/>
            <a:ext cx="841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Y8</a:t>
            </a:r>
            <a:endParaRPr lang="en-US" sz="1200" b="1" dirty="0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966688" y="1416689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900923" y="2232155"/>
            <a:ext cx="883544" cy="519239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DFB45-1462-1F4F-ACE8-ADDC02170E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9315">
            <a:off x="328102" y="356433"/>
            <a:ext cx="1095171" cy="142203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4350CCF2-4D93-174E-B07E-06C6099FF097}"/>
              </a:ext>
            </a:extLst>
          </p:cNvPr>
          <p:cNvSpPr/>
          <p:nvPr/>
        </p:nvSpPr>
        <p:spPr>
          <a:xfrm>
            <a:off x="4567649" y="177777"/>
            <a:ext cx="4947184" cy="1004218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B3A53E4-87A6-4B41-82AD-378A9C088E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/>
          <a:stretch/>
        </p:blipFill>
        <p:spPr>
          <a:xfrm>
            <a:off x="5343675" y="293427"/>
            <a:ext cx="3440955" cy="4775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C5AADA-5DB1-0645-9EDC-2CB72BAE14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r="2084" b="-1"/>
          <a:stretch/>
        </p:blipFill>
        <p:spPr>
          <a:xfrm>
            <a:off x="6270929" y="716736"/>
            <a:ext cx="3177298" cy="441747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BD9C7901-01F0-1348-8FD0-DCDB328945CF}"/>
              </a:ext>
            </a:extLst>
          </p:cNvPr>
          <p:cNvSpPr/>
          <p:nvPr/>
        </p:nvSpPr>
        <p:spPr>
          <a:xfrm>
            <a:off x="3713132" y="178735"/>
            <a:ext cx="877947" cy="1017349"/>
          </a:xfrm>
          <a:custGeom>
            <a:avLst/>
            <a:gdLst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1030875 h 1030875"/>
              <a:gd name="connsiteX4" fmla="*/ 0 w 882221"/>
              <a:gd name="connsiteY4" fmla="*/ 0 h 1030875"/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338544 h 1030875"/>
              <a:gd name="connsiteX4" fmla="*/ 0 w 882221"/>
              <a:gd name="connsiteY4" fmla="*/ 0 h 1030875"/>
              <a:gd name="connsiteX0" fmla="*/ 5508 w 887729"/>
              <a:gd name="connsiteY0" fmla="*/ 0 h 1030875"/>
              <a:gd name="connsiteX1" fmla="*/ 887729 w 887729"/>
              <a:gd name="connsiteY1" fmla="*/ 0 h 1030875"/>
              <a:gd name="connsiteX2" fmla="*/ 887729 w 887729"/>
              <a:gd name="connsiteY2" fmla="*/ 1030875 h 1030875"/>
              <a:gd name="connsiteX3" fmla="*/ 0 w 887729"/>
              <a:gd name="connsiteY3" fmla="*/ 217359 h 1030875"/>
              <a:gd name="connsiteX4" fmla="*/ 5508 w 887729"/>
              <a:gd name="connsiteY4" fmla="*/ 0 h 1030875"/>
              <a:gd name="connsiteX0" fmla="*/ 5508 w 887729"/>
              <a:gd name="connsiteY0" fmla="*/ 0 h 1047896"/>
              <a:gd name="connsiteX1" fmla="*/ 887729 w 887729"/>
              <a:gd name="connsiteY1" fmla="*/ 0 h 1047896"/>
              <a:gd name="connsiteX2" fmla="*/ 882160 w 887729"/>
              <a:gd name="connsiteY2" fmla="*/ 1047896 h 1047896"/>
              <a:gd name="connsiteX3" fmla="*/ 0 w 887729"/>
              <a:gd name="connsiteY3" fmla="*/ 217359 h 1047896"/>
              <a:gd name="connsiteX4" fmla="*/ 5508 w 887729"/>
              <a:gd name="connsiteY4" fmla="*/ 0 h 104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29" h="1047896">
                <a:moveTo>
                  <a:pt x="5508" y="0"/>
                </a:moveTo>
                <a:lnTo>
                  <a:pt x="887729" y="0"/>
                </a:lnTo>
                <a:cubicBezTo>
                  <a:pt x="885873" y="349299"/>
                  <a:pt x="884016" y="698597"/>
                  <a:pt x="882160" y="1047896"/>
                </a:cubicBezTo>
                <a:lnTo>
                  <a:pt x="0" y="217359"/>
                </a:lnTo>
                <a:lnTo>
                  <a:pt x="5508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CDB2717F-E2EA-E14E-BFB1-2515AC06D5A5}"/>
              </a:ext>
            </a:extLst>
          </p:cNvPr>
          <p:cNvSpPr/>
          <p:nvPr/>
        </p:nvSpPr>
        <p:spPr>
          <a:xfrm>
            <a:off x="202012" y="178354"/>
            <a:ext cx="3584324" cy="2212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6DB1CAF-731C-3042-9F2D-16B6C0CF0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088" y="219506"/>
            <a:ext cx="910135" cy="910135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474977" y="11015486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9 Spring Term 1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3529255" y="6678777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9 Summer Term 1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38075" y="2575147"/>
            <a:ext cx="118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 10 Summer Preparation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1349A68-A1D1-4419-83BB-46E615B215C8}"/>
              </a:ext>
            </a:extLst>
          </p:cNvPr>
          <p:cNvSpPr txBox="1"/>
          <p:nvPr/>
        </p:nvSpPr>
        <p:spPr>
          <a:xfrm>
            <a:off x="2376264" y="10808423"/>
            <a:ext cx="755113" cy="523220"/>
          </a:xfrm>
          <a:prstGeom prst="rect">
            <a:avLst/>
          </a:prstGeom>
          <a:solidFill>
            <a:srgbClr val="FF7E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Extended write, based on what has been covered so far.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E2437643-95DC-444E-A8EE-2B1883705265}"/>
              </a:ext>
            </a:extLst>
          </p:cNvPr>
          <p:cNvSpPr txBox="1"/>
          <p:nvPr/>
        </p:nvSpPr>
        <p:spPr>
          <a:xfrm>
            <a:off x="2625157" y="11482448"/>
            <a:ext cx="755113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Extended write.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FBE1C2A2-F6C5-4F47-ACE3-289558DD26B6}"/>
              </a:ext>
            </a:extLst>
          </p:cNvPr>
          <p:cNvSpPr txBox="1"/>
          <p:nvPr/>
        </p:nvSpPr>
        <p:spPr>
          <a:xfrm>
            <a:off x="7957680" y="12602490"/>
            <a:ext cx="1039652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Saying what you have to do at work.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BB479145-37B1-40CC-BE8C-2DD106C5B34F}"/>
              </a:ext>
            </a:extLst>
          </p:cNvPr>
          <p:cNvSpPr txBox="1"/>
          <p:nvPr/>
        </p:nvSpPr>
        <p:spPr>
          <a:xfrm>
            <a:off x="8319092" y="12318907"/>
            <a:ext cx="755113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</a:t>
            </a:r>
            <a:r>
              <a:rPr lang="en-US" sz="800" dirty="0" err="1"/>
              <a:t>tener</a:t>
            </a:r>
            <a:r>
              <a:rPr lang="en-US" sz="800" dirty="0"/>
              <a:t> que.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C60CED83-BDC2-4D92-9FEE-4EED218897D5}"/>
              </a:ext>
            </a:extLst>
          </p:cNvPr>
          <p:cNvSpPr txBox="1"/>
          <p:nvPr/>
        </p:nvSpPr>
        <p:spPr>
          <a:xfrm>
            <a:off x="5330471" y="11420893"/>
            <a:ext cx="1039652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Describing your job.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8CE5FE10-564D-4FE6-9221-837029ACCB47}"/>
              </a:ext>
            </a:extLst>
          </p:cNvPr>
          <p:cNvSpPr txBox="1"/>
          <p:nvPr/>
        </p:nvSpPr>
        <p:spPr>
          <a:xfrm>
            <a:off x="5552833" y="11116460"/>
            <a:ext cx="755113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3 tenses.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C2C4555-E6D9-4789-8793-D90F524FA046}"/>
              </a:ext>
            </a:extLst>
          </p:cNvPr>
          <p:cNvSpPr txBox="1"/>
          <p:nvPr/>
        </p:nvSpPr>
        <p:spPr>
          <a:xfrm>
            <a:off x="7811875" y="11704622"/>
            <a:ext cx="1039652" cy="5078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Saying what job you would like to do.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D0483F2C-D5A3-4185-8A7A-213DAC6FA7B4}"/>
              </a:ext>
            </a:extLst>
          </p:cNvPr>
          <p:cNvSpPr txBox="1"/>
          <p:nvPr/>
        </p:nvSpPr>
        <p:spPr>
          <a:xfrm>
            <a:off x="7502972" y="11391266"/>
            <a:ext cx="755113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the conditional.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364755F-C5AC-4A50-BF32-5DB8E24D090B}"/>
              </a:ext>
            </a:extLst>
          </p:cNvPr>
          <p:cNvSpPr txBox="1"/>
          <p:nvPr/>
        </p:nvSpPr>
        <p:spPr>
          <a:xfrm>
            <a:off x="4263735" y="11300428"/>
            <a:ext cx="755113" cy="3385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Jobs using languages.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6E678C11-974D-4A60-8610-4F28BAB2001C}"/>
              </a:ext>
            </a:extLst>
          </p:cNvPr>
          <p:cNvSpPr txBox="1"/>
          <p:nvPr/>
        </p:nvSpPr>
        <p:spPr>
          <a:xfrm>
            <a:off x="1002793" y="14073810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things you like.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92BD7DCC-934D-4B9C-8E99-A0EFDCF7BF20}"/>
              </a:ext>
            </a:extLst>
          </p:cNvPr>
          <p:cNvSpPr txBox="1"/>
          <p:nvPr/>
        </p:nvSpPr>
        <p:spPr>
          <a:xfrm>
            <a:off x="320421" y="14288834"/>
            <a:ext cx="755113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Irregular verbs in the present tense.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DD49E41E-2D7A-4857-81D1-80EB43E4DF7A}"/>
              </a:ext>
            </a:extLst>
          </p:cNvPr>
          <p:cNvSpPr txBox="1"/>
          <p:nvPr/>
        </p:nvSpPr>
        <p:spPr>
          <a:xfrm>
            <a:off x="3682653" y="13245945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a birthday.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752C870A-9533-459E-BC45-55D19948C2B8}"/>
              </a:ext>
            </a:extLst>
          </p:cNvPr>
          <p:cNvSpPr txBox="1"/>
          <p:nvPr/>
        </p:nvSpPr>
        <p:spPr>
          <a:xfrm>
            <a:off x="3890889" y="13546734"/>
            <a:ext cx="745693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the </a:t>
            </a:r>
            <a:r>
              <a:rPr lang="en-US" sz="800" dirty="0" err="1"/>
              <a:t>preterite</a:t>
            </a:r>
            <a:r>
              <a:rPr lang="en-US" sz="800" dirty="0"/>
              <a:t> tense.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FCBCBBB2-50B1-42F9-83E4-F8C42FE0E88F}"/>
              </a:ext>
            </a:extLst>
          </p:cNvPr>
          <p:cNvSpPr txBox="1"/>
          <p:nvPr/>
        </p:nvSpPr>
        <p:spPr>
          <a:xfrm>
            <a:off x="5118821" y="13842410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the cinema.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1B4EE6A-9E7F-4E15-8A30-B6984BB5F72C}"/>
              </a:ext>
            </a:extLst>
          </p:cNvPr>
          <p:cNvSpPr txBox="1"/>
          <p:nvPr/>
        </p:nvSpPr>
        <p:spPr>
          <a:xfrm>
            <a:off x="6548513" y="13211324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life as a celebrity.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48F46DAF-98D1-4469-B1B7-5809575DDD63}"/>
              </a:ext>
            </a:extLst>
          </p:cNvPr>
          <p:cNvSpPr txBox="1"/>
          <p:nvPr/>
        </p:nvSpPr>
        <p:spPr>
          <a:xfrm>
            <a:off x="5403151" y="13546734"/>
            <a:ext cx="755113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the near future.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BEC91925-DAD7-4A70-A829-F404C295B474}"/>
              </a:ext>
            </a:extLst>
          </p:cNvPr>
          <p:cNvSpPr txBox="1"/>
          <p:nvPr/>
        </p:nvSpPr>
        <p:spPr>
          <a:xfrm>
            <a:off x="6664242" y="13506100"/>
            <a:ext cx="815621" cy="21544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3 tenses.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DFD30E0-3E65-4137-B78A-CCB7492B10BF}"/>
              </a:ext>
            </a:extLst>
          </p:cNvPr>
          <p:cNvSpPr txBox="1"/>
          <p:nvPr/>
        </p:nvSpPr>
        <p:spPr>
          <a:xfrm>
            <a:off x="3677447" y="4550534"/>
            <a:ext cx="12149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Film study – Valentín – Pre  film decide what type of film it is. 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03DFAFA0-4D62-4019-A3A2-0CDE06D9DAB0}"/>
              </a:ext>
            </a:extLst>
          </p:cNvPr>
          <p:cNvSpPr txBox="1"/>
          <p:nvPr/>
        </p:nvSpPr>
        <p:spPr>
          <a:xfrm>
            <a:off x="6508218" y="4655190"/>
            <a:ext cx="1329181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Watching and studying the film.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E57B0389-CCD3-4487-8045-27EEDA701416}"/>
              </a:ext>
            </a:extLst>
          </p:cNvPr>
          <p:cNvSpPr txBox="1"/>
          <p:nvPr/>
        </p:nvSpPr>
        <p:spPr>
          <a:xfrm>
            <a:off x="4087176" y="5028012"/>
            <a:ext cx="1214980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Background to Argentina and Argentinian Spanish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D3F76546-FFD1-45FB-809E-746F2A3851C1}"/>
              </a:ext>
            </a:extLst>
          </p:cNvPr>
          <p:cNvSpPr txBox="1"/>
          <p:nvPr/>
        </p:nvSpPr>
        <p:spPr>
          <a:xfrm>
            <a:off x="4970141" y="4553947"/>
            <a:ext cx="12149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Film study – Valentín – Pre – film directors explanation.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F7F2C5D6-A6D8-4D88-A4F0-CC8416B98817}"/>
              </a:ext>
            </a:extLst>
          </p:cNvPr>
          <p:cNvSpPr txBox="1"/>
          <p:nvPr/>
        </p:nvSpPr>
        <p:spPr>
          <a:xfrm>
            <a:off x="5412635" y="4998035"/>
            <a:ext cx="12149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Film study – Valentín – Pre film – character descriptions.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8A4AE5D4-C4A3-45A0-9D9D-7FF258F4343B}"/>
              </a:ext>
            </a:extLst>
          </p:cNvPr>
          <p:cNvSpPr txBox="1"/>
          <p:nvPr/>
        </p:nvSpPr>
        <p:spPr>
          <a:xfrm>
            <a:off x="7129756" y="4896016"/>
            <a:ext cx="12149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Film study – Valentín – Post film – Reviewing of scenes and explaining what happened.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042ECC53-1B1F-4645-B7D7-C6BE3601E5C9}"/>
              </a:ext>
            </a:extLst>
          </p:cNvPr>
          <p:cNvSpPr txBox="1"/>
          <p:nvPr/>
        </p:nvSpPr>
        <p:spPr>
          <a:xfrm>
            <a:off x="7924155" y="4561798"/>
            <a:ext cx="1214980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Matching up Argentinian and </a:t>
            </a:r>
            <a:r>
              <a:rPr lang="en-US" sz="800" dirty="0" err="1">
                <a:solidFill>
                  <a:schemeClr val="bg1"/>
                </a:solidFill>
              </a:rPr>
              <a:t>Castillian</a:t>
            </a:r>
            <a:r>
              <a:rPr lang="en-US" sz="800" dirty="0">
                <a:solidFill>
                  <a:schemeClr val="bg1"/>
                </a:solidFill>
              </a:rPr>
              <a:t> Spanish.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23CE9FB1-AF99-4900-8643-A1A537997E65}"/>
              </a:ext>
            </a:extLst>
          </p:cNvPr>
          <p:cNvSpPr txBox="1"/>
          <p:nvPr/>
        </p:nvSpPr>
        <p:spPr>
          <a:xfrm>
            <a:off x="7363291" y="4248925"/>
            <a:ext cx="1214980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Explaining what we have learnt about Argentina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5580EC5A-DD23-4C97-B750-FBEA8637B410}"/>
              </a:ext>
            </a:extLst>
          </p:cNvPr>
          <p:cNvSpPr txBox="1"/>
          <p:nvPr/>
        </p:nvSpPr>
        <p:spPr>
          <a:xfrm>
            <a:off x="8492486" y="3782432"/>
            <a:ext cx="755113" cy="523220"/>
          </a:xfrm>
          <a:prstGeom prst="rect">
            <a:avLst/>
          </a:prstGeom>
          <a:solidFill>
            <a:srgbClr val="FF7E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Extended write, explaining the film and their thoughts.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40815152-3988-4BCB-A1C4-F9B8A79739CF}"/>
              </a:ext>
            </a:extLst>
          </p:cNvPr>
          <p:cNvSpPr txBox="1"/>
          <p:nvPr/>
        </p:nvSpPr>
        <p:spPr>
          <a:xfrm>
            <a:off x="8017886" y="3523538"/>
            <a:ext cx="755113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Extended write.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14528A48-514F-4C77-B00F-FF97496709D6}"/>
              </a:ext>
            </a:extLst>
          </p:cNvPr>
          <p:cNvSpPr txBox="1"/>
          <p:nvPr/>
        </p:nvSpPr>
        <p:spPr>
          <a:xfrm>
            <a:off x="4598867" y="6603461"/>
            <a:ext cx="755113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Extended write.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E6E1B4C-018E-41B6-A18A-2A3D910938C1}"/>
              </a:ext>
            </a:extLst>
          </p:cNvPr>
          <p:cNvSpPr txBox="1"/>
          <p:nvPr/>
        </p:nvSpPr>
        <p:spPr>
          <a:xfrm>
            <a:off x="6423132" y="11078247"/>
            <a:ext cx="1039652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Explaining what you did yesterday.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2FF346C-963E-4C55-8C9D-2A9CE7B919DA}"/>
              </a:ext>
            </a:extLst>
          </p:cNvPr>
          <p:cNvSpPr txBox="1"/>
          <p:nvPr/>
        </p:nvSpPr>
        <p:spPr>
          <a:xfrm>
            <a:off x="6499510" y="11415985"/>
            <a:ext cx="755113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the </a:t>
            </a:r>
            <a:r>
              <a:rPr lang="en-US" sz="800" dirty="0" err="1"/>
              <a:t>preterite</a:t>
            </a:r>
            <a:r>
              <a:rPr lang="en-US" sz="800" dirty="0"/>
              <a:t>.</a:t>
            </a:r>
          </a:p>
        </p:txBody>
      </p:sp>
      <p:sp>
        <p:nvSpPr>
          <p:cNvPr id="99" name="TextBox 2">
            <a:extLst>
              <a:ext uri="{FF2B5EF4-FFF2-40B4-BE49-F238E27FC236}">
                <a16:creationId xmlns:a16="http://schemas.microsoft.com/office/drawing/2014/main" id="{DAC3CC38-2BFE-4CC2-B2D8-FBB912869757}"/>
              </a:ext>
            </a:extLst>
          </p:cNvPr>
          <p:cNvSpPr txBox="1"/>
          <p:nvPr/>
        </p:nvSpPr>
        <p:spPr>
          <a:xfrm>
            <a:off x="3888014" y="1760480"/>
            <a:ext cx="2258290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/>
              <a:t>Year 9 </a:t>
            </a:r>
            <a:r>
              <a:rPr lang="en-GB" i="1" dirty="0"/>
              <a:t>Spanish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CDBBEA-7A29-4D2E-A368-421E1B4C8DBB}"/>
              </a:ext>
            </a:extLst>
          </p:cNvPr>
          <p:cNvSpPr txBox="1"/>
          <p:nvPr/>
        </p:nvSpPr>
        <p:spPr>
          <a:xfrm>
            <a:off x="700793" y="10336523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a healthy diet.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B88B5-1AED-426D-ACA9-B776DFF7EF49}"/>
              </a:ext>
            </a:extLst>
          </p:cNvPr>
          <p:cNvSpPr txBox="1"/>
          <p:nvPr/>
        </p:nvSpPr>
        <p:spPr>
          <a:xfrm>
            <a:off x="574270" y="9565011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an active lifestyle.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50D6C-F25E-495D-B862-A501A2FC4469}"/>
              </a:ext>
            </a:extLst>
          </p:cNvPr>
          <p:cNvSpPr txBox="1"/>
          <p:nvPr/>
        </p:nvSpPr>
        <p:spPr>
          <a:xfrm>
            <a:off x="1444749" y="9001620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daily routine.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E65E4-63EB-4C4F-8A0C-F1B587E41497}"/>
              </a:ext>
            </a:extLst>
          </p:cNvPr>
          <p:cNvSpPr txBox="1"/>
          <p:nvPr/>
        </p:nvSpPr>
        <p:spPr>
          <a:xfrm>
            <a:off x="4279201" y="9247081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getting fit.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48511-7E00-4D50-8F1C-6A2B43A95336}"/>
              </a:ext>
            </a:extLst>
          </p:cNvPr>
          <p:cNvSpPr txBox="1"/>
          <p:nvPr/>
        </p:nvSpPr>
        <p:spPr>
          <a:xfrm>
            <a:off x="4949582" y="12368098"/>
            <a:ext cx="1039652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Understanding Spanish idioms and reading poems.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C9B2C-68DC-41B3-B54B-A1AAF1326B4F}"/>
              </a:ext>
            </a:extLst>
          </p:cNvPr>
          <p:cNvSpPr txBox="1"/>
          <p:nvPr/>
        </p:nvSpPr>
        <p:spPr>
          <a:xfrm>
            <a:off x="876436" y="10676636"/>
            <a:ext cx="755113" cy="4154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Using direct object pronouns..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B9087-614C-4A14-82B9-B680076E8309}"/>
              </a:ext>
            </a:extLst>
          </p:cNvPr>
          <p:cNvSpPr txBox="1"/>
          <p:nvPr/>
        </p:nvSpPr>
        <p:spPr>
          <a:xfrm>
            <a:off x="1358861" y="9792099"/>
            <a:ext cx="755113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stem changing verbs.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8FA368-A8A1-4F4E-993B-376E518AF102}"/>
              </a:ext>
            </a:extLst>
          </p:cNvPr>
          <p:cNvSpPr txBox="1"/>
          <p:nvPr/>
        </p:nvSpPr>
        <p:spPr>
          <a:xfrm>
            <a:off x="4788114" y="8958145"/>
            <a:ext cx="755113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se debe.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1AC95F-21D6-473B-83D6-959ECF1548E7}"/>
              </a:ext>
            </a:extLst>
          </p:cNvPr>
          <p:cNvSpPr txBox="1"/>
          <p:nvPr/>
        </p:nvSpPr>
        <p:spPr>
          <a:xfrm>
            <a:off x="1941867" y="9210582"/>
            <a:ext cx="755113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Using reflexive verbs.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6C85BC-B173-4C1D-99C1-64891FDC091B}"/>
              </a:ext>
            </a:extLst>
          </p:cNvPr>
          <p:cNvSpPr txBox="1"/>
          <p:nvPr/>
        </p:nvSpPr>
        <p:spPr>
          <a:xfrm>
            <a:off x="3386530" y="9244870"/>
            <a:ext cx="804837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me </a:t>
            </a:r>
            <a:r>
              <a:rPr lang="en-US" sz="800" dirty="0" err="1"/>
              <a:t>duele</a:t>
            </a:r>
            <a:r>
              <a:rPr lang="en-US" sz="8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330B0E-1561-44B2-88DC-196744CDCF4E}"/>
              </a:ext>
            </a:extLst>
          </p:cNvPr>
          <p:cNvSpPr txBox="1"/>
          <p:nvPr/>
        </p:nvSpPr>
        <p:spPr>
          <a:xfrm>
            <a:off x="2817131" y="8942052"/>
            <a:ext cx="1039652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ailments and illness.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164204-F3A7-4A2E-8EAE-F1222607BB16}"/>
              </a:ext>
            </a:extLst>
          </p:cNvPr>
          <p:cNvSpPr txBox="1"/>
          <p:nvPr/>
        </p:nvSpPr>
        <p:spPr>
          <a:xfrm>
            <a:off x="7612938" y="13469112"/>
            <a:ext cx="103965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Assessments – 2 skills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2AEC52-F388-4620-848F-BC6291C90ABE}"/>
              </a:ext>
            </a:extLst>
          </p:cNvPr>
          <p:cNvSpPr txBox="1"/>
          <p:nvPr/>
        </p:nvSpPr>
        <p:spPr>
          <a:xfrm>
            <a:off x="3070531" y="11108186"/>
            <a:ext cx="103965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Assessments – 2 skills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2896E4-3946-4381-9AE8-868F46037AE9}"/>
              </a:ext>
            </a:extLst>
          </p:cNvPr>
          <p:cNvSpPr txBox="1"/>
          <p:nvPr/>
        </p:nvSpPr>
        <p:spPr>
          <a:xfrm>
            <a:off x="5566164" y="9254541"/>
            <a:ext cx="103965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Assessments – 2 skills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702674-0818-4753-8886-5EB2B71EE9A6}"/>
              </a:ext>
            </a:extLst>
          </p:cNvPr>
          <p:cNvSpPr txBox="1"/>
          <p:nvPr/>
        </p:nvSpPr>
        <p:spPr>
          <a:xfrm>
            <a:off x="7063081" y="8984274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children’s rights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D8A92A-875A-4259-85B3-7D4321E3C73C}"/>
              </a:ext>
            </a:extLst>
          </p:cNvPr>
          <p:cNvSpPr txBox="1"/>
          <p:nvPr/>
        </p:nvSpPr>
        <p:spPr>
          <a:xfrm>
            <a:off x="7586546" y="9281649"/>
            <a:ext cx="815621" cy="21544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</a:t>
            </a:r>
            <a:r>
              <a:rPr lang="en-US" sz="800" dirty="0" err="1"/>
              <a:t>poder</a:t>
            </a:r>
            <a:r>
              <a:rPr lang="en-US" sz="800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0B2200-A886-498C-A55F-40BA56C04392}"/>
              </a:ext>
            </a:extLst>
          </p:cNvPr>
          <p:cNvSpPr txBox="1"/>
          <p:nvPr/>
        </p:nvSpPr>
        <p:spPr>
          <a:xfrm>
            <a:off x="8019514" y="8430577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fair trade.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66BDC0-307D-4A1B-925C-2B54046351CC}"/>
              </a:ext>
            </a:extLst>
          </p:cNvPr>
          <p:cNvSpPr txBox="1"/>
          <p:nvPr/>
        </p:nvSpPr>
        <p:spPr>
          <a:xfrm>
            <a:off x="8492486" y="8628270"/>
            <a:ext cx="815621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Expressing Points of View.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895D9-89CB-473D-BAE3-F0E378755C1B}"/>
              </a:ext>
            </a:extLst>
          </p:cNvPr>
          <p:cNvSpPr txBox="1"/>
          <p:nvPr/>
        </p:nvSpPr>
        <p:spPr>
          <a:xfrm>
            <a:off x="8015212" y="7658105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recycling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FE8A5A-C332-4761-9668-D83691FB718C}"/>
              </a:ext>
            </a:extLst>
          </p:cNvPr>
          <p:cNvSpPr txBox="1"/>
          <p:nvPr/>
        </p:nvSpPr>
        <p:spPr>
          <a:xfrm>
            <a:off x="8535498" y="7876880"/>
            <a:ext cx="815621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se </a:t>
            </a:r>
            <a:r>
              <a:rPr lang="en-US" sz="800" dirty="0" err="1"/>
              <a:t>debería</a:t>
            </a:r>
            <a:r>
              <a:rPr lang="en-US" sz="8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238F95-11DC-4186-9923-7E82C93E98FE}"/>
              </a:ext>
            </a:extLst>
          </p:cNvPr>
          <p:cNvSpPr txBox="1"/>
          <p:nvPr/>
        </p:nvSpPr>
        <p:spPr>
          <a:xfrm>
            <a:off x="7426903" y="6856664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how town has changed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D02B0250-0AB4-40F8-B236-300D22BCB403}"/>
              </a:ext>
            </a:extLst>
          </p:cNvPr>
          <p:cNvSpPr txBox="1"/>
          <p:nvPr/>
        </p:nvSpPr>
        <p:spPr>
          <a:xfrm>
            <a:off x="8148792" y="7145101"/>
            <a:ext cx="815621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the imperfect.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5C9493FA-BE81-453A-A7BE-B7651E741E57}"/>
              </a:ext>
            </a:extLst>
          </p:cNvPr>
          <p:cNvSpPr txBox="1"/>
          <p:nvPr/>
        </p:nvSpPr>
        <p:spPr>
          <a:xfrm>
            <a:off x="6289901" y="6771062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fundraising.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DF948223-F65B-4899-AC46-48B9D5573C29}"/>
              </a:ext>
            </a:extLst>
          </p:cNvPr>
          <p:cNvSpPr txBox="1"/>
          <p:nvPr/>
        </p:nvSpPr>
        <p:spPr>
          <a:xfrm>
            <a:off x="5574147" y="7085635"/>
            <a:ext cx="103965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Assessments – 2 skills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203BD616-F888-4B86-B861-3B789BD58AD3}"/>
              </a:ext>
            </a:extLst>
          </p:cNvPr>
          <p:cNvSpPr txBox="1"/>
          <p:nvPr/>
        </p:nvSpPr>
        <p:spPr>
          <a:xfrm>
            <a:off x="5256164" y="6872670"/>
            <a:ext cx="755113" cy="200055"/>
          </a:xfrm>
          <a:prstGeom prst="rect">
            <a:avLst/>
          </a:prstGeom>
          <a:solidFill>
            <a:srgbClr val="FF7E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Extended write.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723C2B14-FC35-4D22-86D2-7C3CD7EE5AD4}"/>
              </a:ext>
            </a:extLst>
          </p:cNvPr>
          <p:cNvSpPr txBox="1"/>
          <p:nvPr/>
        </p:nvSpPr>
        <p:spPr>
          <a:xfrm>
            <a:off x="2106749" y="13329900"/>
            <a:ext cx="745693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Irregular verbs in the present tense.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14EEF072-1881-4DBF-8D52-C3597C645969}"/>
              </a:ext>
            </a:extLst>
          </p:cNvPr>
          <p:cNvSpPr txBox="1"/>
          <p:nvPr/>
        </p:nvSpPr>
        <p:spPr>
          <a:xfrm>
            <a:off x="2636490" y="13785927"/>
            <a:ext cx="102668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your week.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3C9999-88C3-402E-8ABA-A98BD68DE21D}"/>
              </a:ext>
            </a:extLst>
          </p:cNvPr>
          <p:cNvSpPr txBox="1"/>
          <p:nvPr/>
        </p:nvSpPr>
        <p:spPr>
          <a:xfrm>
            <a:off x="8054895" y="13167046"/>
            <a:ext cx="755113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assessments.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636523C-CB0C-457F-A71D-D5AC2CFBF6C1}"/>
              </a:ext>
            </a:extLst>
          </p:cNvPr>
          <p:cNvSpPr txBox="1"/>
          <p:nvPr/>
        </p:nvSpPr>
        <p:spPr>
          <a:xfrm>
            <a:off x="6187845" y="8987263"/>
            <a:ext cx="755113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assessments.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D2B0262-8386-402D-A1C3-3D50D6A125EA}"/>
              </a:ext>
            </a:extLst>
          </p:cNvPr>
          <p:cNvSpPr txBox="1"/>
          <p:nvPr/>
        </p:nvSpPr>
        <p:spPr>
          <a:xfrm>
            <a:off x="2293052" y="6993946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Meeting and greeting people.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110AAC-D711-4D5B-A10C-7FC0BA4608AC}"/>
              </a:ext>
            </a:extLst>
          </p:cNvPr>
          <p:cNvSpPr txBox="1"/>
          <p:nvPr/>
        </p:nvSpPr>
        <p:spPr>
          <a:xfrm>
            <a:off x="2576800" y="7319558"/>
            <a:ext cx="815621" cy="21544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</a:t>
            </a:r>
            <a:r>
              <a:rPr lang="en-US" sz="800" dirty="0" err="1"/>
              <a:t>tener</a:t>
            </a:r>
            <a:r>
              <a:rPr lang="en-US" sz="800" dirty="0"/>
              <a:t>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286C920-B9EF-4807-A744-BE0DA5BEB583}"/>
              </a:ext>
            </a:extLst>
          </p:cNvPr>
          <p:cNvSpPr txBox="1"/>
          <p:nvPr/>
        </p:nvSpPr>
        <p:spPr>
          <a:xfrm>
            <a:off x="1079026" y="6504947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a treasure hunt.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00B0D58-223D-4968-B4DB-211F0038DB6F}"/>
              </a:ext>
            </a:extLst>
          </p:cNvPr>
          <p:cNvSpPr txBox="1"/>
          <p:nvPr/>
        </p:nvSpPr>
        <p:spPr>
          <a:xfrm>
            <a:off x="1409972" y="6806242"/>
            <a:ext cx="815621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the superlative.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D1EDDF0-DBD0-49EC-B740-79423BBE77D8}"/>
              </a:ext>
            </a:extLst>
          </p:cNvPr>
          <p:cNvSpPr txBox="1"/>
          <p:nvPr/>
        </p:nvSpPr>
        <p:spPr>
          <a:xfrm>
            <a:off x="700793" y="5723261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Describing a day trip.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FC86231-C403-43AE-BCB1-5BB262A43CAF}"/>
              </a:ext>
            </a:extLst>
          </p:cNvPr>
          <p:cNvSpPr txBox="1"/>
          <p:nvPr/>
        </p:nvSpPr>
        <p:spPr>
          <a:xfrm>
            <a:off x="1263045" y="5981557"/>
            <a:ext cx="815621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</a:t>
            </a:r>
            <a:r>
              <a:rPr lang="en-US" sz="800" dirty="0" err="1"/>
              <a:t>preterite</a:t>
            </a:r>
            <a:r>
              <a:rPr lang="en-US" sz="800" dirty="0"/>
              <a:t> of irregular verbs.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E221AD0-9CCD-4975-8B60-10409872719B}"/>
              </a:ext>
            </a:extLst>
          </p:cNvPr>
          <p:cNvSpPr txBox="1"/>
          <p:nvPr/>
        </p:nvSpPr>
        <p:spPr>
          <a:xfrm>
            <a:off x="984010" y="4835901"/>
            <a:ext cx="10396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Buying souvenirs using </a:t>
            </a:r>
            <a:r>
              <a:rPr lang="en-US" sz="800" dirty="0" err="1"/>
              <a:t>tú</a:t>
            </a:r>
            <a:r>
              <a:rPr lang="en-US" sz="800" dirty="0"/>
              <a:t> and </a:t>
            </a:r>
            <a:r>
              <a:rPr lang="en-US" sz="800" dirty="0" err="1"/>
              <a:t>usted</a:t>
            </a:r>
            <a:endParaRPr lang="en-US" sz="8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FBF9C94-570F-4A88-84E6-793378BAD481}"/>
              </a:ext>
            </a:extLst>
          </p:cNvPr>
          <p:cNvSpPr txBox="1"/>
          <p:nvPr/>
        </p:nvSpPr>
        <p:spPr>
          <a:xfrm>
            <a:off x="1518471" y="5144984"/>
            <a:ext cx="815621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three tenses.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7B6074-37D7-4498-831F-0F337352A4B0}"/>
              </a:ext>
            </a:extLst>
          </p:cNvPr>
          <p:cNvSpPr txBox="1"/>
          <p:nvPr/>
        </p:nvSpPr>
        <p:spPr>
          <a:xfrm>
            <a:off x="2116664" y="4561798"/>
            <a:ext cx="103965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Assessments – 4 skills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D3C2C63-AE56-490D-8AFD-7C5C71EDDB0E}"/>
              </a:ext>
            </a:extLst>
          </p:cNvPr>
          <p:cNvSpPr txBox="1"/>
          <p:nvPr/>
        </p:nvSpPr>
        <p:spPr>
          <a:xfrm>
            <a:off x="2786917" y="4880694"/>
            <a:ext cx="755113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assessments.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5223</TotalTime>
  <Words>419</Words>
  <Application>Microsoft Office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Shane Plant</cp:lastModifiedBy>
  <cp:revision>264</cp:revision>
  <cp:lastPrinted>2018-09-02T17:44:52Z</cp:lastPrinted>
  <dcterms:created xsi:type="dcterms:W3CDTF">2018-02-08T08:28:53Z</dcterms:created>
  <dcterms:modified xsi:type="dcterms:W3CDTF">2021-01-04T15:29:14Z</dcterms:modified>
</cp:coreProperties>
</file>