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6"/>
  </p:notesMasterIdLst>
  <p:sldIdLst>
    <p:sldId id="256" r:id="rId5"/>
  </p:sldIdLst>
  <p:sldSz cx="9720263" cy="17640300"/>
  <p:notesSz cx="6858000" cy="9945688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2F2F2"/>
    <a:srgbClr val="005493"/>
    <a:srgbClr val="EBEBEB"/>
    <a:srgbClr val="E0E0E0"/>
    <a:srgbClr val="941651"/>
    <a:srgbClr val="941100"/>
    <a:srgbClr val="FF9300"/>
    <a:srgbClr val="FF7E79"/>
    <a:srgbClr val="9292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C1E3C2-419A-443D-A6EA-01508EB7F102}" v="647" dt="2020-05-20T09:56:39.372"/>
    <p1510:client id="{D313B8D2-02BA-4441-9AF2-02CC67BE5263}" v="316" dt="2020-05-20T09:07:30.9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 snapToGrid="0">
      <p:cViewPr>
        <p:scale>
          <a:sx n="151" d="100"/>
          <a:sy n="151" d="100"/>
        </p:scale>
        <p:origin x="248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547" cy="497842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3853" y="0"/>
            <a:ext cx="2972547" cy="497842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7/8/20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05075" y="1244600"/>
            <a:ext cx="1847850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481" y="4785957"/>
            <a:ext cx="5487041" cy="3915926"/>
          </a:xfrm>
          <a:prstGeom prst="rect">
            <a:avLst/>
          </a:prstGeom>
        </p:spPr>
        <p:txBody>
          <a:bodyPr vert="horz" lIns="91870" tIns="45935" rIns="91870" bIns="4593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7846"/>
            <a:ext cx="2972547" cy="497842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3853" y="9447846"/>
            <a:ext cx="2972547" cy="497842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05075" y="1244600"/>
            <a:ext cx="1847850" cy="3355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4060" y="-6035"/>
            <a:ext cx="9726896" cy="1764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204562" y="176087"/>
            <a:ext cx="9292750" cy="17121785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  <a:lumMod val="0"/>
                  <a:lumOff val="100000"/>
                </a:schemeClr>
              </a:gs>
              <a:gs pos="100000">
                <a:schemeClr val="bg1">
                  <a:lumMod val="85000"/>
                </a:schemeClr>
              </a:gs>
              <a:gs pos="48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412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GB" sz="2150" dirty="0">
                <a:cs typeface="Segoe UI"/>
              </a:rPr>
              <a:t>II</a:t>
            </a:r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745742" y="13662084"/>
            <a:ext cx="2780712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9416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2103561" y="15522198"/>
            <a:ext cx="6425532" cy="610731"/>
          </a:xfrm>
          <a:prstGeom prst="rect">
            <a:avLst/>
          </a:prstGeom>
          <a:solidFill>
            <a:srgbClr val="9416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436852" y="11405520"/>
            <a:ext cx="2847721" cy="2289349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9416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2167734" y="13352216"/>
            <a:ext cx="5841999" cy="621843"/>
          </a:xfrm>
          <a:prstGeom prst="rect">
            <a:avLst/>
          </a:prstGeom>
          <a:solidFill>
            <a:srgbClr val="9416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2032875" y="11088067"/>
            <a:ext cx="5841604" cy="654970"/>
          </a:xfrm>
          <a:prstGeom prst="rect">
            <a:avLst/>
          </a:prstGeom>
          <a:solidFill>
            <a:srgbClr val="9416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770170" y="9260384"/>
            <a:ext cx="2714264" cy="2229301"/>
          </a:xfrm>
          <a:prstGeom prst="blockArc">
            <a:avLst>
              <a:gd name="adj1" fmla="val 10827429"/>
              <a:gd name="adj2" fmla="val 263439"/>
              <a:gd name="adj3" fmla="val 28511"/>
            </a:avLst>
          </a:prstGeom>
          <a:solidFill>
            <a:srgbClr val="9416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499209" y="7092320"/>
            <a:ext cx="2847721" cy="228791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9416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170866" y="8990789"/>
            <a:ext cx="5909338" cy="652772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9416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114179" y="6821733"/>
            <a:ext cx="5827821" cy="617391"/>
          </a:xfrm>
          <a:prstGeom prst="rect">
            <a:avLst/>
          </a:prstGeom>
          <a:solidFill>
            <a:srgbClr val="9416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758788" y="4966051"/>
            <a:ext cx="2763039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9416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6435774" y="2764840"/>
            <a:ext cx="2847721" cy="218440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9416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114181" y="4676732"/>
            <a:ext cx="5827819" cy="604171"/>
          </a:xfrm>
          <a:prstGeom prst="rect">
            <a:avLst/>
          </a:prstGeom>
          <a:solidFill>
            <a:srgbClr val="9416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>
            <a:extLst>
              <a:ext uri="{FF2B5EF4-FFF2-40B4-BE49-F238E27FC236}">
                <a16:creationId xmlns:a16="http://schemas.microsoft.com/office/drawing/2014/main" id="{93022D3B-34E7-7A4B-A8E5-560DEA516668}"/>
              </a:ext>
            </a:extLst>
          </p:cNvPr>
          <p:cNvSpPr/>
          <p:nvPr/>
        </p:nvSpPr>
        <p:spPr>
          <a:xfrm>
            <a:off x="881858" y="5637650"/>
            <a:ext cx="1214980" cy="1304869"/>
          </a:xfrm>
          <a:prstGeom prst="ellipse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>
            <a:extLst>
              <a:ext uri="{FF2B5EF4-FFF2-40B4-BE49-F238E27FC236}">
                <a16:creationId xmlns:a16="http://schemas.microsoft.com/office/drawing/2014/main" id="{84983B9C-0FBB-A043-AF69-BE33CCD6172D}"/>
              </a:ext>
            </a:extLst>
          </p:cNvPr>
          <p:cNvSpPr/>
          <p:nvPr/>
        </p:nvSpPr>
        <p:spPr>
          <a:xfrm>
            <a:off x="1078339" y="5828664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>
            <a:extLst>
              <a:ext uri="{FF2B5EF4-FFF2-40B4-BE49-F238E27FC236}">
                <a16:creationId xmlns:a16="http://schemas.microsoft.com/office/drawing/2014/main" id="{73B2E537-2E94-164D-A891-794C913A475F}"/>
              </a:ext>
            </a:extLst>
          </p:cNvPr>
          <p:cNvSpPr/>
          <p:nvPr/>
        </p:nvSpPr>
        <p:spPr>
          <a:xfrm>
            <a:off x="7910912" y="7979273"/>
            <a:ext cx="1214980" cy="1304869"/>
          </a:xfrm>
          <a:prstGeom prst="ellipse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7F00163B-8BDB-AF44-A463-AD1ACB8794F0}"/>
              </a:ext>
            </a:extLst>
          </p:cNvPr>
          <p:cNvSpPr/>
          <p:nvPr/>
        </p:nvSpPr>
        <p:spPr>
          <a:xfrm>
            <a:off x="8108555" y="8197258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690918" y="9582829"/>
            <a:ext cx="1214980" cy="1304869"/>
          </a:xfrm>
          <a:prstGeom prst="ellipse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37258FC4-E633-1F40-B961-0AFD7DEF4AD4}"/>
              </a:ext>
            </a:extLst>
          </p:cNvPr>
          <p:cNvSpPr/>
          <p:nvPr/>
        </p:nvSpPr>
        <p:spPr>
          <a:xfrm>
            <a:off x="877870" y="9803987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>
            <a:extLst>
              <a:ext uri="{FF2B5EF4-FFF2-40B4-BE49-F238E27FC236}">
                <a16:creationId xmlns:a16="http://schemas.microsoft.com/office/drawing/2014/main" id="{A716D0B4-6237-2645-A384-C1B927AF0552}"/>
              </a:ext>
            </a:extLst>
          </p:cNvPr>
          <p:cNvSpPr/>
          <p:nvPr/>
        </p:nvSpPr>
        <p:spPr>
          <a:xfrm>
            <a:off x="7921603" y="11086265"/>
            <a:ext cx="1214980" cy="1304869"/>
          </a:xfrm>
          <a:prstGeom prst="ellipse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>
            <a:extLst>
              <a:ext uri="{FF2B5EF4-FFF2-40B4-BE49-F238E27FC236}">
                <a16:creationId xmlns:a16="http://schemas.microsoft.com/office/drawing/2014/main" id="{7112001F-C49E-A041-A930-D9070852FCB6}"/>
              </a:ext>
            </a:extLst>
          </p:cNvPr>
          <p:cNvSpPr/>
          <p:nvPr/>
        </p:nvSpPr>
        <p:spPr>
          <a:xfrm>
            <a:off x="8117188" y="11300165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>
            <a:extLst>
              <a:ext uri="{FF2B5EF4-FFF2-40B4-BE49-F238E27FC236}">
                <a16:creationId xmlns:a16="http://schemas.microsoft.com/office/drawing/2014/main" id="{AB96207F-9876-7A4C-8CB8-0378596E3D43}"/>
              </a:ext>
            </a:extLst>
          </p:cNvPr>
          <p:cNvSpPr/>
          <p:nvPr/>
        </p:nvSpPr>
        <p:spPr>
          <a:xfrm>
            <a:off x="757094" y="14395100"/>
            <a:ext cx="1214980" cy="1304869"/>
          </a:xfrm>
          <a:prstGeom prst="ellipse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78D87C2B-4ED1-1C4B-B314-D95374A7846D}"/>
              </a:ext>
            </a:extLst>
          </p:cNvPr>
          <p:cNvSpPr/>
          <p:nvPr/>
        </p:nvSpPr>
        <p:spPr>
          <a:xfrm>
            <a:off x="944048" y="14595885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785122" y="2459522"/>
            <a:ext cx="6023138" cy="629361"/>
          </a:xfrm>
          <a:prstGeom prst="rect">
            <a:avLst/>
          </a:prstGeom>
          <a:solidFill>
            <a:srgbClr val="9416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3AE9E14-E10F-B948-9B98-448B424F5230}"/>
              </a:ext>
            </a:extLst>
          </p:cNvPr>
          <p:cNvSpPr/>
          <p:nvPr/>
        </p:nvSpPr>
        <p:spPr>
          <a:xfrm>
            <a:off x="7612682" y="2287656"/>
            <a:ext cx="1214980" cy="1304869"/>
          </a:xfrm>
          <a:prstGeom prst="ellipse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>
            <a:extLst>
              <a:ext uri="{FF2B5EF4-FFF2-40B4-BE49-F238E27FC236}">
                <a16:creationId xmlns:a16="http://schemas.microsoft.com/office/drawing/2014/main" id="{4223162F-40D5-754F-8102-37C01098A339}"/>
              </a:ext>
            </a:extLst>
          </p:cNvPr>
          <p:cNvSpPr/>
          <p:nvPr/>
        </p:nvSpPr>
        <p:spPr>
          <a:xfrm>
            <a:off x="7799636" y="2488441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992866" y="2404929"/>
            <a:ext cx="938427" cy="735967"/>
          </a:xfrm>
          <a:prstGeom prst="triangle">
            <a:avLst/>
          </a:prstGeom>
          <a:solidFill>
            <a:srgbClr val="9416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riangle 47">
            <a:extLst>
              <a:ext uri="{FF2B5EF4-FFF2-40B4-BE49-F238E27FC236}">
                <a16:creationId xmlns:a16="http://schemas.microsoft.com/office/drawing/2014/main" id="{B201E9A5-DE62-6846-B785-23CB32968E1A}"/>
              </a:ext>
            </a:extLst>
          </p:cNvPr>
          <p:cNvSpPr/>
          <p:nvPr/>
        </p:nvSpPr>
        <p:spPr>
          <a:xfrm>
            <a:off x="2909560" y="1393692"/>
            <a:ext cx="731521" cy="642998"/>
          </a:xfrm>
          <a:prstGeom prst="triangle">
            <a:avLst/>
          </a:prstGeom>
          <a:solidFill>
            <a:srgbClr val="9416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CC80915-8218-2D48-9376-49B5BC160739}"/>
              </a:ext>
            </a:extLst>
          </p:cNvPr>
          <p:cNvSpPr/>
          <p:nvPr/>
        </p:nvSpPr>
        <p:spPr>
          <a:xfrm rot="16200000">
            <a:off x="2752824" y="2310290"/>
            <a:ext cx="1057175" cy="490600"/>
          </a:xfrm>
          <a:prstGeom prst="rect">
            <a:avLst/>
          </a:prstGeom>
          <a:solidFill>
            <a:srgbClr val="9416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845387" y="14632035"/>
            <a:ext cx="1038394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600" b="1" dirty="0"/>
              <a:t>Year 9 Autumn HT  2</a:t>
            </a:r>
          </a:p>
        </p:txBody>
      </p:sp>
      <p:sp>
        <p:nvSpPr>
          <p:cNvPr id="71" name="Triangle 70">
            <a:extLst>
              <a:ext uri="{FF2B5EF4-FFF2-40B4-BE49-F238E27FC236}">
                <a16:creationId xmlns:a16="http://schemas.microsoft.com/office/drawing/2014/main" id="{06B7D164-1858-4541-8C3A-54F75AAFB537}"/>
              </a:ext>
            </a:extLst>
          </p:cNvPr>
          <p:cNvSpPr/>
          <p:nvPr/>
        </p:nvSpPr>
        <p:spPr>
          <a:xfrm>
            <a:off x="1966688" y="1416689"/>
            <a:ext cx="731521" cy="642998"/>
          </a:xfrm>
          <a:prstGeom prst="triangle">
            <a:avLst/>
          </a:prstGeom>
          <a:solidFill>
            <a:srgbClr val="9416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9D66A49-1463-9D47-A58E-F5C50C17B380}"/>
              </a:ext>
            </a:extLst>
          </p:cNvPr>
          <p:cNvSpPr/>
          <p:nvPr/>
        </p:nvSpPr>
        <p:spPr>
          <a:xfrm rot="16200000">
            <a:off x="1900923" y="2232155"/>
            <a:ext cx="883544" cy="519239"/>
          </a:xfrm>
          <a:prstGeom prst="rect">
            <a:avLst/>
          </a:prstGeom>
          <a:solidFill>
            <a:srgbClr val="9416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F347F049-5853-0C49-B90B-3270038CAC6A}"/>
              </a:ext>
            </a:extLst>
          </p:cNvPr>
          <p:cNvCxnSpPr>
            <a:cxnSpLocks/>
          </p:cNvCxnSpPr>
          <p:nvPr/>
        </p:nvCxnSpPr>
        <p:spPr>
          <a:xfrm flipH="1">
            <a:off x="7472037" y="15443577"/>
            <a:ext cx="2525" cy="40473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</p:cNvCxnSpPr>
          <p:nvPr/>
        </p:nvCxnSpPr>
        <p:spPr>
          <a:xfrm>
            <a:off x="6737626" y="15136632"/>
            <a:ext cx="0" cy="72885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  <a:stCxn id="2" idx="0"/>
          </p:cNvCxnSpPr>
          <p:nvPr/>
        </p:nvCxnSpPr>
        <p:spPr>
          <a:xfrm flipV="1">
            <a:off x="5357406" y="16039987"/>
            <a:ext cx="3096" cy="30717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4350CCF2-4D93-174E-B07E-06C6099FF097}"/>
              </a:ext>
            </a:extLst>
          </p:cNvPr>
          <p:cNvSpPr/>
          <p:nvPr/>
        </p:nvSpPr>
        <p:spPr>
          <a:xfrm>
            <a:off x="4567649" y="177777"/>
            <a:ext cx="4947184" cy="1004218"/>
          </a:xfrm>
          <a:prstGeom prst="rect">
            <a:avLst/>
          </a:prstGeom>
          <a:solidFill>
            <a:srgbClr val="9416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Rectangle 318">
            <a:extLst>
              <a:ext uri="{FF2B5EF4-FFF2-40B4-BE49-F238E27FC236}">
                <a16:creationId xmlns:a16="http://schemas.microsoft.com/office/drawing/2014/main" id="{BD9C7901-01F0-1348-8FD0-DCDB328945CF}"/>
              </a:ext>
            </a:extLst>
          </p:cNvPr>
          <p:cNvSpPr/>
          <p:nvPr/>
        </p:nvSpPr>
        <p:spPr>
          <a:xfrm>
            <a:off x="3713132" y="178735"/>
            <a:ext cx="877947" cy="1017349"/>
          </a:xfrm>
          <a:custGeom>
            <a:avLst/>
            <a:gdLst>
              <a:gd name="connsiteX0" fmla="*/ 0 w 882221"/>
              <a:gd name="connsiteY0" fmla="*/ 0 h 1030875"/>
              <a:gd name="connsiteX1" fmla="*/ 882221 w 882221"/>
              <a:gd name="connsiteY1" fmla="*/ 0 h 1030875"/>
              <a:gd name="connsiteX2" fmla="*/ 882221 w 882221"/>
              <a:gd name="connsiteY2" fmla="*/ 1030875 h 1030875"/>
              <a:gd name="connsiteX3" fmla="*/ 0 w 882221"/>
              <a:gd name="connsiteY3" fmla="*/ 1030875 h 1030875"/>
              <a:gd name="connsiteX4" fmla="*/ 0 w 882221"/>
              <a:gd name="connsiteY4" fmla="*/ 0 h 1030875"/>
              <a:gd name="connsiteX0" fmla="*/ 0 w 882221"/>
              <a:gd name="connsiteY0" fmla="*/ 0 h 1030875"/>
              <a:gd name="connsiteX1" fmla="*/ 882221 w 882221"/>
              <a:gd name="connsiteY1" fmla="*/ 0 h 1030875"/>
              <a:gd name="connsiteX2" fmla="*/ 882221 w 882221"/>
              <a:gd name="connsiteY2" fmla="*/ 1030875 h 1030875"/>
              <a:gd name="connsiteX3" fmla="*/ 0 w 882221"/>
              <a:gd name="connsiteY3" fmla="*/ 338544 h 1030875"/>
              <a:gd name="connsiteX4" fmla="*/ 0 w 882221"/>
              <a:gd name="connsiteY4" fmla="*/ 0 h 1030875"/>
              <a:gd name="connsiteX0" fmla="*/ 5508 w 887729"/>
              <a:gd name="connsiteY0" fmla="*/ 0 h 1030875"/>
              <a:gd name="connsiteX1" fmla="*/ 887729 w 887729"/>
              <a:gd name="connsiteY1" fmla="*/ 0 h 1030875"/>
              <a:gd name="connsiteX2" fmla="*/ 887729 w 887729"/>
              <a:gd name="connsiteY2" fmla="*/ 1030875 h 1030875"/>
              <a:gd name="connsiteX3" fmla="*/ 0 w 887729"/>
              <a:gd name="connsiteY3" fmla="*/ 217359 h 1030875"/>
              <a:gd name="connsiteX4" fmla="*/ 5508 w 887729"/>
              <a:gd name="connsiteY4" fmla="*/ 0 h 1030875"/>
              <a:gd name="connsiteX0" fmla="*/ 5508 w 887729"/>
              <a:gd name="connsiteY0" fmla="*/ 0 h 1047896"/>
              <a:gd name="connsiteX1" fmla="*/ 887729 w 887729"/>
              <a:gd name="connsiteY1" fmla="*/ 0 h 1047896"/>
              <a:gd name="connsiteX2" fmla="*/ 882160 w 887729"/>
              <a:gd name="connsiteY2" fmla="*/ 1047896 h 1047896"/>
              <a:gd name="connsiteX3" fmla="*/ 0 w 887729"/>
              <a:gd name="connsiteY3" fmla="*/ 217359 h 1047896"/>
              <a:gd name="connsiteX4" fmla="*/ 5508 w 887729"/>
              <a:gd name="connsiteY4" fmla="*/ 0 h 1047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729" h="1047896">
                <a:moveTo>
                  <a:pt x="5508" y="0"/>
                </a:moveTo>
                <a:lnTo>
                  <a:pt x="887729" y="0"/>
                </a:lnTo>
                <a:cubicBezTo>
                  <a:pt x="885873" y="349299"/>
                  <a:pt x="884016" y="698597"/>
                  <a:pt x="882160" y="1047896"/>
                </a:cubicBezTo>
                <a:lnTo>
                  <a:pt x="0" y="217359"/>
                </a:lnTo>
                <a:lnTo>
                  <a:pt x="5508" y="0"/>
                </a:lnTo>
                <a:close/>
              </a:path>
            </a:pathLst>
          </a:custGeom>
          <a:solidFill>
            <a:srgbClr val="9416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Rectangle 319">
            <a:extLst>
              <a:ext uri="{FF2B5EF4-FFF2-40B4-BE49-F238E27FC236}">
                <a16:creationId xmlns:a16="http://schemas.microsoft.com/office/drawing/2014/main" id="{CDB2717F-E2EA-E14E-BFB1-2515AC06D5A5}"/>
              </a:ext>
            </a:extLst>
          </p:cNvPr>
          <p:cNvSpPr/>
          <p:nvPr/>
        </p:nvSpPr>
        <p:spPr>
          <a:xfrm>
            <a:off x="202012" y="178354"/>
            <a:ext cx="3584324" cy="221270"/>
          </a:xfrm>
          <a:prstGeom prst="rect">
            <a:avLst/>
          </a:prstGeom>
          <a:solidFill>
            <a:srgbClr val="9416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TextBox 308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8027535" y="11282444"/>
            <a:ext cx="1038394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600" b="1" dirty="0"/>
              <a:t>Year 9 Spring</a:t>
            </a:r>
            <a:endParaRPr lang="en-US" dirty="0"/>
          </a:p>
          <a:p>
            <a:pPr algn="ctr"/>
            <a:r>
              <a:rPr lang="en-US" sz="1600" b="1" dirty="0"/>
              <a:t>HT 3</a:t>
            </a:r>
            <a:endParaRPr lang="en-US" dirty="0"/>
          </a:p>
        </p:txBody>
      </p:sp>
      <p:sp>
        <p:nvSpPr>
          <p:cNvPr id="311" name="TextBox 310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756726" y="9807606"/>
            <a:ext cx="1038394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600" b="1" dirty="0"/>
              <a:t>Year 9 Spring HT 4</a:t>
            </a:r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7997444" y="8186434"/>
            <a:ext cx="1038394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600" b="1" dirty="0"/>
              <a:t>Year 9 Summer HT 5</a:t>
            </a:r>
          </a:p>
        </p:txBody>
      </p:sp>
      <p:sp>
        <p:nvSpPr>
          <p:cNvPr id="323" name="TextBox 322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970778" y="5910171"/>
            <a:ext cx="1038394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600" b="1" dirty="0"/>
              <a:t>Year 9 Summer HT 6</a:t>
            </a:r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7663476" y="2448143"/>
            <a:ext cx="11885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Year 9 Summer Preparation</a:t>
            </a:r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266144" y="340319"/>
            <a:ext cx="1563920" cy="1591760"/>
          </a:xfrm>
          <a:prstGeom prst="ellipse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506791" y="585250"/>
            <a:ext cx="1082632" cy="110190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Year 9</a:t>
            </a:r>
          </a:p>
        </p:txBody>
      </p:sp>
      <p:sp>
        <p:nvSpPr>
          <p:cNvPr id="145" name="Oval 144">
            <a:extLst>
              <a:ext uri="{FF2B5EF4-FFF2-40B4-BE49-F238E27FC236}">
                <a16:creationId xmlns:a16="http://schemas.microsoft.com/office/drawing/2014/main" id="{AB96207F-9876-7A4C-8CB8-0378596E3D43}"/>
              </a:ext>
            </a:extLst>
          </p:cNvPr>
          <p:cNvSpPr/>
          <p:nvPr/>
        </p:nvSpPr>
        <p:spPr>
          <a:xfrm>
            <a:off x="8108716" y="15145452"/>
            <a:ext cx="1214980" cy="1304869"/>
          </a:xfrm>
          <a:prstGeom prst="ellipse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78D87C2B-4ED1-1C4B-B314-D95374A7846D}"/>
              </a:ext>
            </a:extLst>
          </p:cNvPr>
          <p:cNvSpPr/>
          <p:nvPr/>
        </p:nvSpPr>
        <p:spPr>
          <a:xfrm>
            <a:off x="8283492" y="15338179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8173071" y="15395502"/>
            <a:ext cx="1038394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600" b="1" dirty="0"/>
              <a:t>Year 9 Autumn HT 1</a:t>
            </a:r>
          </a:p>
        </p:txBody>
      </p:sp>
      <p:sp>
        <p:nvSpPr>
          <p:cNvPr id="2" name="Rectangle 1"/>
          <p:cNvSpPr/>
          <p:nvPr/>
        </p:nvSpPr>
        <p:spPr>
          <a:xfrm>
            <a:off x="4056172" y="16347165"/>
            <a:ext cx="2602467" cy="461126"/>
          </a:xfrm>
          <a:prstGeom prst="rect">
            <a:avLst/>
          </a:prstGeom>
          <a:noFill/>
          <a:ln w="57150">
            <a:solidFill>
              <a:srgbClr val="0054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Modern Play: Blood Brothers</a:t>
            </a:r>
          </a:p>
          <a:p>
            <a:pPr algn="ctr"/>
            <a:r>
              <a:rPr lang="en-GB" sz="1200" b="1" dirty="0">
                <a:solidFill>
                  <a:schemeClr val="bg1"/>
                </a:solidFill>
                <a:highlight>
                  <a:srgbClr val="000000"/>
                </a:highlight>
              </a:rPr>
              <a:t>Literacy focus: Non-fiction &amp; </a:t>
            </a:r>
            <a:r>
              <a:rPr lang="en-GB" sz="1200" b="1" dirty="0" err="1">
                <a:solidFill>
                  <a:schemeClr val="bg1"/>
                </a:solidFill>
                <a:highlight>
                  <a:srgbClr val="000000"/>
                </a:highlight>
              </a:rPr>
              <a:t>SPaG</a:t>
            </a:r>
            <a:endParaRPr lang="en-GB" sz="1200" b="1" dirty="0">
              <a:solidFill>
                <a:schemeClr val="bg1"/>
              </a:solidFill>
              <a:highlight>
                <a:srgbClr val="000000"/>
              </a:highlight>
              <a:cs typeface="Calibri"/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6859641" y="15155875"/>
            <a:ext cx="1398155" cy="342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</a:rPr>
              <a:t> Context of the play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6001933" y="14853249"/>
            <a:ext cx="1735172" cy="3052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  <a:cs typeface="Calibri"/>
              </a:rPr>
              <a:t>Characterisation</a:t>
            </a:r>
            <a:endParaRPr lang="en-GB" sz="1100" b="1" dirty="0">
              <a:solidFill>
                <a:schemeClr val="tx1"/>
              </a:solidFill>
            </a:endParaRPr>
          </a:p>
        </p:txBody>
      </p: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F347F049-5853-0C49-B90B-3270038CAC6A}"/>
              </a:ext>
            </a:extLst>
          </p:cNvPr>
          <p:cNvCxnSpPr>
            <a:cxnSpLocks/>
          </p:cNvCxnSpPr>
          <p:nvPr/>
        </p:nvCxnSpPr>
        <p:spPr>
          <a:xfrm flipH="1">
            <a:off x="5689413" y="15434841"/>
            <a:ext cx="2525" cy="40473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</p:cNvCxnSpPr>
          <p:nvPr/>
        </p:nvCxnSpPr>
        <p:spPr>
          <a:xfrm>
            <a:off x="4955002" y="15127896"/>
            <a:ext cx="0" cy="72885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Rectangle 155"/>
          <p:cNvSpPr/>
          <p:nvPr/>
        </p:nvSpPr>
        <p:spPr>
          <a:xfrm>
            <a:off x="5077017" y="15147139"/>
            <a:ext cx="1320316" cy="2959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</a:rPr>
              <a:t> Motifs</a:t>
            </a:r>
          </a:p>
        </p:txBody>
      </p:sp>
      <p:sp>
        <p:nvSpPr>
          <p:cNvPr id="157" name="Rectangle 156"/>
          <p:cNvSpPr/>
          <p:nvPr/>
        </p:nvSpPr>
        <p:spPr>
          <a:xfrm>
            <a:off x="4219309" y="14853758"/>
            <a:ext cx="1423625" cy="2959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cs typeface="Calibri"/>
              </a:rPr>
              <a:t>Class</a:t>
            </a:r>
            <a:endParaRPr lang="en-GB" sz="1100" b="1" dirty="0">
              <a:solidFill>
                <a:schemeClr val="tx1"/>
              </a:solidFill>
            </a:endParaRPr>
          </a:p>
        </p:txBody>
      </p: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F347F049-5853-0C49-B90B-3270038CAC6A}"/>
              </a:ext>
            </a:extLst>
          </p:cNvPr>
          <p:cNvCxnSpPr>
            <a:cxnSpLocks/>
          </p:cNvCxnSpPr>
          <p:nvPr/>
        </p:nvCxnSpPr>
        <p:spPr>
          <a:xfrm flipH="1">
            <a:off x="3781788" y="15459355"/>
            <a:ext cx="2525" cy="40473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Rectangle 163"/>
          <p:cNvSpPr/>
          <p:nvPr/>
        </p:nvSpPr>
        <p:spPr>
          <a:xfrm>
            <a:off x="3117029" y="15162408"/>
            <a:ext cx="1566668" cy="33293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  <a:cs typeface="Calibri"/>
              </a:rPr>
              <a:t>Literature Assessment</a:t>
            </a:r>
            <a:endParaRPr lang="en-GB" sz="1100" b="1" dirty="0">
              <a:solidFill>
                <a:schemeClr val="tx1"/>
              </a:solidFill>
            </a:endParaRPr>
          </a:p>
        </p:txBody>
      </p: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F347F049-5853-0C49-B90B-3270038CAC6A}"/>
              </a:ext>
            </a:extLst>
          </p:cNvPr>
          <p:cNvCxnSpPr>
            <a:cxnSpLocks/>
          </p:cNvCxnSpPr>
          <p:nvPr/>
        </p:nvCxnSpPr>
        <p:spPr>
          <a:xfrm flipH="1">
            <a:off x="6449296" y="13189522"/>
            <a:ext cx="2525" cy="40473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</p:cNvCxnSpPr>
          <p:nvPr/>
        </p:nvCxnSpPr>
        <p:spPr>
          <a:xfrm>
            <a:off x="5714885" y="12882577"/>
            <a:ext cx="0" cy="72885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H="1" flipV="1">
            <a:off x="6579111" y="27881606"/>
            <a:ext cx="1528" cy="30717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Rectangle 173"/>
          <p:cNvSpPr/>
          <p:nvPr/>
        </p:nvSpPr>
        <p:spPr>
          <a:xfrm>
            <a:off x="5836900" y="12892575"/>
            <a:ext cx="1546132" cy="2867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  <a:cs typeface="Calibri"/>
              </a:rPr>
              <a:t>Christmas: Empathetic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4959424" y="12540853"/>
            <a:ext cx="1955606" cy="3236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  <a:cs typeface="Calibri"/>
              </a:rPr>
              <a:t>Christmas: Descriptive Writing</a:t>
            </a:r>
            <a:endParaRPr lang="en-GB" sz="1100" b="1" dirty="0">
              <a:solidFill>
                <a:schemeClr val="tx1"/>
              </a:solidFill>
            </a:endParaRPr>
          </a:p>
        </p:txBody>
      </p: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F347F049-5853-0C49-B90B-3270038CAC6A}"/>
              </a:ext>
            </a:extLst>
          </p:cNvPr>
          <p:cNvCxnSpPr>
            <a:cxnSpLocks/>
          </p:cNvCxnSpPr>
          <p:nvPr/>
        </p:nvCxnSpPr>
        <p:spPr>
          <a:xfrm flipH="1">
            <a:off x="4666672" y="13180786"/>
            <a:ext cx="2525" cy="40473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</p:cNvCxnSpPr>
          <p:nvPr/>
        </p:nvCxnSpPr>
        <p:spPr>
          <a:xfrm>
            <a:off x="3932261" y="12873841"/>
            <a:ext cx="0" cy="72885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Rectangle 179"/>
          <p:cNvSpPr/>
          <p:nvPr/>
        </p:nvSpPr>
        <p:spPr>
          <a:xfrm>
            <a:off x="3948164" y="12893084"/>
            <a:ext cx="1796369" cy="34218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  <a:cs typeface="Calibri"/>
              </a:rPr>
              <a:t>Halloween: Gothic Writing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181" name="Rectangle 180"/>
          <p:cNvSpPr/>
          <p:nvPr/>
        </p:nvSpPr>
        <p:spPr>
          <a:xfrm>
            <a:off x="3196568" y="12516495"/>
            <a:ext cx="1710331" cy="3514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  <a:cs typeface="Calibri"/>
              </a:rPr>
              <a:t>Don’t Ask Jack: Structure and Tension</a:t>
            </a:r>
            <a:endParaRPr lang="en-GB" sz="1100" b="1" dirty="0">
              <a:solidFill>
                <a:schemeClr val="tx1"/>
              </a:solidFill>
            </a:endParaRPr>
          </a:p>
        </p:txBody>
      </p: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F347F049-5853-0C49-B90B-3270038CAC6A}"/>
              </a:ext>
            </a:extLst>
          </p:cNvPr>
          <p:cNvCxnSpPr>
            <a:cxnSpLocks/>
          </p:cNvCxnSpPr>
          <p:nvPr/>
        </p:nvCxnSpPr>
        <p:spPr>
          <a:xfrm flipH="1">
            <a:off x="2943919" y="13177579"/>
            <a:ext cx="2525" cy="40473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</p:cNvCxnSpPr>
          <p:nvPr/>
        </p:nvCxnSpPr>
        <p:spPr>
          <a:xfrm>
            <a:off x="2209508" y="12870634"/>
            <a:ext cx="0" cy="72885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Rectangle 183"/>
          <p:cNvSpPr/>
          <p:nvPr/>
        </p:nvSpPr>
        <p:spPr>
          <a:xfrm>
            <a:off x="2269912" y="12889877"/>
            <a:ext cx="1677650" cy="2774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  <a:cs typeface="Calibri"/>
              </a:rPr>
              <a:t>Halloween: Gothic motifs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1236138" y="12513288"/>
            <a:ext cx="1878890" cy="351430"/>
          </a:xfrm>
          <a:prstGeom prst="rect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  <a:cs typeface="Calibri"/>
              </a:rPr>
              <a:t>Remembrance Day: Letter from a solider</a:t>
            </a:r>
            <a:endParaRPr lang="en-GB" sz="1100" b="1" dirty="0">
              <a:solidFill>
                <a:schemeClr val="tx1"/>
              </a:solidFill>
            </a:endParaRPr>
          </a:p>
        </p:txBody>
      </p: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</p:cNvCxnSpPr>
          <p:nvPr/>
        </p:nvCxnSpPr>
        <p:spPr>
          <a:xfrm>
            <a:off x="7490575" y="12888256"/>
            <a:ext cx="0" cy="72885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Rectangle 189"/>
          <p:cNvSpPr/>
          <p:nvPr/>
        </p:nvSpPr>
        <p:spPr>
          <a:xfrm>
            <a:off x="6980779" y="12592847"/>
            <a:ext cx="2325083" cy="262247"/>
          </a:xfrm>
          <a:prstGeom prst="rect">
            <a:avLst/>
          </a:prstGeom>
          <a:solidFill>
            <a:srgbClr val="F2F2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  <a:cs typeface="Calibri"/>
              </a:rPr>
              <a:t>Christmas: Other Cultures project</a:t>
            </a:r>
            <a:endParaRPr lang="en-GB" sz="1100" b="1" dirty="0">
              <a:solidFill>
                <a:schemeClr val="tx1"/>
              </a:solidFill>
            </a:endParaRPr>
          </a:p>
        </p:txBody>
      </p: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F347F049-5853-0C49-B90B-3270038CAC6A}"/>
              </a:ext>
            </a:extLst>
          </p:cNvPr>
          <p:cNvCxnSpPr>
            <a:cxnSpLocks/>
          </p:cNvCxnSpPr>
          <p:nvPr/>
        </p:nvCxnSpPr>
        <p:spPr>
          <a:xfrm flipH="1">
            <a:off x="7149946" y="11032092"/>
            <a:ext cx="2525" cy="40473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</p:cNvCxnSpPr>
          <p:nvPr/>
        </p:nvCxnSpPr>
        <p:spPr>
          <a:xfrm>
            <a:off x="6415535" y="10725147"/>
            <a:ext cx="0" cy="72885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H="1" flipV="1">
            <a:off x="7922086" y="23887598"/>
            <a:ext cx="1528" cy="30717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Rectangle 200"/>
          <p:cNvSpPr/>
          <p:nvPr/>
        </p:nvSpPr>
        <p:spPr>
          <a:xfrm>
            <a:off x="6537550" y="10744390"/>
            <a:ext cx="1635521" cy="2682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  <a:cs typeface="Calibri"/>
              </a:rPr>
              <a:t>Context &amp; Character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203" name="Rectangle 202"/>
          <p:cNvSpPr/>
          <p:nvPr/>
        </p:nvSpPr>
        <p:spPr>
          <a:xfrm>
            <a:off x="5605854" y="10441764"/>
            <a:ext cx="1883150" cy="277467"/>
          </a:xfrm>
          <a:prstGeom prst="rect">
            <a:avLst/>
          </a:prstGeom>
          <a:solidFill>
            <a:srgbClr val="F2F2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cs typeface="Calibri"/>
              </a:rPr>
              <a:t>Setting</a:t>
            </a:r>
          </a:p>
        </p:txBody>
      </p: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F347F049-5853-0C49-B90B-3270038CAC6A}"/>
              </a:ext>
            </a:extLst>
          </p:cNvPr>
          <p:cNvCxnSpPr>
            <a:cxnSpLocks/>
          </p:cNvCxnSpPr>
          <p:nvPr/>
        </p:nvCxnSpPr>
        <p:spPr>
          <a:xfrm flipH="1">
            <a:off x="5367322" y="11023356"/>
            <a:ext cx="2525" cy="40473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</p:cNvCxnSpPr>
          <p:nvPr/>
        </p:nvCxnSpPr>
        <p:spPr>
          <a:xfrm>
            <a:off x="4632911" y="10716411"/>
            <a:ext cx="0" cy="72885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Rectangle 206"/>
          <p:cNvSpPr/>
          <p:nvPr/>
        </p:nvSpPr>
        <p:spPr>
          <a:xfrm>
            <a:off x="4754926" y="10741182"/>
            <a:ext cx="1588524" cy="31341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</a:rPr>
              <a:t> Character: Racism</a:t>
            </a:r>
            <a:endParaRPr lang="en-GB" sz="1100" dirty="0">
              <a:solidFill>
                <a:srgbClr val="7030A0"/>
              </a:solidFill>
            </a:endParaRPr>
          </a:p>
        </p:txBody>
      </p:sp>
      <p:sp>
        <p:nvSpPr>
          <p:cNvPr id="209" name="Rectangle 208"/>
          <p:cNvSpPr/>
          <p:nvPr/>
        </p:nvSpPr>
        <p:spPr>
          <a:xfrm>
            <a:off x="3887970" y="10442273"/>
            <a:ext cx="1534608" cy="2682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  <a:cs typeface="Calibri"/>
              </a:rPr>
              <a:t>Themes: The American Dream</a:t>
            </a:r>
            <a:endParaRPr lang="en-GB" sz="1100" b="1" dirty="0">
              <a:solidFill>
                <a:schemeClr val="tx1"/>
              </a:solidFill>
            </a:endParaRPr>
          </a:p>
        </p:txBody>
      </p: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F347F049-5853-0C49-B90B-3270038CAC6A}"/>
              </a:ext>
            </a:extLst>
          </p:cNvPr>
          <p:cNvCxnSpPr>
            <a:cxnSpLocks/>
          </p:cNvCxnSpPr>
          <p:nvPr/>
        </p:nvCxnSpPr>
        <p:spPr>
          <a:xfrm flipH="1">
            <a:off x="3644569" y="11020149"/>
            <a:ext cx="2525" cy="40473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</p:cNvCxnSpPr>
          <p:nvPr/>
        </p:nvCxnSpPr>
        <p:spPr>
          <a:xfrm>
            <a:off x="2910158" y="10713204"/>
            <a:ext cx="0" cy="72885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Rectangle 231"/>
          <p:cNvSpPr/>
          <p:nvPr/>
        </p:nvSpPr>
        <p:spPr>
          <a:xfrm>
            <a:off x="2970562" y="10732447"/>
            <a:ext cx="1622159" cy="268222"/>
          </a:xfrm>
          <a:prstGeom prst="rect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  <a:cs typeface="Calibri"/>
              </a:rPr>
              <a:t>Death &amp; Responsibility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233" name="Rectangle 232"/>
          <p:cNvSpPr/>
          <p:nvPr/>
        </p:nvSpPr>
        <p:spPr>
          <a:xfrm>
            <a:off x="1936788" y="10439066"/>
            <a:ext cx="1888138" cy="2682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  <a:cs typeface="Calibri"/>
              </a:rPr>
              <a:t>Themes: Blame &amp; Regret</a:t>
            </a:r>
          </a:p>
        </p:txBody>
      </p:sp>
      <p:sp>
        <p:nvSpPr>
          <p:cNvPr id="269" name="Rectangle 268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2169448" y="9007857"/>
            <a:ext cx="5841999" cy="566370"/>
          </a:xfrm>
          <a:prstGeom prst="rect">
            <a:avLst/>
          </a:prstGeom>
          <a:solidFill>
            <a:srgbClr val="9416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F347F049-5853-0C49-B90B-3270038CAC6A}"/>
              </a:ext>
            </a:extLst>
          </p:cNvPr>
          <p:cNvCxnSpPr>
            <a:cxnSpLocks/>
          </p:cNvCxnSpPr>
          <p:nvPr/>
        </p:nvCxnSpPr>
        <p:spPr>
          <a:xfrm flipH="1">
            <a:off x="6451010" y="8854408"/>
            <a:ext cx="2525" cy="40473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Connector 270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</p:cNvCxnSpPr>
          <p:nvPr/>
        </p:nvCxnSpPr>
        <p:spPr>
          <a:xfrm>
            <a:off x="5716599" y="8547463"/>
            <a:ext cx="0" cy="72885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  <a:endCxn id="269" idx="2"/>
          </p:cNvCxnSpPr>
          <p:nvPr/>
        </p:nvCxnSpPr>
        <p:spPr>
          <a:xfrm flipH="1" flipV="1">
            <a:off x="5090448" y="9287620"/>
            <a:ext cx="21944" cy="38043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Rectangle 276"/>
          <p:cNvSpPr/>
          <p:nvPr/>
        </p:nvSpPr>
        <p:spPr>
          <a:xfrm>
            <a:off x="5838614" y="8566706"/>
            <a:ext cx="1462895" cy="2682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  <a:cs typeface="Calibri"/>
              </a:rPr>
              <a:t>Patriotic Love: Walsh</a:t>
            </a:r>
          </a:p>
        </p:txBody>
      </p:sp>
      <p:sp>
        <p:nvSpPr>
          <p:cNvPr id="278" name="Rectangle 277"/>
          <p:cNvSpPr/>
          <p:nvPr/>
        </p:nvSpPr>
        <p:spPr>
          <a:xfrm>
            <a:off x="4951890" y="8187248"/>
            <a:ext cx="1631906" cy="342185"/>
          </a:xfrm>
          <a:prstGeom prst="rect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  <a:cs typeface="Calibri"/>
              </a:rPr>
              <a:t>Self-love: Angelou</a:t>
            </a:r>
          </a:p>
        </p:txBody>
      </p:sp>
      <p:cxnSp>
        <p:nvCxnSpPr>
          <p:cNvPr id="279" name="Straight Connector 278">
            <a:extLst>
              <a:ext uri="{FF2B5EF4-FFF2-40B4-BE49-F238E27FC236}">
                <a16:creationId xmlns:a16="http://schemas.microsoft.com/office/drawing/2014/main" id="{F347F049-5853-0C49-B90B-3270038CAC6A}"/>
              </a:ext>
            </a:extLst>
          </p:cNvPr>
          <p:cNvCxnSpPr>
            <a:cxnSpLocks/>
          </p:cNvCxnSpPr>
          <p:nvPr/>
        </p:nvCxnSpPr>
        <p:spPr>
          <a:xfrm flipH="1">
            <a:off x="4668386" y="8845672"/>
            <a:ext cx="2525" cy="40473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</p:cNvCxnSpPr>
          <p:nvPr/>
        </p:nvCxnSpPr>
        <p:spPr>
          <a:xfrm>
            <a:off x="3933975" y="8538727"/>
            <a:ext cx="0" cy="72885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2" name="Rectangle 281"/>
          <p:cNvSpPr/>
          <p:nvPr/>
        </p:nvSpPr>
        <p:spPr>
          <a:xfrm>
            <a:off x="3959126" y="8557970"/>
            <a:ext cx="1722382" cy="3421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  <a:cs typeface="Calibri"/>
              </a:rPr>
              <a:t>Lost Love: Byron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283" name="Rectangle 282"/>
          <p:cNvSpPr/>
          <p:nvPr/>
        </p:nvSpPr>
        <p:spPr>
          <a:xfrm>
            <a:off x="3198282" y="8190665"/>
            <a:ext cx="1710331" cy="26822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  <a:cs typeface="Calibri"/>
              </a:rPr>
              <a:t>Twisted Love: Browning</a:t>
            </a:r>
          </a:p>
        </p:txBody>
      </p:sp>
      <p:cxnSp>
        <p:nvCxnSpPr>
          <p:cNvPr id="284" name="Straight Connector 283">
            <a:extLst>
              <a:ext uri="{FF2B5EF4-FFF2-40B4-BE49-F238E27FC236}">
                <a16:creationId xmlns:a16="http://schemas.microsoft.com/office/drawing/2014/main" id="{F347F049-5853-0C49-B90B-3270038CAC6A}"/>
              </a:ext>
            </a:extLst>
          </p:cNvPr>
          <p:cNvCxnSpPr>
            <a:cxnSpLocks/>
          </p:cNvCxnSpPr>
          <p:nvPr/>
        </p:nvCxnSpPr>
        <p:spPr>
          <a:xfrm flipH="1">
            <a:off x="2945633" y="8842465"/>
            <a:ext cx="2525" cy="40473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</p:cNvCxnSpPr>
          <p:nvPr/>
        </p:nvCxnSpPr>
        <p:spPr>
          <a:xfrm>
            <a:off x="2211222" y="8535520"/>
            <a:ext cx="0" cy="72885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" name="Rectangle 285"/>
          <p:cNvSpPr/>
          <p:nvPr/>
        </p:nvSpPr>
        <p:spPr>
          <a:xfrm>
            <a:off x="2271626" y="8554763"/>
            <a:ext cx="1622159" cy="2682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  <a:cs typeface="Calibri"/>
              </a:rPr>
              <a:t>Romantic Love: Poe</a:t>
            </a:r>
          </a:p>
        </p:txBody>
      </p:sp>
      <p:sp>
        <p:nvSpPr>
          <p:cNvPr id="288" name="Rectangle 287"/>
          <p:cNvSpPr/>
          <p:nvPr/>
        </p:nvSpPr>
        <p:spPr>
          <a:xfrm>
            <a:off x="1237852" y="8261382"/>
            <a:ext cx="1888138" cy="268222"/>
          </a:xfrm>
          <a:prstGeom prst="rect">
            <a:avLst/>
          </a:prstGeom>
          <a:solidFill>
            <a:srgbClr val="F2F2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  <a:cs typeface="Calibri"/>
              </a:rPr>
              <a:t> Parental Love: Day-Lewis</a:t>
            </a:r>
            <a:endParaRPr lang="en-GB" sz="1100" b="1" dirty="0">
              <a:solidFill>
                <a:schemeClr val="tx1"/>
              </a:solidFill>
            </a:endParaRPr>
          </a:p>
        </p:txBody>
      </p: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</p:cNvCxnSpPr>
          <p:nvPr/>
        </p:nvCxnSpPr>
        <p:spPr>
          <a:xfrm>
            <a:off x="7255092" y="6477640"/>
            <a:ext cx="0" cy="72885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5" name="Rectangle 294"/>
          <p:cNvSpPr/>
          <p:nvPr/>
        </p:nvSpPr>
        <p:spPr>
          <a:xfrm>
            <a:off x="2332679" y="6226035"/>
            <a:ext cx="1900114" cy="26822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</a:rPr>
              <a:t>Assessment week</a:t>
            </a:r>
          </a:p>
        </p:txBody>
      </p:sp>
      <p:cxnSp>
        <p:nvCxnSpPr>
          <p:cNvPr id="296" name="Straight Connector 295">
            <a:extLst>
              <a:ext uri="{FF2B5EF4-FFF2-40B4-BE49-F238E27FC236}">
                <a16:creationId xmlns:a16="http://schemas.microsoft.com/office/drawing/2014/main" id="{F347F049-5853-0C49-B90B-3270038CAC6A}"/>
              </a:ext>
            </a:extLst>
          </p:cNvPr>
          <p:cNvCxnSpPr>
            <a:cxnSpLocks/>
          </p:cNvCxnSpPr>
          <p:nvPr/>
        </p:nvCxnSpPr>
        <p:spPr>
          <a:xfrm flipH="1">
            <a:off x="6206879" y="6775849"/>
            <a:ext cx="2525" cy="40473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Straight Connector 297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</p:cNvCxnSpPr>
          <p:nvPr/>
        </p:nvCxnSpPr>
        <p:spPr>
          <a:xfrm>
            <a:off x="5472468" y="6468904"/>
            <a:ext cx="0" cy="72885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1" name="Rectangle 300"/>
          <p:cNvSpPr/>
          <p:nvPr/>
        </p:nvSpPr>
        <p:spPr>
          <a:xfrm>
            <a:off x="3949571" y="6495080"/>
            <a:ext cx="1241457" cy="2774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>
                <a:solidFill>
                  <a:schemeClr val="tx1"/>
                </a:solidFill>
              </a:rPr>
              <a:t>Theme </a:t>
            </a:r>
          </a:p>
        </p:txBody>
      </p:sp>
      <p:sp>
        <p:nvSpPr>
          <p:cNvPr id="302" name="Rectangle 301"/>
          <p:cNvSpPr/>
          <p:nvPr/>
        </p:nvSpPr>
        <p:spPr>
          <a:xfrm>
            <a:off x="4736775" y="6194766"/>
            <a:ext cx="1294145" cy="268222"/>
          </a:xfrm>
          <a:prstGeom prst="rect">
            <a:avLst/>
          </a:prstGeom>
          <a:solidFill>
            <a:srgbClr val="F2F2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>
                <a:solidFill>
                  <a:schemeClr val="tx1"/>
                </a:solidFill>
              </a:rPr>
              <a:t>Character</a:t>
            </a:r>
          </a:p>
        </p:txBody>
      </p:sp>
      <p:cxnSp>
        <p:nvCxnSpPr>
          <p:cNvPr id="304" name="Straight Connector 303">
            <a:extLst>
              <a:ext uri="{FF2B5EF4-FFF2-40B4-BE49-F238E27FC236}">
                <a16:creationId xmlns:a16="http://schemas.microsoft.com/office/drawing/2014/main" id="{F347F049-5853-0C49-B90B-3270038CAC6A}"/>
              </a:ext>
            </a:extLst>
          </p:cNvPr>
          <p:cNvCxnSpPr>
            <a:cxnSpLocks/>
          </p:cNvCxnSpPr>
          <p:nvPr/>
        </p:nvCxnSpPr>
        <p:spPr>
          <a:xfrm flipH="1">
            <a:off x="4484126" y="6772642"/>
            <a:ext cx="2525" cy="40473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Straight Connector 304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</p:cNvCxnSpPr>
          <p:nvPr/>
        </p:nvCxnSpPr>
        <p:spPr>
          <a:xfrm>
            <a:off x="3749715" y="6465697"/>
            <a:ext cx="0" cy="72885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" name="Rectangle 306"/>
          <p:cNvSpPr/>
          <p:nvPr/>
        </p:nvSpPr>
        <p:spPr>
          <a:xfrm>
            <a:off x="5635893" y="6497151"/>
            <a:ext cx="1011753" cy="277467"/>
          </a:xfrm>
          <a:prstGeom prst="rect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</a:rPr>
              <a:t>Setting 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6538228" y="6190825"/>
            <a:ext cx="1888138" cy="2682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>
                <a:solidFill>
                  <a:schemeClr val="tx1"/>
                </a:solidFill>
                <a:cs typeface="Calibri"/>
              </a:rPr>
              <a:t>Predictions and contexts</a:t>
            </a:r>
          </a:p>
        </p:txBody>
      </p: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F347F049-5853-0C49-B90B-3270038CAC6A}"/>
              </a:ext>
            </a:extLst>
          </p:cNvPr>
          <p:cNvCxnSpPr>
            <a:cxnSpLocks/>
          </p:cNvCxnSpPr>
          <p:nvPr/>
        </p:nvCxnSpPr>
        <p:spPr>
          <a:xfrm flipH="1">
            <a:off x="6291497" y="4538176"/>
            <a:ext cx="2525" cy="40473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</p:cNvCxnSpPr>
          <p:nvPr/>
        </p:nvCxnSpPr>
        <p:spPr>
          <a:xfrm>
            <a:off x="5557086" y="4231231"/>
            <a:ext cx="0" cy="72885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Rectangle 316"/>
          <p:cNvSpPr/>
          <p:nvPr/>
        </p:nvSpPr>
        <p:spPr>
          <a:xfrm>
            <a:off x="5669853" y="4241229"/>
            <a:ext cx="1194686" cy="2959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  <a:cs typeface="Calibri"/>
              </a:rPr>
              <a:t>Modern Texts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318" name="Rectangle 317"/>
          <p:cNvSpPr/>
          <p:nvPr/>
        </p:nvSpPr>
        <p:spPr>
          <a:xfrm>
            <a:off x="4783129" y="3852526"/>
            <a:ext cx="1308205" cy="3606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  <a:cs typeface="Calibri"/>
              </a:rPr>
              <a:t>19th Century</a:t>
            </a:r>
            <a:endParaRPr lang="en-GB" sz="1100" b="1" dirty="0">
              <a:solidFill>
                <a:schemeClr val="tx1"/>
              </a:solidFill>
            </a:endParaRPr>
          </a:p>
        </p:txBody>
      </p: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F347F049-5853-0C49-B90B-3270038CAC6A}"/>
              </a:ext>
            </a:extLst>
          </p:cNvPr>
          <p:cNvCxnSpPr>
            <a:cxnSpLocks/>
          </p:cNvCxnSpPr>
          <p:nvPr/>
        </p:nvCxnSpPr>
        <p:spPr>
          <a:xfrm flipH="1">
            <a:off x="4508873" y="4529440"/>
            <a:ext cx="2525" cy="40473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</p:cNvCxnSpPr>
          <p:nvPr/>
        </p:nvCxnSpPr>
        <p:spPr>
          <a:xfrm>
            <a:off x="3774462" y="4222495"/>
            <a:ext cx="0" cy="72885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6" name="Rectangle 325"/>
          <p:cNvSpPr/>
          <p:nvPr/>
        </p:nvSpPr>
        <p:spPr>
          <a:xfrm>
            <a:off x="3818109" y="4241738"/>
            <a:ext cx="1306198" cy="2959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</a:rPr>
              <a:t> Other Worlds</a:t>
            </a:r>
          </a:p>
        </p:txBody>
      </p:sp>
      <p:sp>
        <p:nvSpPr>
          <p:cNvPr id="327" name="Rectangle 326"/>
          <p:cNvSpPr/>
          <p:nvPr/>
        </p:nvSpPr>
        <p:spPr>
          <a:xfrm>
            <a:off x="3029521" y="3883639"/>
            <a:ext cx="1331139" cy="3329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  <a:cs typeface="Calibri"/>
              </a:rPr>
              <a:t>Children’s Fiction</a:t>
            </a:r>
            <a:endParaRPr lang="en-GB" sz="1100" b="1" dirty="0">
              <a:solidFill>
                <a:schemeClr val="tx1"/>
              </a:solidFill>
            </a:endParaRPr>
          </a:p>
        </p:txBody>
      </p:sp>
      <p:cxnSp>
        <p:nvCxnSpPr>
          <p:cNvPr id="328" name="Straight Connector 327">
            <a:extLst>
              <a:ext uri="{FF2B5EF4-FFF2-40B4-BE49-F238E27FC236}">
                <a16:creationId xmlns:a16="http://schemas.microsoft.com/office/drawing/2014/main" id="{F347F049-5853-0C49-B90B-3270038CAC6A}"/>
              </a:ext>
            </a:extLst>
          </p:cNvPr>
          <p:cNvCxnSpPr>
            <a:cxnSpLocks/>
          </p:cNvCxnSpPr>
          <p:nvPr/>
        </p:nvCxnSpPr>
        <p:spPr>
          <a:xfrm flipH="1">
            <a:off x="2786120" y="4526233"/>
            <a:ext cx="2525" cy="40473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</p:cNvCxnSpPr>
          <p:nvPr/>
        </p:nvCxnSpPr>
        <p:spPr>
          <a:xfrm>
            <a:off x="2051709" y="4219288"/>
            <a:ext cx="0" cy="72885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2" name="Rectangle 331"/>
          <p:cNvSpPr/>
          <p:nvPr/>
        </p:nvSpPr>
        <p:spPr>
          <a:xfrm>
            <a:off x="2112113" y="4238531"/>
            <a:ext cx="1178227" cy="342185"/>
          </a:xfrm>
          <a:prstGeom prst="rect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  <a:cs typeface="Calibri"/>
              </a:rPr>
              <a:t>Complete Novel: Review</a:t>
            </a:r>
          </a:p>
        </p:txBody>
      </p:sp>
      <p:sp>
        <p:nvSpPr>
          <p:cNvPr id="333" name="Rectangle 332"/>
          <p:cNvSpPr/>
          <p:nvPr/>
        </p:nvSpPr>
        <p:spPr>
          <a:xfrm>
            <a:off x="877871" y="3880432"/>
            <a:ext cx="2134128" cy="3329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  <a:cs typeface="Calibri"/>
              </a:rPr>
              <a:t>Complete Novel/Comprehension</a:t>
            </a:r>
            <a:endParaRPr lang="en-GB" sz="1100" b="1" dirty="0">
              <a:solidFill>
                <a:schemeClr val="tx1"/>
              </a:solidFill>
            </a:endParaRPr>
          </a:p>
        </p:txBody>
      </p:sp>
      <p:cxnSp>
        <p:nvCxnSpPr>
          <p:cNvPr id="334" name="Straight Connector 333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</p:cNvCxnSpPr>
          <p:nvPr/>
        </p:nvCxnSpPr>
        <p:spPr>
          <a:xfrm>
            <a:off x="7332776" y="4236910"/>
            <a:ext cx="0" cy="72885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5" name="Rectangle 334"/>
          <p:cNvSpPr/>
          <p:nvPr/>
        </p:nvSpPr>
        <p:spPr>
          <a:xfrm>
            <a:off x="6850716" y="3923020"/>
            <a:ext cx="1244999" cy="3052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cs typeface="Calibri"/>
              </a:rPr>
              <a:t>Creative Week</a:t>
            </a:r>
          </a:p>
        </p:txBody>
      </p:sp>
      <p:cxnSp>
        <p:nvCxnSpPr>
          <p:cNvPr id="336" name="Straight Connector 335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H="1" flipV="1">
            <a:off x="5065532" y="7386980"/>
            <a:ext cx="3448" cy="195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H="1" flipV="1">
            <a:off x="4782118" y="5200528"/>
            <a:ext cx="3448" cy="1955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143"/>
          <p:cNvSpPr/>
          <p:nvPr/>
        </p:nvSpPr>
        <p:spPr>
          <a:xfrm>
            <a:off x="2887402" y="4728598"/>
            <a:ext cx="934487" cy="378888"/>
          </a:xfrm>
          <a:prstGeom prst="rect">
            <a:avLst/>
          </a:prstGeom>
          <a:solidFill>
            <a:srgbClr val="B66F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Assessment DIRT time</a:t>
            </a:r>
          </a:p>
        </p:txBody>
      </p:sp>
      <p:sp>
        <p:nvSpPr>
          <p:cNvPr id="147" name="Rectangle 146"/>
          <p:cNvSpPr/>
          <p:nvPr/>
        </p:nvSpPr>
        <p:spPr>
          <a:xfrm>
            <a:off x="1832777" y="10950862"/>
            <a:ext cx="962232" cy="332661"/>
          </a:xfrm>
          <a:prstGeom prst="rect">
            <a:avLst/>
          </a:prstGeom>
          <a:solidFill>
            <a:srgbClr val="B66F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Assessment DIRT time</a:t>
            </a:r>
          </a:p>
        </p:txBody>
      </p:sp>
      <p:sp>
        <p:nvSpPr>
          <p:cNvPr id="151" name="Rectangle 150"/>
          <p:cNvSpPr/>
          <p:nvPr/>
        </p:nvSpPr>
        <p:spPr>
          <a:xfrm>
            <a:off x="1459839" y="15666958"/>
            <a:ext cx="1068533" cy="492327"/>
          </a:xfrm>
          <a:prstGeom prst="rect">
            <a:avLst/>
          </a:prstGeom>
          <a:solidFill>
            <a:srgbClr val="B66F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Assessment DIRT time</a:t>
            </a:r>
          </a:p>
        </p:txBody>
      </p:sp>
      <p:sp>
        <p:nvSpPr>
          <p:cNvPr id="152" name="Rectangle 151"/>
          <p:cNvSpPr/>
          <p:nvPr/>
        </p:nvSpPr>
        <p:spPr>
          <a:xfrm>
            <a:off x="7739622" y="13161487"/>
            <a:ext cx="943735" cy="295680"/>
          </a:xfrm>
          <a:prstGeom prst="rect">
            <a:avLst/>
          </a:prstGeom>
          <a:solidFill>
            <a:srgbClr val="B66F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Assessment DIRT time</a:t>
            </a: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52F36F62-8B57-4038-8F48-3020040AA8A3}"/>
              </a:ext>
            </a:extLst>
          </p:cNvPr>
          <p:cNvSpPr/>
          <p:nvPr/>
        </p:nvSpPr>
        <p:spPr>
          <a:xfrm>
            <a:off x="7483225" y="13788172"/>
            <a:ext cx="1980623" cy="106332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94475" rtl="0" eaLnBrk="1" latinLnBrk="0" hangingPunct="1">
              <a:defRPr sz="215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47237" algn="l" defTabSz="1094475" rtl="0" eaLnBrk="1" latinLnBrk="0" hangingPunct="1">
              <a:defRPr sz="215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94475" algn="l" defTabSz="1094475" rtl="0" eaLnBrk="1" latinLnBrk="0" hangingPunct="1">
              <a:defRPr sz="215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41713" algn="l" defTabSz="1094475" rtl="0" eaLnBrk="1" latinLnBrk="0" hangingPunct="1">
              <a:defRPr sz="215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188951" algn="l" defTabSz="1094475" rtl="0" eaLnBrk="1" latinLnBrk="0" hangingPunct="1">
              <a:defRPr sz="215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736188" algn="l" defTabSz="1094475" rtl="0" eaLnBrk="1" latinLnBrk="0" hangingPunct="1">
              <a:defRPr sz="215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283426" algn="l" defTabSz="1094475" rtl="0" eaLnBrk="1" latinLnBrk="0" hangingPunct="1">
              <a:defRPr sz="215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830663" algn="l" defTabSz="1094475" rtl="0" eaLnBrk="1" latinLnBrk="0" hangingPunct="1">
              <a:defRPr sz="215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377902" algn="l" defTabSz="1094475" rtl="0" eaLnBrk="1" latinLnBrk="0" hangingPunct="1">
              <a:defRPr sz="215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100" b="1" dirty="0">
                <a:solidFill>
                  <a:schemeClr val="tx1"/>
                </a:solidFill>
                <a:cs typeface="Calibri"/>
              </a:rPr>
              <a:t>Cultural Capital:</a:t>
            </a:r>
          </a:p>
          <a:p>
            <a:r>
              <a:rPr lang="en-GB" sz="1100" dirty="0">
                <a:solidFill>
                  <a:schemeClr val="tx1"/>
                </a:solidFill>
                <a:cs typeface="Calibri"/>
              </a:rPr>
              <a:t>Students will explore ideas around social divide through the empathetic study of characters and events, forming educated opinions.</a:t>
            </a:r>
            <a:endParaRPr lang="en-GB" sz="1100" b="1" dirty="0">
              <a:solidFill>
                <a:schemeClr val="tx1"/>
              </a:solidFill>
              <a:cs typeface="Calibri"/>
            </a:endParaRPr>
          </a:p>
        </p:txBody>
      </p: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27E53215-BE44-46B0-9E07-CF2FD86A32DC}"/>
              </a:ext>
            </a:extLst>
          </p:cNvPr>
          <p:cNvCxnSpPr>
            <a:cxnSpLocks/>
          </p:cNvCxnSpPr>
          <p:nvPr/>
        </p:nvCxnSpPr>
        <p:spPr>
          <a:xfrm flipH="1">
            <a:off x="7992086" y="14770498"/>
            <a:ext cx="638153" cy="100621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Rectangle 158">
            <a:extLst>
              <a:ext uri="{FF2B5EF4-FFF2-40B4-BE49-F238E27FC236}">
                <a16:creationId xmlns:a16="http://schemas.microsoft.com/office/drawing/2014/main" id="{52F36F62-8B57-4038-8F48-3020040AA8A3}"/>
              </a:ext>
            </a:extLst>
          </p:cNvPr>
          <p:cNvSpPr/>
          <p:nvPr/>
        </p:nvSpPr>
        <p:spPr>
          <a:xfrm>
            <a:off x="286683" y="11297425"/>
            <a:ext cx="1989872" cy="12482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94475" rtl="0" eaLnBrk="1" latinLnBrk="0" hangingPunct="1">
              <a:defRPr sz="215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47237" algn="l" defTabSz="1094475" rtl="0" eaLnBrk="1" latinLnBrk="0" hangingPunct="1">
              <a:defRPr sz="215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94475" algn="l" defTabSz="1094475" rtl="0" eaLnBrk="1" latinLnBrk="0" hangingPunct="1">
              <a:defRPr sz="215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41713" algn="l" defTabSz="1094475" rtl="0" eaLnBrk="1" latinLnBrk="0" hangingPunct="1">
              <a:defRPr sz="215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188951" algn="l" defTabSz="1094475" rtl="0" eaLnBrk="1" latinLnBrk="0" hangingPunct="1">
              <a:defRPr sz="215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736188" algn="l" defTabSz="1094475" rtl="0" eaLnBrk="1" latinLnBrk="0" hangingPunct="1">
              <a:defRPr sz="215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283426" algn="l" defTabSz="1094475" rtl="0" eaLnBrk="1" latinLnBrk="0" hangingPunct="1">
              <a:defRPr sz="215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830663" algn="l" defTabSz="1094475" rtl="0" eaLnBrk="1" latinLnBrk="0" hangingPunct="1">
              <a:defRPr sz="215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377902" algn="l" defTabSz="1094475" rtl="0" eaLnBrk="1" latinLnBrk="0" hangingPunct="1">
              <a:defRPr sz="215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100" b="1" dirty="0">
                <a:solidFill>
                  <a:schemeClr val="tx1"/>
                </a:solidFill>
                <a:cs typeface="Calibri"/>
              </a:rPr>
              <a:t>Cultural Capital:</a:t>
            </a:r>
          </a:p>
          <a:p>
            <a:r>
              <a:rPr lang="en-GB" sz="1100" dirty="0">
                <a:solidFill>
                  <a:schemeClr val="tx1"/>
                </a:solidFill>
                <a:cs typeface="Calibri"/>
              </a:rPr>
              <a:t>Embracing the time of year students will engage in topical themes touching on a wide range of outlooks and perspectives.</a:t>
            </a:r>
          </a:p>
        </p:txBody>
      </p: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27E53215-BE44-46B0-9E07-CF2FD86A32DC}"/>
              </a:ext>
            </a:extLst>
          </p:cNvPr>
          <p:cNvCxnSpPr>
            <a:cxnSpLocks/>
          </p:cNvCxnSpPr>
          <p:nvPr/>
        </p:nvCxnSpPr>
        <p:spPr>
          <a:xfrm>
            <a:off x="887583" y="12566179"/>
            <a:ext cx="730636" cy="120037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Rectangle 161">
            <a:extLst>
              <a:ext uri="{FF2B5EF4-FFF2-40B4-BE49-F238E27FC236}">
                <a16:creationId xmlns:a16="http://schemas.microsoft.com/office/drawing/2014/main" id="{09366BEB-5A76-4111-AA71-388B72F64F6C}"/>
              </a:ext>
            </a:extLst>
          </p:cNvPr>
          <p:cNvSpPr/>
          <p:nvPr/>
        </p:nvSpPr>
        <p:spPr>
          <a:xfrm>
            <a:off x="3648037" y="7513296"/>
            <a:ext cx="3211604" cy="461126"/>
          </a:xfrm>
          <a:prstGeom prst="rect">
            <a:avLst/>
          </a:prstGeom>
          <a:noFill/>
          <a:ln w="57150">
            <a:solidFill>
              <a:srgbClr val="0054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Novel: Kite Runner</a:t>
            </a:r>
          </a:p>
          <a:p>
            <a:pPr algn="ctr"/>
            <a:r>
              <a:rPr lang="en-GB" sz="1200" b="1" dirty="0">
                <a:solidFill>
                  <a:schemeClr val="bg1"/>
                </a:solidFill>
                <a:highlight>
                  <a:srgbClr val="000000"/>
                </a:highlight>
              </a:rPr>
              <a:t>Literacy focus: Non-fiction extracts &amp; </a:t>
            </a:r>
            <a:r>
              <a:rPr lang="en-GB" sz="1200" b="1" dirty="0" err="1">
                <a:solidFill>
                  <a:schemeClr val="bg1"/>
                </a:solidFill>
                <a:highlight>
                  <a:srgbClr val="000000"/>
                </a:highlight>
              </a:rPr>
              <a:t>SPaG</a:t>
            </a:r>
            <a:endParaRPr lang="en-GB" sz="1200" b="1" dirty="0">
              <a:solidFill>
                <a:schemeClr val="bg1"/>
              </a:solidFill>
              <a:highlight>
                <a:srgbClr val="000000"/>
              </a:highlight>
              <a:cs typeface="Calibri"/>
            </a:endParaRP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BB8ED2CD-437A-441E-B9FD-CCED4DBF45EC}"/>
              </a:ext>
            </a:extLst>
          </p:cNvPr>
          <p:cNvSpPr/>
          <p:nvPr/>
        </p:nvSpPr>
        <p:spPr>
          <a:xfrm>
            <a:off x="4073185" y="11782383"/>
            <a:ext cx="3226610" cy="461126"/>
          </a:xfrm>
          <a:prstGeom prst="rect">
            <a:avLst/>
          </a:prstGeom>
          <a:noFill/>
          <a:ln w="57150">
            <a:solidFill>
              <a:srgbClr val="0054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Seminal World Literature: Of Mice and Men</a:t>
            </a:r>
          </a:p>
          <a:p>
            <a:pPr algn="ctr"/>
            <a:r>
              <a:rPr lang="en-GB" sz="1200" b="1" dirty="0">
                <a:solidFill>
                  <a:schemeClr val="bg1"/>
                </a:solidFill>
                <a:highlight>
                  <a:srgbClr val="000000"/>
                </a:highlight>
              </a:rPr>
              <a:t>Literacy focus: Non-fiction extracts &amp; </a:t>
            </a:r>
            <a:r>
              <a:rPr lang="en-GB" sz="1200" b="1" dirty="0" err="1">
                <a:solidFill>
                  <a:schemeClr val="bg1"/>
                </a:solidFill>
                <a:highlight>
                  <a:srgbClr val="000000"/>
                </a:highlight>
              </a:rPr>
              <a:t>SPaG</a:t>
            </a:r>
            <a:endParaRPr lang="en-GB" sz="1200" b="1" dirty="0">
              <a:solidFill>
                <a:schemeClr val="bg1"/>
              </a:solidFill>
              <a:highlight>
                <a:srgbClr val="000000"/>
              </a:highlight>
              <a:cs typeface="Calibri"/>
            </a:endParaRP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900633FE-81F1-462E-BDCC-0C7AEDB0395F}"/>
              </a:ext>
            </a:extLst>
          </p:cNvPr>
          <p:cNvSpPr/>
          <p:nvPr/>
        </p:nvSpPr>
        <p:spPr>
          <a:xfrm>
            <a:off x="3887970" y="14000091"/>
            <a:ext cx="2889315" cy="461126"/>
          </a:xfrm>
          <a:prstGeom prst="rect">
            <a:avLst/>
          </a:prstGeom>
          <a:noFill/>
          <a:ln w="57150">
            <a:solidFill>
              <a:srgbClr val="0054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Seasonal Writing: Fiction and Non-fiction</a:t>
            </a:r>
          </a:p>
          <a:p>
            <a:pPr algn="ctr"/>
            <a:r>
              <a:rPr lang="en-GB" sz="1200" b="1" dirty="0">
                <a:solidFill>
                  <a:schemeClr val="bg1"/>
                </a:solidFill>
                <a:highlight>
                  <a:srgbClr val="000000"/>
                </a:highlight>
              </a:rPr>
              <a:t>Literacy focus: Current events</a:t>
            </a:r>
            <a:endParaRPr lang="en-GB" sz="1200" b="1" dirty="0">
              <a:solidFill>
                <a:schemeClr val="bg1"/>
              </a:solidFill>
              <a:highlight>
                <a:srgbClr val="000000"/>
              </a:highlight>
              <a:cs typeface="Calibri"/>
            </a:endParaRP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DDE9A4F6-F8A8-4E39-8DC0-AEA186A48F9A}"/>
              </a:ext>
            </a:extLst>
          </p:cNvPr>
          <p:cNvSpPr/>
          <p:nvPr/>
        </p:nvSpPr>
        <p:spPr>
          <a:xfrm>
            <a:off x="3768056" y="9610877"/>
            <a:ext cx="2947982" cy="655280"/>
          </a:xfrm>
          <a:prstGeom prst="rect">
            <a:avLst/>
          </a:prstGeom>
          <a:noFill/>
          <a:ln w="57150">
            <a:solidFill>
              <a:srgbClr val="0054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Poetry: Faces of Love</a:t>
            </a:r>
          </a:p>
          <a:p>
            <a:pPr algn="ctr"/>
            <a:r>
              <a:rPr lang="en-GB" sz="1200" b="1" dirty="0">
                <a:solidFill>
                  <a:schemeClr val="bg1"/>
                </a:solidFill>
                <a:highlight>
                  <a:srgbClr val="000000"/>
                </a:highlight>
              </a:rPr>
              <a:t>Literacy focus: Non-fiction extracts &amp; </a:t>
            </a:r>
            <a:r>
              <a:rPr lang="en-GB" sz="1200" b="1" dirty="0" err="1">
                <a:solidFill>
                  <a:schemeClr val="bg1"/>
                </a:solidFill>
                <a:highlight>
                  <a:srgbClr val="000000"/>
                </a:highlight>
              </a:rPr>
              <a:t>SPaG</a:t>
            </a:r>
            <a:endParaRPr lang="en-GB" sz="1200" b="1" dirty="0">
              <a:solidFill>
                <a:schemeClr val="bg1"/>
              </a:solidFill>
              <a:highlight>
                <a:srgbClr val="000000"/>
              </a:highlight>
              <a:cs typeface="Calibri"/>
            </a:endParaRP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1ADE12B5-DD86-4C21-A205-0006B705C56C}"/>
              </a:ext>
            </a:extLst>
          </p:cNvPr>
          <p:cNvSpPr/>
          <p:nvPr/>
        </p:nvSpPr>
        <p:spPr>
          <a:xfrm>
            <a:off x="7487298" y="9384691"/>
            <a:ext cx="1980623" cy="13869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94475" rtl="0" eaLnBrk="1" latinLnBrk="0" hangingPunct="1">
              <a:defRPr sz="215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47237" algn="l" defTabSz="1094475" rtl="0" eaLnBrk="1" latinLnBrk="0" hangingPunct="1">
              <a:defRPr sz="215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94475" algn="l" defTabSz="1094475" rtl="0" eaLnBrk="1" latinLnBrk="0" hangingPunct="1">
              <a:defRPr sz="215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41713" algn="l" defTabSz="1094475" rtl="0" eaLnBrk="1" latinLnBrk="0" hangingPunct="1">
              <a:defRPr sz="215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188951" algn="l" defTabSz="1094475" rtl="0" eaLnBrk="1" latinLnBrk="0" hangingPunct="1">
              <a:defRPr sz="215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736188" algn="l" defTabSz="1094475" rtl="0" eaLnBrk="1" latinLnBrk="0" hangingPunct="1">
              <a:defRPr sz="215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283426" algn="l" defTabSz="1094475" rtl="0" eaLnBrk="1" latinLnBrk="0" hangingPunct="1">
              <a:defRPr sz="215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830663" algn="l" defTabSz="1094475" rtl="0" eaLnBrk="1" latinLnBrk="0" hangingPunct="1">
              <a:defRPr sz="215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377902" algn="l" defTabSz="1094475" rtl="0" eaLnBrk="1" latinLnBrk="0" hangingPunct="1">
              <a:defRPr sz="215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100" b="1" dirty="0">
                <a:solidFill>
                  <a:schemeClr val="tx1"/>
                </a:solidFill>
                <a:cs typeface="Calibri"/>
              </a:rPr>
              <a:t>Cultural Capital: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GB" sz="1100" dirty="0">
                <a:solidFill>
                  <a:schemeClr val="tx1"/>
                </a:solidFill>
                <a:cs typeface="Calibri"/>
              </a:rPr>
              <a:t>A deeper look at the effects of marginalisation across place and time to foster an understanding of the negative effect prejudice has had on all walks of society since time began.</a:t>
            </a:r>
            <a:endParaRPr lang="en-GB" sz="1100" b="1" dirty="0">
              <a:solidFill>
                <a:schemeClr val="tx1"/>
              </a:solidFill>
              <a:cs typeface="Calibri"/>
            </a:endParaRPr>
          </a:p>
        </p:txBody>
      </p: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C4DF359A-07A4-42F5-916A-8E2433CE4172}"/>
              </a:ext>
            </a:extLst>
          </p:cNvPr>
          <p:cNvCxnSpPr>
            <a:cxnSpLocks/>
          </p:cNvCxnSpPr>
          <p:nvPr/>
        </p:nvCxnSpPr>
        <p:spPr>
          <a:xfrm flipH="1">
            <a:off x="8078749" y="10741182"/>
            <a:ext cx="554002" cy="47470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Rectangle 185">
            <a:extLst>
              <a:ext uri="{FF2B5EF4-FFF2-40B4-BE49-F238E27FC236}">
                <a16:creationId xmlns:a16="http://schemas.microsoft.com/office/drawing/2014/main" id="{3E7C8D03-2726-4005-980F-EFCD035482D8}"/>
              </a:ext>
            </a:extLst>
          </p:cNvPr>
          <p:cNvSpPr/>
          <p:nvPr/>
        </p:nvSpPr>
        <p:spPr>
          <a:xfrm>
            <a:off x="267997" y="7130077"/>
            <a:ext cx="1989872" cy="107257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94475" rtl="0" eaLnBrk="1" latinLnBrk="0" hangingPunct="1">
              <a:defRPr sz="215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47237" algn="l" defTabSz="1094475" rtl="0" eaLnBrk="1" latinLnBrk="0" hangingPunct="1">
              <a:defRPr sz="215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94475" algn="l" defTabSz="1094475" rtl="0" eaLnBrk="1" latinLnBrk="0" hangingPunct="1">
              <a:defRPr sz="215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41713" algn="l" defTabSz="1094475" rtl="0" eaLnBrk="1" latinLnBrk="0" hangingPunct="1">
              <a:defRPr sz="215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188951" algn="l" defTabSz="1094475" rtl="0" eaLnBrk="1" latinLnBrk="0" hangingPunct="1">
              <a:defRPr sz="215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736188" algn="l" defTabSz="1094475" rtl="0" eaLnBrk="1" latinLnBrk="0" hangingPunct="1">
              <a:defRPr sz="215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283426" algn="l" defTabSz="1094475" rtl="0" eaLnBrk="1" latinLnBrk="0" hangingPunct="1">
              <a:defRPr sz="215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830663" algn="l" defTabSz="1094475" rtl="0" eaLnBrk="1" latinLnBrk="0" hangingPunct="1">
              <a:defRPr sz="215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377902" algn="l" defTabSz="1094475" rtl="0" eaLnBrk="1" latinLnBrk="0" hangingPunct="1">
              <a:defRPr sz="215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100" b="1" dirty="0">
                <a:solidFill>
                  <a:schemeClr val="tx1"/>
                </a:solidFill>
                <a:cs typeface="Calibri"/>
              </a:rPr>
              <a:t>Cultural Capital: </a:t>
            </a:r>
          </a:p>
          <a:p>
            <a:r>
              <a:rPr lang="en-GB" sz="1100" dirty="0">
                <a:solidFill>
                  <a:schemeClr val="tx1"/>
                </a:solidFill>
                <a:cs typeface="Calibri"/>
              </a:rPr>
              <a:t>Students to explore a range of feelings and understand the idea of an abstract concept – not everything in this world is black and white.</a:t>
            </a:r>
            <a:endParaRPr lang="en-GB" sz="1100" b="1" dirty="0">
              <a:solidFill>
                <a:schemeClr val="tx1"/>
              </a:solidFill>
              <a:cs typeface="Calibri"/>
            </a:endParaRPr>
          </a:p>
        </p:txBody>
      </p: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8823AB7F-5B1E-456C-85F8-1C360B1B8410}"/>
              </a:ext>
            </a:extLst>
          </p:cNvPr>
          <p:cNvCxnSpPr>
            <a:cxnSpLocks/>
          </p:cNvCxnSpPr>
          <p:nvPr/>
        </p:nvCxnSpPr>
        <p:spPr>
          <a:xfrm>
            <a:off x="868699" y="8223168"/>
            <a:ext cx="730636" cy="120037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Rectangle 190">
            <a:extLst>
              <a:ext uri="{FF2B5EF4-FFF2-40B4-BE49-F238E27FC236}">
                <a16:creationId xmlns:a16="http://schemas.microsoft.com/office/drawing/2014/main" id="{CA196FA6-78CD-4372-801A-05E9585ED845}"/>
              </a:ext>
            </a:extLst>
          </p:cNvPr>
          <p:cNvSpPr/>
          <p:nvPr/>
        </p:nvSpPr>
        <p:spPr>
          <a:xfrm>
            <a:off x="7736985" y="4477704"/>
            <a:ext cx="1582936" cy="16365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94475" rtl="0" eaLnBrk="1" latinLnBrk="0" hangingPunct="1">
              <a:defRPr sz="215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47237" algn="l" defTabSz="1094475" rtl="0" eaLnBrk="1" latinLnBrk="0" hangingPunct="1">
              <a:defRPr sz="215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94475" algn="l" defTabSz="1094475" rtl="0" eaLnBrk="1" latinLnBrk="0" hangingPunct="1">
              <a:defRPr sz="215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41713" algn="l" defTabSz="1094475" rtl="0" eaLnBrk="1" latinLnBrk="0" hangingPunct="1">
              <a:defRPr sz="215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188951" algn="l" defTabSz="1094475" rtl="0" eaLnBrk="1" latinLnBrk="0" hangingPunct="1">
              <a:defRPr sz="215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736188" algn="l" defTabSz="1094475" rtl="0" eaLnBrk="1" latinLnBrk="0" hangingPunct="1">
              <a:defRPr sz="215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283426" algn="l" defTabSz="1094475" rtl="0" eaLnBrk="1" latinLnBrk="0" hangingPunct="1">
              <a:defRPr sz="215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830663" algn="l" defTabSz="1094475" rtl="0" eaLnBrk="1" latinLnBrk="0" hangingPunct="1">
              <a:defRPr sz="215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377902" algn="l" defTabSz="1094475" rtl="0" eaLnBrk="1" latinLnBrk="0" hangingPunct="1">
              <a:defRPr sz="215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100" b="1" dirty="0">
                <a:solidFill>
                  <a:schemeClr val="tx1"/>
                </a:solidFill>
                <a:cs typeface="Calibri"/>
              </a:rPr>
              <a:t>Cultural Capital:</a:t>
            </a:r>
          </a:p>
          <a:p>
            <a:r>
              <a:rPr lang="en-GB" sz="1100" dirty="0">
                <a:solidFill>
                  <a:schemeClr val="tx1"/>
                </a:solidFill>
                <a:cs typeface="Calibri"/>
              </a:rPr>
              <a:t>Teacher's will choose a novel based on his/her knowledge of the class in order to enrich their wider knowledge of the world, social situations, historical events and empathy.</a:t>
            </a:r>
          </a:p>
        </p:txBody>
      </p: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DFDC541B-3D88-4F6A-902E-58B9F3232E36}"/>
              </a:ext>
            </a:extLst>
          </p:cNvPr>
          <p:cNvCxnSpPr>
            <a:cxnSpLocks/>
          </p:cNvCxnSpPr>
          <p:nvPr/>
        </p:nvCxnSpPr>
        <p:spPr>
          <a:xfrm flipH="1">
            <a:off x="8670635" y="6125522"/>
            <a:ext cx="249713" cy="132056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Rectangle 192">
            <a:extLst>
              <a:ext uri="{FF2B5EF4-FFF2-40B4-BE49-F238E27FC236}">
                <a16:creationId xmlns:a16="http://schemas.microsoft.com/office/drawing/2014/main" id="{300503BC-F6B5-420A-8E55-6C5DEEDF94EF}"/>
              </a:ext>
            </a:extLst>
          </p:cNvPr>
          <p:cNvSpPr/>
          <p:nvPr/>
        </p:nvSpPr>
        <p:spPr>
          <a:xfrm>
            <a:off x="413383" y="2361935"/>
            <a:ext cx="1592184" cy="14886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94475" rtl="0" eaLnBrk="1" latinLnBrk="0" hangingPunct="1">
              <a:defRPr sz="215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47237" algn="l" defTabSz="1094475" rtl="0" eaLnBrk="1" latinLnBrk="0" hangingPunct="1">
              <a:defRPr sz="215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94475" algn="l" defTabSz="1094475" rtl="0" eaLnBrk="1" latinLnBrk="0" hangingPunct="1">
              <a:defRPr sz="215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41713" algn="l" defTabSz="1094475" rtl="0" eaLnBrk="1" latinLnBrk="0" hangingPunct="1">
              <a:defRPr sz="215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188951" algn="l" defTabSz="1094475" rtl="0" eaLnBrk="1" latinLnBrk="0" hangingPunct="1">
              <a:defRPr sz="215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736188" algn="l" defTabSz="1094475" rtl="0" eaLnBrk="1" latinLnBrk="0" hangingPunct="1">
              <a:defRPr sz="215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283426" algn="l" defTabSz="1094475" rtl="0" eaLnBrk="1" latinLnBrk="0" hangingPunct="1">
              <a:defRPr sz="215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830663" algn="l" defTabSz="1094475" rtl="0" eaLnBrk="1" latinLnBrk="0" hangingPunct="1">
              <a:defRPr sz="215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377902" algn="l" defTabSz="1094475" rtl="0" eaLnBrk="1" latinLnBrk="0" hangingPunct="1">
              <a:defRPr sz="215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100" b="1">
                <a:solidFill>
                  <a:schemeClr val="tx1"/>
                </a:solidFill>
                <a:cs typeface="Calibri"/>
              </a:rPr>
              <a:t>Cultural Capital:</a:t>
            </a:r>
          </a:p>
          <a:p>
            <a:r>
              <a:rPr lang="en-GB" sz="1100">
                <a:solidFill>
                  <a:schemeClr val="tx1"/>
                </a:solidFill>
                <a:cs typeface="Calibri"/>
              </a:rPr>
              <a:t>A range of extracts and examples will be used to ensure that literacy both supports the topic/themes within the novel and reaches beyond its pages.</a:t>
            </a:r>
          </a:p>
        </p:txBody>
      </p: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CD9A3187-F60F-461E-8226-1A84F9BF650B}"/>
              </a:ext>
            </a:extLst>
          </p:cNvPr>
          <p:cNvCxnSpPr>
            <a:cxnSpLocks/>
          </p:cNvCxnSpPr>
          <p:nvPr/>
        </p:nvCxnSpPr>
        <p:spPr>
          <a:xfrm>
            <a:off x="717814" y="3889560"/>
            <a:ext cx="2857809" cy="17458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148FA6BD-63AC-44C1-AC3C-9A062C69E734}"/>
              </a:ext>
            </a:extLst>
          </p:cNvPr>
          <p:cNvCxnSpPr>
            <a:cxnSpLocks/>
          </p:cNvCxnSpPr>
          <p:nvPr/>
        </p:nvCxnSpPr>
        <p:spPr>
          <a:xfrm flipV="1">
            <a:off x="5355537" y="13665191"/>
            <a:ext cx="3096" cy="30717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74DC80A1-5713-4425-B54D-1937554733DB}"/>
              </a:ext>
            </a:extLst>
          </p:cNvPr>
          <p:cNvCxnSpPr>
            <a:cxnSpLocks/>
          </p:cNvCxnSpPr>
          <p:nvPr/>
        </p:nvCxnSpPr>
        <p:spPr>
          <a:xfrm flipV="1">
            <a:off x="5196527" y="11447483"/>
            <a:ext cx="3096" cy="30717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3B992F5D-27BD-49C3-AE97-88E4E8C7A627}"/>
              </a:ext>
            </a:extLst>
          </p:cNvPr>
          <p:cNvSpPr/>
          <p:nvPr/>
        </p:nvSpPr>
        <p:spPr>
          <a:xfrm>
            <a:off x="5891149" y="11125853"/>
            <a:ext cx="1118273" cy="24913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>
                <a:solidFill>
                  <a:srgbClr val="000000"/>
                </a:solidFill>
                <a:cs typeface="Calibri"/>
              </a:rPr>
              <a:t>Careers week</a:t>
            </a:r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67EB9431-3C22-4B93-AC04-FB3CA25D4197}"/>
              </a:ext>
            </a:extLst>
          </p:cNvPr>
          <p:cNvSpPr/>
          <p:nvPr/>
        </p:nvSpPr>
        <p:spPr>
          <a:xfrm>
            <a:off x="3434147" y="5406473"/>
            <a:ext cx="3481928" cy="492884"/>
          </a:xfrm>
          <a:prstGeom prst="rect">
            <a:avLst/>
          </a:prstGeom>
          <a:noFill/>
          <a:ln w="57150">
            <a:solidFill>
              <a:srgbClr val="0054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Wider Fiction: Short stories and Openings</a:t>
            </a:r>
          </a:p>
          <a:p>
            <a:pPr algn="ctr"/>
            <a:r>
              <a:rPr lang="en-GB" sz="1200" b="1" dirty="0">
                <a:solidFill>
                  <a:schemeClr val="bg1"/>
                </a:solidFill>
                <a:highlight>
                  <a:srgbClr val="000000"/>
                </a:highlight>
              </a:rPr>
              <a:t>Literacy focus: Non-fiction extracts &amp; </a:t>
            </a:r>
            <a:r>
              <a:rPr lang="en-GB" sz="1200" b="1" dirty="0" err="1">
                <a:solidFill>
                  <a:schemeClr val="bg1"/>
                </a:solidFill>
                <a:highlight>
                  <a:srgbClr val="000000"/>
                </a:highlight>
              </a:rPr>
              <a:t>SPaG</a:t>
            </a:r>
            <a:endParaRPr lang="en-GB" sz="1200" b="1" dirty="0">
              <a:solidFill>
                <a:schemeClr val="bg1"/>
              </a:solidFill>
              <a:highlight>
                <a:srgbClr val="000000"/>
              </a:highlight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8978BE-281A-8549-9B1F-50207A7AF2FD}"/>
              </a:ext>
            </a:extLst>
          </p:cNvPr>
          <p:cNvSpPr txBox="1"/>
          <p:nvPr/>
        </p:nvSpPr>
        <p:spPr>
          <a:xfrm>
            <a:off x="4632911" y="522516"/>
            <a:ext cx="4578554" cy="423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English Department Learning Journey</a:t>
            </a:r>
          </a:p>
        </p:txBody>
      </p: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458D558E-DBA9-481E-8B5C-0398B95AB0BB}"/>
              </a:ext>
            </a:extLst>
          </p:cNvPr>
          <p:cNvCxnSpPr>
            <a:cxnSpLocks/>
          </p:cNvCxnSpPr>
          <p:nvPr/>
        </p:nvCxnSpPr>
        <p:spPr>
          <a:xfrm>
            <a:off x="2677331" y="15127308"/>
            <a:ext cx="15972" cy="61737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Rectangle 199">
            <a:extLst>
              <a:ext uri="{FF2B5EF4-FFF2-40B4-BE49-F238E27FC236}">
                <a16:creationId xmlns:a16="http://schemas.microsoft.com/office/drawing/2014/main" id="{64308465-26A6-4322-80FC-55845178852F}"/>
              </a:ext>
            </a:extLst>
          </p:cNvPr>
          <p:cNvSpPr/>
          <p:nvPr/>
        </p:nvSpPr>
        <p:spPr>
          <a:xfrm>
            <a:off x="2001029" y="14867030"/>
            <a:ext cx="2266037" cy="25928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  <a:cs typeface="Calibri"/>
              </a:rPr>
              <a:t>Spoken Language: Who’s to Blame?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F8A3E997-7807-C041-889B-67C38BA59B85}"/>
              </a:ext>
            </a:extLst>
          </p:cNvPr>
          <p:cNvSpPr/>
          <p:nvPr/>
        </p:nvSpPr>
        <p:spPr>
          <a:xfrm>
            <a:off x="509632" y="16544465"/>
            <a:ext cx="1665951" cy="49232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Home learning via ‘</a:t>
            </a:r>
            <a:r>
              <a:rPr lang="en-GB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Educake</a:t>
            </a:r>
            <a:r>
              <a:rPr lang="en-GB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’ all year</a:t>
            </a:r>
          </a:p>
        </p:txBody>
      </p:sp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2B0252D7D1744F9D3B7D3DC9B71BBD" ma:contentTypeVersion="4" ma:contentTypeDescription="Create a new document." ma:contentTypeScope="" ma:versionID="17a01694ff39b924381445585c127745">
  <xsd:schema xmlns:xsd="http://www.w3.org/2001/XMLSchema" xmlns:xs="http://www.w3.org/2001/XMLSchema" xmlns:p="http://schemas.microsoft.com/office/2006/metadata/properties" xmlns:ns2="e04caabd-aaff-42ed-afbd-46aa18a801ee" targetNamespace="http://schemas.microsoft.com/office/2006/metadata/properties" ma:root="true" ma:fieldsID="58d6cd65a87d1cf8e4db1f0344882dc8" ns2:_="">
    <xsd:import namespace="e04caabd-aaff-42ed-afbd-46aa18a801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4caabd-aaff-42ed-afbd-46aa18a801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B89BCC4-6917-4DD9-9212-B786D429023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3E58FE-F410-4978-9E8F-939B3BEA2B26}">
  <ds:schemaRefs>
    <ds:schemaRef ds:uri="e04caabd-aaff-42ed-afbd-46aa18a801e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343644AD-1EDA-4668-ABA3-3415176F019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2979</TotalTime>
  <Words>442</Words>
  <Application>Microsoft Macintosh PowerPoint</Application>
  <PresentationFormat>Custom</PresentationFormat>
  <Paragraphs>79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Lydia Wright</cp:lastModifiedBy>
  <cp:revision>240</cp:revision>
  <cp:lastPrinted>2020-01-16T20:21:38Z</cp:lastPrinted>
  <dcterms:created xsi:type="dcterms:W3CDTF">2018-02-08T08:28:53Z</dcterms:created>
  <dcterms:modified xsi:type="dcterms:W3CDTF">2020-07-10T14:39:35Z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0x010100192B0252D7D1744F9D3B7D3DC9B71BBD</vt:lpwstr>
  </property>
</Properties>
</file>