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6" r:id="rId2"/>
  </p:sldIdLst>
  <p:sldSz cx="9720263" cy="17640300"/>
  <p:notesSz cx="6797675" cy="9926638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651"/>
    <a:srgbClr val="941100"/>
    <a:srgbClr val="005493"/>
    <a:srgbClr val="FF9300"/>
    <a:srgbClr val="FF7E79"/>
    <a:srgbClr val="929292"/>
    <a:srgbClr val="C1C1C1"/>
    <a:srgbClr val="009193"/>
    <a:srgbClr val="FFFFFF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22" autoAdjust="0"/>
    <p:restoredTop sz="95833" autoAdjust="0"/>
  </p:normalViewPr>
  <p:slideViewPr>
    <p:cSldViewPr snapToGrid="0">
      <p:cViewPr varScale="1">
        <p:scale>
          <a:sx n="26" d="100"/>
          <a:sy n="26" d="100"/>
        </p:scale>
        <p:origin x="27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4060" y="-6035"/>
            <a:ext cx="9726896" cy="1764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167409" y="91395"/>
            <a:ext cx="9366739" cy="17306693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  <a:gs pos="48000">
                <a:schemeClr val="bg1">
                  <a:lumMod val="9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777378" y="13650370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2103561" y="15522198"/>
            <a:ext cx="6425532" cy="610731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421951" y="11457995"/>
            <a:ext cx="2847721" cy="218440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2167734" y="13352216"/>
            <a:ext cx="5841999" cy="621843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El </a:t>
            </a:r>
            <a:r>
              <a:rPr lang="en-US" dirty="0" err="1"/>
              <a:t>medioambiente</a:t>
            </a:r>
            <a:r>
              <a:rPr lang="en-US" dirty="0"/>
              <a:t> – Theme 2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032661" y="11131055"/>
            <a:ext cx="5841604" cy="654970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836649" y="9298003"/>
            <a:ext cx="2844580" cy="2229301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436133" y="7060158"/>
            <a:ext cx="2847721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170866" y="8990789"/>
            <a:ext cx="5909338" cy="65277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 colegio y los </a:t>
            </a:r>
            <a:r>
              <a:rPr lang="en-US" dirty="0" err="1"/>
              <a:t>trabajos</a:t>
            </a:r>
            <a:r>
              <a:rPr lang="en-US" dirty="0"/>
              <a:t> – Theme 3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114179" y="6821733"/>
            <a:ext cx="5827821" cy="617391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49951" y="4957214"/>
            <a:ext cx="2780713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6435774" y="2764840"/>
            <a:ext cx="2847721" cy="218440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114181" y="4676732"/>
            <a:ext cx="5827819" cy="604171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6780229" y="6457005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6967185" y="6657789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1246863" y="10727222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1433817" y="10928006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AB96207F-9876-7A4C-8CB8-0378596E3D43}"/>
              </a:ext>
            </a:extLst>
          </p:cNvPr>
          <p:cNvSpPr/>
          <p:nvPr/>
        </p:nvSpPr>
        <p:spPr>
          <a:xfrm>
            <a:off x="757094" y="14395100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944048" y="14595885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785122" y="2459522"/>
            <a:ext cx="6023138" cy="629361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AE9E14-E10F-B948-9B98-448B424F5230}"/>
              </a:ext>
            </a:extLst>
          </p:cNvPr>
          <p:cNvSpPr/>
          <p:nvPr/>
        </p:nvSpPr>
        <p:spPr>
          <a:xfrm>
            <a:off x="7612682" y="2287656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7799636" y="2488441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992866" y="2404929"/>
            <a:ext cx="938427" cy="735967"/>
          </a:xfrm>
          <a:prstGeom prst="triangle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riangle 47">
            <a:extLst>
              <a:ext uri="{FF2B5EF4-FFF2-40B4-BE49-F238E27FC236}">
                <a16:creationId xmlns:a16="http://schemas.microsoft.com/office/drawing/2014/main" id="{B201E9A5-DE62-6846-B785-23CB32968E1A}"/>
              </a:ext>
            </a:extLst>
          </p:cNvPr>
          <p:cNvSpPr/>
          <p:nvPr/>
        </p:nvSpPr>
        <p:spPr>
          <a:xfrm>
            <a:off x="2909560" y="1393692"/>
            <a:ext cx="731521" cy="642998"/>
          </a:xfrm>
          <a:prstGeom prst="triangle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CC80915-8218-2D48-9376-49B5BC160739}"/>
              </a:ext>
            </a:extLst>
          </p:cNvPr>
          <p:cNvSpPr/>
          <p:nvPr/>
        </p:nvSpPr>
        <p:spPr>
          <a:xfrm rot="16200000">
            <a:off x="2752824" y="2310290"/>
            <a:ext cx="1057175" cy="490600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825556" y="14616097"/>
            <a:ext cx="10383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Year 11 Autumn Term 1 &amp; 2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5900728" y="15151305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6087683" y="15352091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A47D14-6621-B142-8EB1-01BD03E6B204}"/>
              </a:ext>
            </a:extLst>
          </p:cNvPr>
          <p:cNvSpPr txBox="1"/>
          <p:nvPr/>
        </p:nvSpPr>
        <p:spPr>
          <a:xfrm>
            <a:off x="6087681" y="15572891"/>
            <a:ext cx="841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Y10</a:t>
            </a:r>
          </a:p>
        </p:txBody>
      </p:sp>
      <p:sp>
        <p:nvSpPr>
          <p:cNvPr id="71" name="Triangle 70">
            <a:extLst>
              <a:ext uri="{FF2B5EF4-FFF2-40B4-BE49-F238E27FC236}">
                <a16:creationId xmlns:a16="http://schemas.microsoft.com/office/drawing/2014/main" id="{06B7D164-1858-4541-8C3A-54F75AAFB537}"/>
              </a:ext>
            </a:extLst>
          </p:cNvPr>
          <p:cNvSpPr/>
          <p:nvPr/>
        </p:nvSpPr>
        <p:spPr>
          <a:xfrm>
            <a:off x="1966688" y="1416689"/>
            <a:ext cx="731521" cy="642998"/>
          </a:xfrm>
          <a:prstGeom prst="triangle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9D66A49-1463-9D47-A58E-F5C50C17B380}"/>
              </a:ext>
            </a:extLst>
          </p:cNvPr>
          <p:cNvSpPr/>
          <p:nvPr/>
        </p:nvSpPr>
        <p:spPr>
          <a:xfrm rot="16200000">
            <a:off x="1900923" y="2232155"/>
            <a:ext cx="883544" cy="519239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7DFB45-1462-1F4F-ACE8-ADDC02170E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0729315">
            <a:off x="328102" y="356433"/>
            <a:ext cx="1095171" cy="1422036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4350CCF2-4D93-174E-B07E-06C6099FF097}"/>
              </a:ext>
            </a:extLst>
          </p:cNvPr>
          <p:cNvSpPr/>
          <p:nvPr/>
        </p:nvSpPr>
        <p:spPr>
          <a:xfrm>
            <a:off x="4567649" y="177777"/>
            <a:ext cx="4947184" cy="1004218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B3A53E4-87A6-4B41-82AD-378A9C088E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1"/>
          <a:stretch/>
        </p:blipFill>
        <p:spPr>
          <a:xfrm>
            <a:off x="5343675" y="293427"/>
            <a:ext cx="3440955" cy="47754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4C5AADA-5DB1-0645-9EDC-2CB72BAE14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" r="2084" b="-1"/>
          <a:stretch/>
        </p:blipFill>
        <p:spPr>
          <a:xfrm>
            <a:off x="6270929" y="716736"/>
            <a:ext cx="3177298" cy="441747"/>
          </a:xfrm>
          <a:prstGeom prst="rect">
            <a:avLst/>
          </a:prstGeom>
        </p:spPr>
      </p:pic>
      <p:sp>
        <p:nvSpPr>
          <p:cNvPr id="319" name="Rectangle 318">
            <a:extLst>
              <a:ext uri="{FF2B5EF4-FFF2-40B4-BE49-F238E27FC236}">
                <a16:creationId xmlns:a16="http://schemas.microsoft.com/office/drawing/2014/main" id="{BD9C7901-01F0-1348-8FD0-DCDB328945CF}"/>
              </a:ext>
            </a:extLst>
          </p:cNvPr>
          <p:cNvSpPr/>
          <p:nvPr/>
        </p:nvSpPr>
        <p:spPr>
          <a:xfrm>
            <a:off x="3713132" y="178735"/>
            <a:ext cx="877947" cy="1017349"/>
          </a:xfrm>
          <a:custGeom>
            <a:avLst/>
            <a:gdLst>
              <a:gd name="connsiteX0" fmla="*/ 0 w 882221"/>
              <a:gd name="connsiteY0" fmla="*/ 0 h 1030875"/>
              <a:gd name="connsiteX1" fmla="*/ 882221 w 882221"/>
              <a:gd name="connsiteY1" fmla="*/ 0 h 1030875"/>
              <a:gd name="connsiteX2" fmla="*/ 882221 w 882221"/>
              <a:gd name="connsiteY2" fmla="*/ 1030875 h 1030875"/>
              <a:gd name="connsiteX3" fmla="*/ 0 w 882221"/>
              <a:gd name="connsiteY3" fmla="*/ 1030875 h 1030875"/>
              <a:gd name="connsiteX4" fmla="*/ 0 w 882221"/>
              <a:gd name="connsiteY4" fmla="*/ 0 h 1030875"/>
              <a:gd name="connsiteX0" fmla="*/ 0 w 882221"/>
              <a:gd name="connsiteY0" fmla="*/ 0 h 1030875"/>
              <a:gd name="connsiteX1" fmla="*/ 882221 w 882221"/>
              <a:gd name="connsiteY1" fmla="*/ 0 h 1030875"/>
              <a:gd name="connsiteX2" fmla="*/ 882221 w 882221"/>
              <a:gd name="connsiteY2" fmla="*/ 1030875 h 1030875"/>
              <a:gd name="connsiteX3" fmla="*/ 0 w 882221"/>
              <a:gd name="connsiteY3" fmla="*/ 338544 h 1030875"/>
              <a:gd name="connsiteX4" fmla="*/ 0 w 882221"/>
              <a:gd name="connsiteY4" fmla="*/ 0 h 1030875"/>
              <a:gd name="connsiteX0" fmla="*/ 5508 w 887729"/>
              <a:gd name="connsiteY0" fmla="*/ 0 h 1030875"/>
              <a:gd name="connsiteX1" fmla="*/ 887729 w 887729"/>
              <a:gd name="connsiteY1" fmla="*/ 0 h 1030875"/>
              <a:gd name="connsiteX2" fmla="*/ 887729 w 887729"/>
              <a:gd name="connsiteY2" fmla="*/ 1030875 h 1030875"/>
              <a:gd name="connsiteX3" fmla="*/ 0 w 887729"/>
              <a:gd name="connsiteY3" fmla="*/ 217359 h 1030875"/>
              <a:gd name="connsiteX4" fmla="*/ 5508 w 887729"/>
              <a:gd name="connsiteY4" fmla="*/ 0 h 1030875"/>
              <a:gd name="connsiteX0" fmla="*/ 5508 w 887729"/>
              <a:gd name="connsiteY0" fmla="*/ 0 h 1047896"/>
              <a:gd name="connsiteX1" fmla="*/ 887729 w 887729"/>
              <a:gd name="connsiteY1" fmla="*/ 0 h 1047896"/>
              <a:gd name="connsiteX2" fmla="*/ 882160 w 887729"/>
              <a:gd name="connsiteY2" fmla="*/ 1047896 h 1047896"/>
              <a:gd name="connsiteX3" fmla="*/ 0 w 887729"/>
              <a:gd name="connsiteY3" fmla="*/ 217359 h 1047896"/>
              <a:gd name="connsiteX4" fmla="*/ 5508 w 887729"/>
              <a:gd name="connsiteY4" fmla="*/ 0 h 104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29" h="1047896">
                <a:moveTo>
                  <a:pt x="5508" y="0"/>
                </a:moveTo>
                <a:lnTo>
                  <a:pt x="887729" y="0"/>
                </a:lnTo>
                <a:cubicBezTo>
                  <a:pt x="885873" y="349299"/>
                  <a:pt x="884016" y="698597"/>
                  <a:pt x="882160" y="1047896"/>
                </a:cubicBezTo>
                <a:lnTo>
                  <a:pt x="0" y="217359"/>
                </a:lnTo>
                <a:lnTo>
                  <a:pt x="5508" y="0"/>
                </a:lnTo>
                <a:close/>
              </a:path>
            </a:pathLst>
          </a:cu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CDB2717F-E2EA-E14E-BFB1-2515AC06D5A5}"/>
              </a:ext>
            </a:extLst>
          </p:cNvPr>
          <p:cNvSpPr/>
          <p:nvPr/>
        </p:nvSpPr>
        <p:spPr>
          <a:xfrm>
            <a:off x="202012" y="178354"/>
            <a:ext cx="3584324" cy="221270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46DB1CAF-731C-3042-9F2D-16B6C0CF09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8088" y="219506"/>
            <a:ext cx="910135" cy="910135"/>
          </a:xfrm>
          <a:prstGeom prst="rect">
            <a:avLst/>
          </a:prstGeom>
        </p:spPr>
      </p:pic>
      <p:sp>
        <p:nvSpPr>
          <p:cNvPr id="311" name="TextBox 310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1331569" y="10943306"/>
            <a:ext cx="10383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Year 11 Spring Term 1 &amp; 2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6835871" y="6740107"/>
            <a:ext cx="10383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Year 11 Summer Term 1</a:t>
            </a: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7663476" y="2448143"/>
            <a:ext cx="1188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Year 11 Summer Preparation</a:t>
            </a: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B62AA157-54D2-4B45-A9F2-504E09CE82B6}"/>
              </a:ext>
            </a:extLst>
          </p:cNvPr>
          <p:cNvSpPr/>
          <p:nvPr/>
        </p:nvSpPr>
        <p:spPr>
          <a:xfrm>
            <a:off x="918342" y="5796293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6C9932B2-CCC0-4579-86AE-2B2A9310C25C}"/>
              </a:ext>
            </a:extLst>
          </p:cNvPr>
          <p:cNvSpPr/>
          <p:nvPr/>
        </p:nvSpPr>
        <p:spPr>
          <a:xfrm>
            <a:off x="1105298" y="5997077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50E9162B-C95F-4D17-9C58-F670523EE378}"/>
              </a:ext>
            </a:extLst>
          </p:cNvPr>
          <p:cNvSpPr txBox="1"/>
          <p:nvPr/>
        </p:nvSpPr>
        <p:spPr>
          <a:xfrm>
            <a:off x="1004874" y="6003454"/>
            <a:ext cx="1038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66A7518-790C-4A07-9BFF-19587A3C0D3E}"/>
              </a:ext>
            </a:extLst>
          </p:cNvPr>
          <p:cNvSpPr txBox="1"/>
          <p:nvPr/>
        </p:nvSpPr>
        <p:spPr>
          <a:xfrm>
            <a:off x="8308442" y="12865741"/>
            <a:ext cx="755113" cy="523220"/>
          </a:xfrm>
          <a:prstGeom prst="rect">
            <a:avLst/>
          </a:prstGeom>
          <a:solidFill>
            <a:srgbClr val="FF7E7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Extended write, based on town, environment and festivals.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7FE167F-30FE-42BA-B23E-4390CE0B0E6A}"/>
              </a:ext>
            </a:extLst>
          </p:cNvPr>
          <p:cNvSpPr txBox="1"/>
          <p:nvPr/>
        </p:nvSpPr>
        <p:spPr>
          <a:xfrm>
            <a:off x="488824" y="14142348"/>
            <a:ext cx="94640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Re-visit types of houses.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3F7AFD8-0750-4230-A2EF-1F1D28380BBE}"/>
              </a:ext>
            </a:extLst>
          </p:cNvPr>
          <p:cNvSpPr txBox="1"/>
          <p:nvPr/>
        </p:nvSpPr>
        <p:spPr>
          <a:xfrm>
            <a:off x="999964" y="13525066"/>
            <a:ext cx="94640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Describing features/rooms in a house.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8C4292F-BC0A-4C21-9D0D-676DA76CB1F9}"/>
              </a:ext>
            </a:extLst>
          </p:cNvPr>
          <p:cNvSpPr txBox="1"/>
          <p:nvPr/>
        </p:nvSpPr>
        <p:spPr>
          <a:xfrm>
            <a:off x="1994174" y="13755898"/>
            <a:ext cx="946409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Introduce verbs to talk about helping the environment.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92C1D2C-DA61-4711-823F-08E77B2C5CB0}"/>
              </a:ext>
            </a:extLst>
          </p:cNvPr>
          <p:cNvSpPr txBox="1"/>
          <p:nvPr/>
        </p:nvSpPr>
        <p:spPr>
          <a:xfrm>
            <a:off x="2580303" y="13191043"/>
            <a:ext cx="94640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Re-visit higher numbers.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CDE72BF-FC5A-425B-BE2C-E2E90D0F36A5}"/>
              </a:ext>
            </a:extLst>
          </p:cNvPr>
          <p:cNvSpPr txBox="1"/>
          <p:nvPr/>
        </p:nvSpPr>
        <p:spPr>
          <a:xfrm>
            <a:off x="3391420" y="13842044"/>
            <a:ext cx="795431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Introduce environmental problems.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02263D5-3A98-4E54-B5D2-5E33F8FAEC61}"/>
              </a:ext>
            </a:extLst>
          </p:cNvPr>
          <p:cNvSpPr txBox="1"/>
          <p:nvPr/>
        </p:nvSpPr>
        <p:spPr>
          <a:xfrm>
            <a:off x="6845910" y="12736717"/>
            <a:ext cx="946409" cy="70788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Using the superlative to describe environmental problems.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7253B9F-1F2E-46FA-B377-58D5F35E7060}"/>
              </a:ext>
            </a:extLst>
          </p:cNvPr>
          <p:cNvSpPr txBox="1"/>
          <p:nvPr/>
        </p:nvSpPr>
        <p:spPr>
          <a:xfrm>
            <a:off x="3939281" y="12979242"/>
            <a:ext cx="946409" cy="58477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Describing the environmental problems in a town in Spain.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06F9FA0-8339-47FD-97BF-37C186EA45BC}"/>
              </a:ext>
            </a:extLst>
          </p:cNvPr>
          <p:cNvSpPr txBox="1"/>
          <p:nvPr/>
        </p:nvSpPr>
        <p:spPr>
          <a:xfrm>
            <a:off x="5944162" y="12946418"/>
            <a:ext cx="946409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Higher – Using the present subjunctive. – Introduce this.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DD4030A-A8CD-41A9-BA9F-C24902927257}"/>
              </a:ext>
            </a:extLst>
          </p:cNvPr>
          <p:cNvSpPr txBox="1"/>
          <p:nvPr/>
        </p:nvSpPr>
        <p:spPr>
          <a:xfrm>
            <a:off x="5041561" y="13844927"/>
            <a:ext cx="94640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Talking about solutions using se </a:t>
            </a:r>
            <a:r>
              <a:rPr lang="en-US" sz="800" dirty="0" err="1"/>
              <a:t>debería</a:t>
            </a:r>
            <a:r>
              <a:rPr lang="en-US" sz="800" dirty="0"/>
              <a:t>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360CCA7-0F57-45AD-9830-1BF5ECFA8DFA}"/>
              </a:ext>
            </a:extLst>
          </p:cNvPr>
          <p:cNvSpPr txBox="1"/>
          <p:nvPr/>
        </p:nvSpPr>
        <p:spPr>
          <a:xfrm>
            <a:off x="5059250" y="12942791"/>
            <a:ext cx="946409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Higher – Using the present subjunctive to give commands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66A0369-3087-4B46-AEB1-59E7125D4543}"/>
              </a:ext>
            </a:extLst>
          </p:cNvPr>
          <p:cNvSpPr txBox="1"/>
          <p:nvPr/>
        </p:nvSpPr>
        <p:spPr>
          <a:xfrm>
            <a:off x="7490679" y="13654007"/>
            <a:ext cx="946409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Presenting a written argument. Looking at writing styles.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2EB2C90-CC7C-4E8A-8028-7B64BA53026A}"/>
              </a:ext>
            </a:extLst>
          </p:cNvPr>
          <p:cNvSpPr txBox="1"/>
          <p:nvPr/>
        </p:nvSpPr>
        <p:spPr>
          <a:xfrm>
            <a:off x="8409747" y="11922393"/>
            <a:ext cx="946409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Discussing healthy lifestyles.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FAAC7E4-BD4F-47A8-ABC6-1711B835658F}"/>
              </a:ext>
            </a:extLst>
          </p:cNvPr>
          <p:cNvSpPr txBox="1"/>
          <p:nvPr/>
        </p:nvSpPr>
        <p:spPr>
          <a:xfrm>
            <a:off x="7337795" y="11521611"/>
            <a:ext cx="946409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Looking at good and bad things for the health </a:t>
            </a:r>
            <a:r>
              <a:rPr lang="en-US" sz="800" dirty="0" err="1"/>
              <a:t>eg</a:t>
            </a:r>
            <a:r>
              <a:rPr lang="en-US" sz="800" dirty="0"/>
              <a:t> drugs.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5F81C89-C581-4B51-9355-394A540EBC08}"/>
              </a:ext>
            </a:extLst>
          </p:cNvPr>
          <p:cNvSpPr txBox="1"/>
          <p:nvPr/>
        </p:nvSpPr>
        <p:spPr>
          <a:xfrm>
            <a:off x="7041241" y="10784141"/>
            <a:ext cx="94640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Using and </a:t>
            </a:r>
            <a:r>
              <a:rPr lang="en-US" sz="800" dirty="0" err="1"/>
              <a:t>recognising</a:t>
            </a:r>
            <a:r>
              <a:rPr lang="en-US" sz="800" dirty="0"/>
              <a:t> different tenses in work.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CA80A9C-347F-452C-ABEE-73442958C588}"/>
              </a:ext>
            </a:extLst>
          </p:cNvPr>
          <p:cNvSpPr txBox="1"/>
          <p:nvPr/>
        </p:nvSpPr>
        <p:spPr>
          <a:xfrm>
            <a:off x="6157475" y="11605971"/>
            <a:ext cx="94640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Giving extended reasons.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84FADB6-C661-46BF-B90F-FF67E2E5CE31}"/>
              </a:ext>
            </a:extLst>
          </p:cNvPr>
          <p:cNvSpPr txBox="1"/>
          <p:nvPr/>
        </p:nvSpPr>
        <p:spPr>
          <a:xfrm>
            <a:off x="5433226" y="10845187"/>
            <a:ext cx="94640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Talking about international sporting events.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050FB90-5B59-446E-9EE1-AAD203FD7D49}"/>
              </a:ext>
            </a:extLst>
          </p:cNvPr>
          <p:cNvSpPr txBox="1"/>
          <p:nvPr/>
        </p:nvSpPr>
        <p:spPr>
          <a:xfrm>
            <a:off x="4708504" y="11556921"/>
            <a:ext cx="946409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Using verbs in the 3</a:t>
            </a:r>
            <a:r>
              <a:rPr lang="en-US" sz="800" baseline="30000" dirty="0"/>
              <a:t>rd</a:t>
            </a:r>
            <a:r>
              <a:rPr lang="en-US" sz="800" dirty="0"/>
              <a:t> person plural.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BAA6C6B-3C04-4C27-A002-291E1BDBEB40}"/>
              </a:ext>
            </a:extLst>
          </p:cNvPr>
          <p:cNvSpPr txBox="1"/>
          <p:nvPr/>
        </p:nvSpPr>
        <p:spPr>
          <a:xfrm>
            <a:off x="4261006" y="10972012"/>
            <a:ext cx="946409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Higher – using the pluperfect tense.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502EDA9-A716-41B2-A6D4-5864BB68AF98}"/>
              </a:ext>
            </a:extLst>
          </p:cNvPr>
          <p:cNvSpPr txBox="1"/>
          <p:nvPr/>
        </p:nvSpPr>
        <p:spPr>
          <a:xfrm>
            <a:off x="7916519" y="12403081"/>
            <a:ext cx="690589" cy="41549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DIRT Time on extended write.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E51BB18-8F0B-43BB-8C27-70A63815BB9C}"/>
              </a:ext>
            </a:extLst>
          </p:cNvPr>
          <p:cNvSpPr txBox="1"/>
          <p:nvPr/>
        </p:nvSpPr>
        <p:spPr>
          <a:xfrm>
            <a:off x="2542088" y="11254400"/>
            <a:ext cx="1640035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MOCK EXAMS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30B1C49-32F2-4278-85DA-0E41CF9D0DF9}"/>
              </a:ext>
            </a:extLst>
          </p:cNvPr>
          <p:cNvSpPr txBox="1"/>
          <p:nvPr/>
        </p:nvSpPr>
        <p:spPr>
          <a:xfrm>
            <a:off x="423160" y="10861331"/>
            <a:ext cx="94640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Revisit school subjects.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B6D381F-01BD-49B2-BAD1-D4D31CE9D15C}"/>
              </a:ext>
            </a:extLst>
          </p:cNvPr>
          <p:cNvSpPr txBox="1"/>
          <p:nvPr/>
        </p:nvSpPr>
        <p:spPr>
          <a:xfrm>
            <a:off x="1771143" y="10358460"/>
            <a:ext cx="94640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Description of teachers.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E152B7C-547F-4F65-9C65-A69BC150824B}"/>
              </a:ext>
            </a:extLst>
          </p:cNvPr>
          <p:cNvSpPr txBox="1"/>
          <p:nvPr/>
        </p:nvSpPr>
        <p:spPr>
          <a:xfrm>
            <a:off x="235317" y="10154230"/>
            <a:ext cx="946409" cy="584775"/>
          </a:xfrm>
          <a:prstGeom prst="rect">
            <a:avLst/>
          </a:prstGeom>
          <a:solidFill>
            <a:srgbClr val="FF93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Revisit comparatives and superlatives to describe teachers.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90EC9D6-6C53-42E2-88E9-06707A4EC915}"/>
              </a:ext>
            </a:extLst>
          </p:cNvPr>
          <p:cNvSpPr txBox="1"/>
          <p:nvPr/>
        </p:nvSpPr>
        <p:spPr>
          <a:xfrm>
            <a:off x="1771143" y="9925083"/>
            <a:ext cx="663455" cy="4616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Spanish schooling system.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DEC75C2-1C9E-4176-8793-E46A2E73BF72}"/>
              </a:ext>
            </a:extLst>
          </p:cNvPr>
          <p:cNvSpPr txBox="1"/>
          <p:nvPr/>
        </p:nvSpPr>
        <p:spPr>
          <a:xfrm>
            <a:off x="273636" y="9577248"/>
            <a:ext cx="94640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Describing school facilities.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0FDF042-410C-428D-8C6F-1404163FBC40}"/>
              </a:ext>
            </a:extLst>
          </p:cNvPr>
          <p:cNvSpPr txBox="1"/>
          <p:nvPr/>
        </p:nvSpPr>
        <p:spPr>
          <a:xfrm>
            <a:off x="594585" y="9004357"/>
            <a:ext cx="94640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Describing a uniform using present tense.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3E01B87-DCF2-463B-8F16-19A6DC043FAE}"/>
              </a:ext>
            </a:extLst>
          </p:cNvPr>
          <p:cNvSpPr txBox="1"/>
          <p:nvPr/>
        </p:nvSpPr>
        <p:spPr>
          <a:xfrm>
            <a:off x="1102309" y="8620730"/>
            <a:ext cx="94640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School Rules – stating what they are.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BB61E55-9371-4704-8120-2525292DD17F}"/>
              </a:ext>
            </a:extLst>
          </p:cNvPr>
          <p:cNvSpPr txBox="1"/>
          <p:nvPr/>
        </p:nvSpPr>
        <p:spPr>
          <a:xfrm>
            <a:off x="3048854" y="8391586"/>
            <a:ext cx="74138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Talking about an exchange </a:t>
            </a:r>
            <a:r>
              <a:rPr lang="en-US" sz="800" dirty="0" err="1"/>
              <a:t>programme</a:t>
            </a:r>
            <a:endParaRPr lang="en-US" sz="8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B0206A4-D438-4678-B5DE-3B50A5D2921B}"/>
              </a:ext>
            </a:extLst>
          </p:cNvPr>
          <p:cNvSpPr txBox="1"/>
          <p:nvPr/>
        </p:nvSpPr>
        <p:spPr>
          <a:xfrm>
            <a:off x="2222124" y="9632629"/>
            <a:ext cx="94640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Talking about extra curricular clubs.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A2A4930-D7D5-4F9B-B755-A4A6EDCFB913}"/>
              </a:ext>
            </a:extLst>
          </p:cNvPr>
          <p:cNvSpPr txBox="1"/>
          <p:nvPr/>
        </p:nvSpPr>
        <p:spPr>
          <a:xfrm>
            <a:off x="2077059" y="8479571"/>
            <a:ext cx="946409" cy="461665"/>
          </a:xfrm>
          <a:prstGeom prst="rect">
            <a:avLst/>
          </a:prstGeom>
          <a:solidFill>
            <a:srgbClr val="FF93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Using Direct Object Pronouns. HIGHER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36D6659-87F3-4F76-9FC5-DDB27D75524B}"/>
              </a:ext>
            </a:extLst>
          </p:cNvPr>
          <p:cNvSpPr txBox="1"/>
          <p:nvPr/>
        </p:nvSpPr>
        <p:spPr>
          <a:xfrm>
            <a:off x="3665928" y="8543686"/>
            <a:ext cx="94640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Describing an ideal school.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A93E4E4-CA3B-4A30-ACBB-328EC3F4992B}"/>
              </a:ext>
            </a:extLst>
          </p:cNvPr>
          <p:cNvSpPr txBox="1"/>
          <p:nvPr/>
        </p:nvSpPr>
        <p:spPr>
          <a:xfrm>
            <a:off x="4461627" y="9453836"/>
            <a:ext cx="690589" cy="41549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DIRT Time on extended write.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D082E32-7F7E-42EC-BCBB-3E35F50CE491}"/>
              </a:ext>
            </a:extLst>
          </p:cNvPr>
          <p:cNvSpPr txBox="1"/>
          <p:nvPr/>
        </p:nvSpPr>
        <p:spPr>
          <a:xfrm>
            <a:off x="4651431" y="8718781"/>
            <a:ext cx="946409" cy="2154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Look at jobs.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AE62F91-A019-4745-8675-2643B4E30916}"/>
              </a:ext>
            </a:extLst>
          </p:cNvPr>
          <p:cNvSpPr txBox="1"/>
          <p:nvPr/>
        </p:nvSpPr>
        <p:spPr>
          <a:xfrm>
            <a:off x="5148354" y="9602932"/>
            <a:ext cx="946409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Describing where people work and what tasks they do.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E412E0B-63B0-4A8E-B6B4-D02F34A63D7F}"/>
              </a:ext>
            </a:extLst>
          </p:cNvPr>
          <p:cNvSpPr txBox="1"/>
          <p:nvPr/>
        </p:nvSpPr>
        <p:spPr>
          <a:xfrm>
            <a:off x="5632797" y="8525811"/>
            <a:ext cx="94640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Talking about how you earn money.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E0653A2-6A9F-4EEB-B28D-359225B859D0}"/>
              </a:ext>
            </a:extLst>
          </p:cNvPr>
          <p:cNvSpPr txBox="1"/>
          <p:nvPr/>
        </p:nvSpPr>
        <p:spPr>
          <a:xfrm>
            <a:off x="6192135" y="9689255"/>
            <a:ext cx="636968" cy="461665"/>
          </a:xfrm>
          <a:prstGeom prst="rect">
            <a:avLst/>
          </a:prstGeom>
          <a:solidFill>
            <a:srgbClr val="FF93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Revisit use of </a:t>
            </a:r>
            <a:r>
              <a:rPr lang="en-US" sz="800" dirty="0" err="1"/>
              <a:t>suelo</a:t>
            </a:r>
            <a:r>
              <a:rPr lang="en-US" sz="800" dirty="0"/>
              <a:t> + infinitive.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D020059-12EB-4F3A-88AB-08F6597A8565}"/>
              </a:ext>
            </a:extLst>
          </p:cNvPr>
          <p:cNvSpPr txBox="1"/>
          <p:nvPr/>
        </p:nvSpPr>
        <p:spPr>
          <a:xfrm>
            <a:off x="6348963" y="8489287"/>
            <a:ext cx="715189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Talking about work experience.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51F580C-DD35-4688-A425-2B208C5184F5}"/>
              </a:ext>
            </a:extLst>
          </p:cNvPr>
          <p:cNvSpPr txBox="1"/>
          <p:nvPr/>
        </p:nvSpPr>
        <p:spPr>
          <a:xfrm>
            <a:off x="6870508" y="9680852"/>
            <a:ext cx="683075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Why should we learn languages?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B614ED9-AE95-4BB2-8C1A-D5BE715BE56A}"/>
              </a:ext>
            </a:extLst>
          </p:cNvPr>
          <p:cNvSpPr txBox="1"/>
          <p:nvPr/>
        </p:nvSpPr>
        <p:spPr>
          <a:xfrm>
            <a:off x="7052890" y="8596662"/>
            <a:ext cx="70085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Using 24 hour clock.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A4A68B8-98C3-4FC3-A1D1-EE034FD40829}"/>
              </a:ext>
            </a:extLst>
          </p:cNvPr>
          <p:cNvSpPr txBox="1"/>
          <p:nvPr/>
        </p:nvSpPr>
        <p:spPr>
          <a:xfrm>
            <a:off x="7559117" y="9696492"/>
            <a:ext cx="625199" cy="461665"/>
          </a:xfrm>
          <a:prstGeom prst="rect">
            <a:avLst/>
          </a:prstGeom>
          <a:solidFill>
            <a:srgbClr val="FF93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Using Saber and </a:t>
            </a:r>
            <a:r>
              <a:rPr lang="en-US" sz="800" dirty="0" err="1"/>
              <a:t>Conocer</a:t>
            </a:r>
            <a:r>
              <a:rPr lang="en-US" sz="800" dirty="0"/>
              <a:t>.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9A877E2-BF91-470C-AF03-C1F9CB29B7F6}"/>
              </a:ext>
            </a:extLst>
          </p:cNvPr>
          <p:cNvSpPr txBox="1"/>
          <p:nvPr/>
        </p:nvSpPr>
        <p:spPr>
          <a:xfrm>
            <a:off x="7237907" y="8249181"/>
            <a:ext cx="946409" cy="338554"/>
          </a:xfrm>
          <a:prstGeom prst="rect">
            <a:avLst/>
          </a:prstGeom>
          <a:solidFill>
            <a:srgbClr val="FF93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Introduce perfect tense.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E1AF5DE2-28E2-494F-BCAC-850E50CD8008}"/>
              </a:ext>
            </a:extLst>
          </p:cNvPr>
          <p:cNvSpPr txBox="1"/>
          <p:nvPr/>
        </p:nvSpPr>
        <p:spPr>
          <a:xfrm>
            <a:off x="8256219" y="9336813"/>
            <a:ext cx="765893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Applying for a summer job.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CA6E9D3-AAE2-428E-AE9D-AB56120E8ED0}"/>
              </a:ext>
            </a:extLst>
          </p:cNvPr>
          <p:cNvSpPr txBox="1"/>
          <p:nvPr/>
        </p:nvSpPr>
        <p:spPr>
          <a:xfrm>
            <a:off x="8556015" y="8489287"/>
            <a:ext cx="946409" cy="461665"/>
          </a:xfrm>
          <a:prstGeom prst="rect">
            <a:avLst/>
          </a:prstGeom>
          <a:solidFill>
            <a:srgbClr val="FF93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HAT groups – Indirect object pronouns.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596267E-F52E-47CB-B120-771C33A0C5F8}"/>
              </a:ext>
            </a:extLst>
          </p:cNvPr>
          <p:cNvSpPr txBox="1"/>
          <p:nvPr/>
        </p:nvSpPr>
        <p:spPr>
          <a:xfrm>
            <a:off x="8729872" y="7582955"/>
            <a:ext cx="611073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Plans for the future.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9B4C704-8073-4BC9-B946-2F9E15B62726}"/>
              </a:ext>
            </a:extLst>
          </p:cNvPr>
          <p:cNvSpPr txBox="1"/>
          <p:nvPr/>
        </p:nvSpPr>
        <p:spPr>
          <a:xfrm>
            <a:off x="7545236" y="7970608"/>
            <a:ext cx="946409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Using </a:t>
            </a:r>
            <a:r>
              <a:rPr lang="en-US" sz="800" dirty="0" err="1"/>
              <a:t>si</a:t>
            </a:r>
            <a:r>
              <a:rPr lang="en-US" sz="800" dirty="0"/>
              <a:t> clauses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7853281-3448-4FA0-8DA1-D6E543047475}"/>
              </a:ext>
            </a:extLst>
          </p:cNvPr>
          <p:cNvSpPr txBox="1"/>
          <p:nvPr/>
        </p:nvSpPr>
        <p:spPr>
          <a:xfrm>
            <a:off x="7120702" y="7558619"/>
            <a:ext cx="946409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Talking about a gap year.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C71192B-C452-48C9-A7C5-07DE4D3D2B78}"/>
              </a:ext>
            </a:extLst>
          </p:cNvPr>
          <p:cNvSpPr txBox="1"/>
          <p:nvPr/>
        </p:nvSpPr>
        <p:spPr>
          <a:xfrm>
            <a:off x="8167849" y="6651921"/>
            <a:ext cx="946409" cy="461665"/>
          </a:xfrm>
          <a:prstGeom prst="rect">
            <a:avLst/>
          </a:prstGeom>
          <a:solidFill>
            <a:srgbClr val="FF93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HAT groups using the subjunctive with </a:t>
            </a:r>
            <a:r>
              <a:rPr lang="en-US" sz="800" dirty="0" err="1"/>
              <a:t>cuando</a:t>
            </a:r>
            <a:r>
              <a:rPr lang="en-US" sz="800" dirty="0"/>
              <a:t>.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E75E544-45A0-4394-9ADC-57E9A915755C}"/>
              </a:ext>
            </a:extLst>
          </p:cNvPr>
          <p:cNvSpPr txBox="1"/>
          <p:nvPr/>
        </p:nvSpPr>
        <p:spPr>
          <a:xfrm>
            <a:off x="2983154" y="9705369"/>
            <a:ext cx="946409" cy="461665"/>
          </a:xfrm>
          <a:prstGeom prst="rect">
            <a:avLst/>
          </a:prstGeom>
          <a:solidFill>
            <a:srgbClr val="FF93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Revisit near future and conditional tense.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9ECC290-25FB-4F5F-9CED-55B093802794}"/>
              </a:ext>
            </a:extLst>
          </p:cNvPr>
          <p:cNvSpPr txBox="1"/>
          <p:nvPr/>
        </p:nvSpPr>
        <p:spPr>
          <a:xfrm>
            <a:off x="3729944" y="9450755"/>
            <a:ext cx="765892" cy="584775"/>
          </a:xfrm>
          <a:prstGeom prst="rect">
            <a:avLst/>
          </a:prstGeom>
          <a:solidFill>
            <a:srgbClr val="FF7E7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Extended write – On the school module.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F93420C-DE90-4E42-8068-A56CD27E797A}"/>
              </a:ext>
            </a:extLst>
          </p:cNvPr>
          <p:cNvSpPr txBox="1"/>
          <p:nvPr/>
        </p:nvSpPr>
        <p:spPr>
          <a:xfrm>
            <a:off x="5812703" y="7371049"/>
            <a:ext cx="946409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Modular revision.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1166367D-D161-4EE4-96CB-B5C9D0A1E0CB}"/>
              </a:ext>
            </a:extLst>
          </p:cNvPr>
          <p:cNvSpPr txBox="1"/>
          <p:nvPr/>
        </p:nvSpPr>
        <p:spPr>
          <a:xfrm>
            <a:off x="4790431" y="6498921"/>
            <a:ext cx="94640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Speaking exam practice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A5F3072-33CD-481C-8C1D-6A9BBD55DC53}"/>
              </a:ext>
            </a:extLst>
          </p:cNvPr>
          <p:cNvSpPr txBox="1"/>
          <p:nvPr/>
        </p:nvSpPr>
        <p:spPr>
          <a:xfrm>
            <a:off x="3989863" y="7170642"/>
            <a:ext cx="946409" cy="41549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Speaking exam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33A260D2-FC56-4B1E-8CCF-46D82DA7CF9F}"/>
              </a:ext>
            </a:extLst>
          </p:cNvPr>
          <p:cNvSpPr txBox="1"/>
          <p:nvPr/>
        </p:nvSpPr>
        <p:spPr>
          <a:xfrm>
            <a:off x="5808742" y="6569060"/>
            <a:ext cx="946409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Exam technique.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D82D0CCA-9D1A-48D9-AD0F-A957F1DF49FD}"/>
              </a:ext>
            </a:extLst>
          </p:cNvPr>
          <p:cNvSpPr txBox="1"/>
          <p:nvPr/>
        </p:nvSpPr>
        <p:spPr>
          <a:xfrm>
            <a:off x="3070358" y="6479610"/>
            <a:ext cx="946409" cy="57708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Reading and Listening Exam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22E2A5E-FE21-4752-BEF6-5A90A68F338A}"/>
              </a:ext>
            </a:extLst>
          </p:cNvPr>
          <p:cNvSpPr txBox="1"/>
          <p:nvPr/>
        </p:nvSpPr>
        <p:spPr>
          <a:xfrm>
            <a:off x="2036745" y="7286354"/>
            <a:ext cx="946409" cy="25391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Writing exam</a:t>
            </a:r>
          </a:p>
        </p:txBody>
      </p: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4817</TotalTime>
  <Words>378</Words>
  <Application>Microsoft Office PowerPoint</Application>
  <PresentationFormat>Custom</PresentationFormat>
  <Paragraphs>64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Shane Plant</cp:lastModifiedBy>
  <cp:revision>249</cp:revision>
  <cp:lastPrinted>2018-09-02T17:44:52Z</cp:lastPrinted>
  <dcterms:created xsi:type="dcterms:W3CDTF">2018-02-08T08:28:53Z</dcterms:created>
  <dcterms:modified xsi:type="dcterms:W3CDTF">2020-10-30T22:43:23Z</dcterms:modified>
</cp:coreProperties>
</file>