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941100"/>
    <a:srgbClr val="005493"/>
    <a:srgbClr val="FF9300"/>
    <a:srgbClr val="FF7E79"/>
    <a:srgbClr val="929292"/>
    <a:srgbClr val="C1C1C1"/>
    <a:srgbClr val="009193"/>
    <a:srgbClr val="FFFF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 autoAdjust="0"/>
    <p:restoredTop sz="95833" autoAdjust="0"/>
  </p:normalViewPr>
  <p:slideViewPr>
    <p:cSldViewPr snapToGrid="0">
      <p:cViewPr varScale="1">
        <p:scale>
          <a:sx n="45" d="100"/>
          <a:sy n="45" d="100"/>
        </p:scale>
        <p:origin x="3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6790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30/06/2023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val 83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1186147" y="12934110"/>
            <a:ext cx="1908319" cy="1676918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-7444" y="25298"/>
            <a:ext cx="9648599" cy="17489519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  <a:lumMod val="0"/>
                  <a:lumOff val="100000"/>
                </a:schemeClr>
              </a:gs>
              <a:gs pos="100000">
                <a:schemeClr val="bg1">
                  <a:lumMod val="85000"/>
                </a:schemeClr>
              </a:gs>
              <a:gs pos="48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03561" y="15522198"/>
            <a:ext cx="6425532" cy="61073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43208" y="11457694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033203" y="13391919"/>
            <a:ext cx="6013332" cy="621843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83075" y="11108264"/>
            <a:ext cx="5841604" cy="6549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800957" y="9247028"/>
            <a:ext cx="2741780" cy="2229301"/>
          </a:xfrm>
          <a:prstGeom prst="blockArc">
            <a:avLst>
              <a:gd name="adj1" fmla="val 10908948"/>
              <a:gd name="adj2" fmla="val 263439"/>
              <a:gd name="adj3" fmla="val 28511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0444" y="7098955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170866" y="8990789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28064" y="4935327"/>
            <a:ext cx="2824487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69444" y="2721419"/>
            <a:ext cx="2770547" cy="2209103"/>
          </a:xfrm>
          <a:prstGeom prst="blockArc">
            <a:avLst>
              <a:gd name="adj1" fmla="val 10754600"/>
              <a:gd name="adj2" fmla="val 509113"/>
              <a:gd name="adj3" fmla="val 29004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40307" y="4599844"/>
            <a:ext cx="5827819" cy="60417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887500" y="9021412"/>
            <a:ext cx="1908319" cy="1676918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239723" y="14536514"/>
            <a:ext cx="2067006" cy="2009772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7449505" y="14686406"/>
            <a:ext cx="1694495" cy="170022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Year 11 Autumn Term 1</a:t>
            </a:r>
          </a:p>
          <a:p>
            <a:pPr algn="ctr"/>
            <a:r>
              <a:rPr lang="en-GB" sz="1100" b="1" dirty="0">
                <a:solidFill>
                  <a:schemeClr val="tx1"/>
                </a:solidFill>
              </a:rPr>
              <a:t>Component 3: </a:t>
            </a:r>
            <a:r>
              <a:rPr lang="en-GB" sz="1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Media Product in Response to a Brief</a:t>
            </a:r>
            <a:endParaRPr lang="en-GB" sz="1100" b="1" dirty="0">
              <a:solidFill>
                <a:schemeClr val="tx1"/>
              </a:solidFill>
            </a:endParaRPr>
          </a:p>
          <a:p>
            <a:pPr algn="ctr"/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5122" y="2459522"/>
            <a:ext cx="6023138" cy="62936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09560" y="1393692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752824" y="2310290"/>
            <a:ext cx="1057175" cy="49060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966688" y="1416689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900923" y="2232155"/>
            <a:ext cx="883544" cy="519239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9315">
            <a:off x="328102" y="356433"/>
            <a:ext cx="1095171" cy="142203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4350CCF2-4D93-174E-B07E-06C6099FF097}"/>
              </a:ext>
            </a:extLst>
          </p:cNvPr>
          <p:cNvSpPr/>
          <p:nvPr/>
        </p:nvSpPr>
        <p:spPr>
          <a:xfrm>
            <a:off x="4567649" y="177777"/>
            <a:ext cx="4947184" cy="1004218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3A53E4-87A6-4B41-82AD-378A9C088E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/>
          <a:stretch/>
        </p:blipFill>
        <p:spPr>
          <a:xfrm>
            <a:off x="5343675" y="293427"/>
            <a:ext cx="3440955" cy="477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5AADA-5DB1-0645-9EDC-2CB72BAE1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084" b="-1"/>
          <a:stretch/>
        </p:blipFill>
        <p:spPr>
          <a:xfrm>
            <a:off x="6270929" y="716736"/>
            <a:ext cx="3177298" cy="441747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BD9C7901-01F0-1348-8FD0-DCDB328945CF}"/>
              </a:ext>
            </a:extLst>
          </p:cNvPr>
          <p:cNvSpPr/>
          <p:nvPr/>
        </p:nvSpPr>
        <p:spPr>
          <a:xfrm>
            <a:off x="3713132" y="178735"/>
            <a:ext cx="877947" cy="1017349"/>
          </a:xfrm>
          <a:custGeom>
            <a:avLst/>
            <a:gdLst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1030875 h 1030875"/>
              <a:gd name="connsiteX4" fmla="*/ 0 w 882221"/>
              <a:gd name="connsiteY4" fmla="*/ 0 h 1030875"/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338544 h 1030875"/>
              <a:gd name="connsiteX4" fmla="*/ 0 w 882221"/>
              <a:gd name="connsiteY4" fmla="*/ 0 h 1030875"/>
              <a:gd name="connsiteX0" fmla="*/ 5508 w 887729"/>
              <a:gd name="connsiteY0" fmla="*/ 0 h 1030875"/>
              <a:gd name="connsiteX1" fmla="*/ 887729 w 887729"/>
              <a:gd name="connsiteY1" fmla="*/ 0 h 1030875"/>
              <a:gd name="connsiteX2" fmla="*/ 887729 w 887729"/>
              <a:gd name="connsiteY2" fmla="*/ 1030875 h 1030875"/>
              <a:gd name="connsiteX3" fmla="*/ 0 w 887729"/>
              <a:gd name="connsiteY3" fmla="*/ 217359 h 1030875"/>
              <a:gd name="connsiteX4" fmla="*/ 5508 w 887729"/>
              <a:gd name="connsiteY4" fmla="*/ 0 h 1030875"/>
              <a:gd name="connsiteX0" fmla="*/ 5508 w 887729"/>
              <a:gd name="connsiteY0" fmla="*/ 0 h 1047896"/>
              <a:gd name="connsiteX1" fmla="*/ 887729 w 887729"/>
              <a:gd name="connsiteY1" fmla="*/ 0 h 1047896"/>
              <a:gd name="connsiteX2" fmla="*/ 882160 w 887729"/>
              <a:gd name="connsiteY2" fmla="*/ 1047896 h 1047896"/>
              <a:gd name="connsiteX3" fmla="*/ 0 w 887729"/>
              <a:gd name="connsiteY3" fmla="*/ 217359 h 1047896"/>
              <a:gd name="connsiteX4" fmla="*/ 5508 w 887729"/>
              <a:gd name="connsiteY4" fmla="*/ 0 h 104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29" h="1047896">
                <a:moveTo>
                  <a:pt x="5508" y="0"/>
                </a:moveTo>
                <a:lnTo>
                  <a:pt x="887729" y="0"/>
                </a:lnTo>
                <a:cubicBezTo>
                  <a:pt x="885873" y="349299"/>
                  <a:pt x="884016" y="698597"/>
                  <a:pt x="882160" y="1047896"/>
                </a:cubicBezTo>
                <a:lnTo>
                  <a:pt x="0" y="217359"/>
                </a:lnTo>
                <a:lnTo>
                  <a:pt x="5508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DB2717F-E2EA-E14E-BFB1-2515AC06D5A5}"/>
              </a:ext>
            </a:extLst>
          </p:cNvPr>
          <p:cNvSpPr/>
          <p:nvPr/>
        </p:nvSpPr>
        <p:spPr>
          <a:xfrm>
            <a:off x="202012" y="178354"/>
            <a:ext cx="3584324" cy="2212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6DB1CAF-731C-3042-9F2D-16B6C0CF0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088" y="219506"/>
            <a:ext cx="910135" cy="910135"/>
          </a:xfrm>
          <a:prstGeom prst="rect">
            <a:avLst/>
          </a:prstGeom>
        </p:spPr>
      </p:pic>
      <p:sp>
        <p:nvSpPr>
          <p:cNvPr id="83" name="Oval 82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1060249" y="9237641"/>
            <a:ext cx="1449746" cy="1248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Year 11 Spring Term 1 – Exam preparation and completion.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4951535" y="12815182"/>
            <a:ext cx="1908319" cy="1676918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5157802" y="12890094"/>
            <a:ext cx="1542531" cy="15270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Year 11 Autumn Term 2</a:t>
            </a:r>
          </a:p>
          <a:p>
            <a:pPr algn="ctr"/>
            <a:r>
              <a:rPr lang="en-GB" sz="1100" b="1" dirty="0">
                <a:solidFill>
                  <a:schemeClr val="tx1"/>
                </a:solidFill>
              </a:rPr>
              <a:t>Component 3: </a:t>
            </a:r>
            <a:r>
              <a:rPr lang="en-GB" sz="11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Media Product in Response to a Brief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6CBE33F-9109-843B-6132-CA79B7FFD898}"/>
              </a:ext>
            </a:extLst>
          </p:cNvPr>
          <p:cNvSpPr txBox="1"/>
          <p:nvPr/>
        </p:nvSpPr>
        <p:spPr>
          <a:xfrm>
            <a:off x="3513462" y="15481870"/>
            <a:ext cx="339183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/>
              <a:t>LAA1 – Learning Aim A - Analysing requirements for a  client brief and generating ideas.</a:t>
            </a:r>
            <a:endParaRPr lang="en-GB" sz="1800" b="1" i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9298292-08D2-B385-D80E-CE3033E0DAD4}"/>
              </a:ext>
            </a:extLst>
          </p:cNvPr>
          <p:cNvSpPr txBox="1"/>
          <p:nvPr/>
        </p:nvSpPr>
        <p:spPr>
          <a:xfrm>
            <a:off x="1822874" y="13333348"/>
            <a:ext cx="2508534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/>
              <a:t>Learning Aim A – Snapshot Assessment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C723794-1635-B573-2A44-B16AD10F5443}"/>
              </a:ext>
            </a:extLst>
          </p:cNvPr>
          <p:cNvSpPr txBox="1"/>
          <p:nvPr/>
        </p:nvSpPr>
        <p:spPr>
          <a:xfrm>
            <a:off x="444388" y="14373709"/>
            <a:ext cx="339183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LAA2 – Learning Aim A -  Respond to a client brief</a:t>
            </a:r>
            <a:r>
              <a:rPr lang="en-GB" sz="2000" b="1" dirty="0"/>
              <a:t>.</a:t>
            </a:r>
            <a:endParaRPr lang="en-GB" sz="2000" b="1" i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BD29E98-1F73-6812-5E6D-8D1F4E2ED5C5}"/>
              </a:ext>
            </a:extLst>
          </p:cNvPr>
          <p:cNvSpPr txBox="1"/>
          <p:nvPr/>
        </p:nvSpPr>
        <p:spPr>
          <a:xfrm>
            <a:off x="6956268" y="12287949"/>
            <a:ext cx="2348195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LAB – Learning Aim B – Developing and planning pre- production documents. Generating and gathering assets.</a:t>
            </a:r>
            <a:endParaRPr lang="en-GB" sz="1600" b="1" i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5CCCDCF-5EE2-DFD9-540B-CC33E36B0C9A}"/>
              </a:ext>
            </a:extLst>
          </p:cNvPr>
          <p:cNvSpPr txBox="1"/>
          <p:nvPr/>
        </p:nvSpPr>
        <p:spPr>
          <a:xfrm>
            <a:off x="4795754" y="10885261"/>
            <a:ext cx="2348195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LAC – Learning Aim C – Managing combining and reviewing the production process. </a:t>
            </a:r>
            <a:endParaRPr lang="en-GB" sz="1600" b="1" i="1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E6D1D46-7436-AEC9-97CF-A4E5A641DC74}"/>
              </a:ext>
            </a:extLst>
          </p:cNvPr>
          <p:cNvSpPr txBox="1"/>
          <p:nvPr/>
        </p:nvSpPr>
        <p:spPr>
          <a:xfrm>
            <a:off x="1840199" y="11032907"/>
            <a:ext cx="2508534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b="1" dirty="0"/>
              <a:t>Learning Aim B/C – Snapshot Assessment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F76EAA-C399-5296-2C0E-C063F3DAA036}"/>
              </a:ext>
            </a:extLst>
          </p:cNvPr>
          <p:cNvSpPr txBox="1"/>
          <p:nvPr/>
        </p:nvSpPr>
        <p:spPr>
          <a:xfrm>
            <a:off x="3012540" y="9074708"/>
            <a:ext cx="453685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Component 3 - Revision and application of skills.</a:t>
            </a:r>
            <a:endParaRPr lang="en-GB" sz="1600" b="1" i="1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DCD229A-AEBF-DE11-784F-3B5E628240EC}"/>
              </a:ext>
            </a:extLst>
          </p:cNvPr>
          <p:cNvSpPr/>
          <p:nvPr/>
        </p:nvSpPr>
        <p:spPr>
          <a:xfrm>
            <a:off x="7366388" y="6972593"/>
            <a:ext cx="1908319" cy="1676918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8FECB2B-CD1B-7D91-9C4F-464636654D72}"/>
              </a:ext>
            </a:extLst>
          </p:cNvPr>
          <p:cNvSpPr/>
          <p:nvPr/>
        </p:nvSpPr>
        <p:spPr>
          <a:xfrm>
            <a:off x="7539137" y="7188822"/>
            <a:ext cx="1449746" cy="12487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Year 11 Spring Term 2 – Exam preparation and completion.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8AB6955-8EE0-D7CF-B188-8143CDC569BB}"/>
              </a:ext>
            </a:extLst>
          </p:cNvPr>
          <p:cNvSpPr txBox="1"/>
          <p:nvPr/>
        </p:nvSpPr>
        <p:spPr>
          <a:xfrm>
            <a:off x="2456511" y="6833647"/>
            <a:ext cx="453685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Component 3 – Completion of Creative Media Exam.</a:t>
            </a:r>
            <a:endParaRPr lang="en-GB" sz="1600" b="1" i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9C623CF-C87E-38D6-C6AA-D384978B8796}"/>
              </a:ext>
            </a:extLst>
          </p:cNvPr>
          <p:cNvSpPr txBox="1"/>
          <p:nvPr/>
        </p:nvSpPr>
        <p:spPr>
          <a:xfrm>
            <a:off x="6630458" y="1393692"/>
            <a:ext cx="2596817" cy="423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Y11 Creative Media</a:t>
            </a:r>
          </a:p>
        </p:txBody>
      </p: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10D61BC8-7543-F1D9-2681-36CC35753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019675"/>
              </p:ext>
            </p:extLst>
          </p:nvPr>
        </p:nvGraphicFramePr>
        <p:xfrm>
          <a:off x="1489404" y="16467725"/>
          <a:ext cx="6831143" cy="923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6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52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647">
                  <a:extLst>
                    <a:ext uri="{9D8B030D-6E8A-4147-A177-3AD203B41FA5}">
                      <a16:colId xmlns:a16="http://schemas.microsoft.com/office/drawing/2014/main" val="3981011669"/>
                    </a:ext>
                  </a:extLst>
                </a:gridCol>
              </a:tblGrid>
              <a:tr h="727231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Feedback</a:t>
                      </a:r>
                      <a:r>
                        <a:rPr lang="en-GB" sz="1800" b="1" baseline="0" dirty="0">
                          <a:solidFill>
                            <a:schemeClr val="bg1"/>
                          </a:solidFill>
                        </a:rPr>
                        <a:t> and Development</a:t>
                      </a:r>
                      <a:endParaRPr lang="en-GB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100580" marR="100580" marT="50290" marB="5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Closed Book assessment</a:t>
                      </a:r>
                    </a:p>
                  </a:txBody>
                  <a:tcPr marL="100580" marR="100580" marT="50290" marB="5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PSHE / Citizenship</a:t>
                      </a:r>
                    </a:p>
                  </a:txBody>
                  <a:tcPr marL="100580" marR="100580" marT="50290" marB="5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bg1"/>
                          </a:solidFill>
                        </a:rPr>
                        <a:t>Culture/ British Values</a:t>
                      </a:r>
                    </a:p>
                  </a:txBody>
                  <a:tcPr marL="100580" marR="100580" marT="50290" marB="50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5194</TotalTime>
  <Words>165</Words>
  <Application>Microsoft Office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Vicky Healey</cp:lastModifiedBy>
  <cp:revision>269</cp:revision>
  <cp:lastPrinted>2022-07-05T14:39:02Z</cp:lastPrinted>
  <dcterms:created xsi:type="dcterms:W3CDTF">2018-02-08T08:28:53Z</dcterms:created>
  <dcterms:modified xsi:type="dcterms:W3CDTF">2023-06-30T10:54:53Z</dcterms:modified>
</cp:coreProperties>
</file>