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941651"/>
    <a:srgbClr val="941100"/>
    <a:srgbClr val="005493"/>
    <a:srgbClr val="FF9300"/>
    <a:srgbClr val="FF7E79"/>
    <a:srgbClr val="929292"/>
    <a:srgbClr val="C1C1C1"/>
    <a:srgbClr val="FFFFFF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2" autoAdjust="0"/>
    <p:restoredTop sz="95833" autoAdjust="0"/>
  </p:normalViewPr>
  <p:slideViewPr>
    <p:cSldViewPr snapToGrid="0">
      <p:cViewPr varScale="1">
        <p:scale>
          <a:sx n="45" d="100"/>
          <a:sy n="45" d="100"/>
        </p:scale>
        <p:origin x="3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114440" y="998180"/>
            <a:ext cx="9366739" cy="16400216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  <a:gs pos="48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7378" y="1365037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03561" y="15522198"/>
            <a:ext cx="6425532" cy="61073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89326" y="11470695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52216"/>
            <a:ext cx="5841999" cy="621843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70761" y="11131055"/>
            <a:ext cx="5841604" cy="58497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740007" y="9302328"/>
            <a:ext cx="2844580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36133" y="7060158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156424" y="8990775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65035" y="4959805"/>
            <a:ext cx="2750548" cy="218440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526723" y="2765992"/>
            <a:ext cx="2823777" cy="2184402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1" y="4676732"/>
            <a:ext cx="5827819" cy="60417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581115" y="6620985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768071" y="682176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246863" y="10727222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33817" y="109280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1359196" y="15180331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1546150" y="1538111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946787" y="2459219"/>
            <a:ext cx="6023138" cy="62936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6062121" y="2070282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6273164" y="224804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114752" y="2442484"/>
            <a:ext cx="938427" cy="735967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909560" y="1393692"/>
            <a:ext cx="731521" cy="642998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752824" y="2310290"/>
            <a:ext cx="1057175" cy="49060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1448602" y="15402321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10 Autumn Term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5900728" y="15151305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6087683" y="1535209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47D14-6621-B142-8EB1-01BD03E6B204}"/>
              </a:ext>
            </a:extLst>
          </p:cNvPr>
          <p:cNvSpPr txBox="1"/>
          <p:nvPr/>
        </p:nvSpPr>
        <p:spPr>
          <a:xfrm>
            <a:off x="6087681" y="15679319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 9</a:t>
            </a:r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966688" y="1416689"/>
            <a:ext cx="731521" cy="642998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900923" y="2232155"/>
            <a:ext cx="883544" cy="519239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DFB45-1462-1F4F-ACE8-ADDC02170E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729315">
            <a:off x="328102" y="356433"/>
            <a:ext cx="1095171" cy="1422036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4350CCF2-4D93-174E-B07E-06C6099FF097}"/>
              </a:ext>
            </a:extLst>
          </p:cNvPr>
          <p:cNvSpPr/>
          <p:nvPr/>
        </p:nvSpPr>
        <p:spPr>
          <a:xfrm>
            <a:off x="4567649" y="177777"/>
            <a:ext cx="4947184" cy="1004218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B3A53E4-87A6-4B41-82AD-378A9C088E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1"/>
          <a:stretch/>
        </p:blipFill>
        <p:spPr>
          <a:xfrm>
            <a:off x="5343675" y="293427"/>
            <a:ext cx="3440955" cy="4775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C5AADA-5DB1-0645-9EDC-2CB72BAE14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" r="2084" b="-1"/>
          <a:stretch/>
        </p:blipFill>
        <p:spPr>
          <a:xfrm>
            <a:off x="6270929" y="716736"/>
            <a:ext cx="3177298" cy="441747"/>
          </a:xfrm>
          <a:prstGeom prst="rect">
            <a:avLst/>
          </a:prstGeom>
        </p:spPr>
      </p:pic>
      <p:sp>
        <p:nvSpPr>
          <p:cNvPr id="319" name="Rectangle 318">
            <a:extLst>
              <a:ext uri="{FF2B5EF4-FFF2-40B4-BE49-F238E27FC236}">
                <a16:creationId xmlns:a16="http://schemas.microsoft.com/office/drawing/2014/main" id="{BD9C7901-01F0-1348-8FD0-DCDB328945CF}"/>
              </a:ext>
            </a:extLst>
          </p:cNvPr>
          <p:cNvSpPr/>
          <p:nvPr/>
        </p:nvSpPr>
        <p:spPr>
          <a:xfrm>
            <a:off x="3713132" y="178735"/>
            <a:ext cx="877947" cy="1017349"/>
          </a:xfrm>
          <a:custGeom>
            <a:avLst/>
            <a:gdLst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1030875 h 1030875"/>
              <a:gd name="connsiteX4" fmla="*/ 0 w 882221"/>
              <a:gd name="connsiteY4" fmla="*/ 0 h 1030875"/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338544 h 1030875"/>
              <a:gd name="connsiteX4" fmla="*/ 0 w 882221"/>
              <a:gd name="connsiteY4" fmla="*/ 0 h 1030875"/>
              <a:gd name="connsiteX0" fmla="*/ 5508 w 887729"/>
              <a:gd name="connsiteY0" fmla="*/ 0 h 1030875"/>
              <a:gd name="connsiteX1" fmla="*/ 887729 w 887729"/>
              <a:gd name="connsiteY1" fmla="*/ 0 h 1030875"/>
              <a:gd name="connsiteX2" fmla="*/ 887729 w 887729"/>
              <a:gd name="connsiteY2" fmla="*/ 1030875 h 1030875"/>
              <a:gd name="connsiteX3" fmla="*/ 0 w 887729"/>
              <a:gd name="connsiteY3" fmla="*/ 217359 h 1030875"/>
              <a:gd name="connsiteX4" fmla="*/ 5508 w 887729"/>
              <a:gd name="connsiteY4" fmla="*/ 0 h 1030875"/>
              <a:gd name="connsiteX0" fmla="*/ 5508 w 887729"/>
              <a:gd name="connsiteY0" fmla="*/ 0 h 1047896"/>
              <a:gd name="connsiteX1" fmla="*/ 887729 w 887729"/>
              <a:gd name="connsiteY1" fmla="*/ 0 h 1047896"/>
              <a:gd name="connsiteX2" fmla="*/ 882160 w 887729"/>
              <a:gd name="connsiteY2" fmla="*/ 1047896 h 1047896"/>
              <a:gd name="connsiteX3" fmla="*/ 0 w 887729"/>
              <a:gd name="connsiteY3" fmla="*/ 217359 h 1047896"/>
              <a:gd name="connsiteX4" fmla="*/ 5508 w 887729"/>
              <a:gd name="connsiteY4" fmla="*/ 0 h 104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29" h="1047896">
                <a:moveTo>
                  <a:pt x="5508" y="0"/>
                </a:moveTo>
                <a:lnTo>
                  <a:pt x="887729" y="0"/>
                </a:lnTo>
                <a:cubicBezTo>
                  <a:pt x="885873" y="349299"/>
                  <a:pt x="884016" y="698597"/>
                  <a:pt x="882160" y="1047896"/>
                </a:cubicBezTo>
                <a:lnTo>
                  <a:pt x="0" y="217359"/>
                </a:lnTo>
                <a:lnTo>
                  <a:pt x="5508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CDB2717F-E2EA-E14E-BFB1-2515AC06D5A5}"/>
              </a:ext>
            </a:extLst>
          </p:cNvPr>
          <p:cNvSpPr/>
          <p:nvPr/>
        </p:nvSpPr>
        <p:spPr>
          <a:xfrm>
            <a:off x="202012" y="178354"/>
            <a:ext cx="3584324" cy="22127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6DB1CAF-731C-3042-9F2D-16B6C0CF0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8088" y="219506"/>
            <a:ext cx="910135" cy="910135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1331569" y="10943306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10 Spring Term 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667647" y="6828146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10 Summer Term 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EE17199-5330-46B3-B766-D853EB9427C2}"/>
              </a:ext>
            </a:extLst>
          </p:cNvPr>
          <p:cNvCxnSpPr>
            <a:cxnSpLocks/>
          </p:cNvCxnSpPr>
          <p:nvPr/>
        </p:nvCxnSpPr>
        <p:spPr>
          <a:xfrm>
            <a:off x="1289682" y="13582310"/>
            <a:ext cx="62587" cy="47740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B70E249-685A-4651-AE39-048D68CFF8E8}"/>
              </a:ext>
            </a:extLst>
          </p:cNvPr>
          <p:cNvCxnSpPr>
            <a:cxnSpLocks/>
            <a:stCxn id="183" idx="1"/>
          </p:cNvCxnSpPr>
          <p:nvPr/>
        </p:nvCxnSpPr>
        <p:spPr>
          <a:xfrm flipH="1">
            <a:off x="1513408" y="14441761"/>
            <a:ext cx="298410" cy="38785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3807673B-8101-4D8C-A725-B2DC32CC9488}"/>
              </a:ext>
            </a:extLst>
          </p:cNvPr>
          <p:cNvCxnSpPr>
            <a:cxnSpLocks/>
          </p:cNvCxnSpPr>
          <p:nvPr/>
        </p:nvCxnSpPr>
        <p:spPr>
          <a:xfrm>
            <a:off x="767446" y="14695821"/>
            <a:ext cx="509338" cy="9538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82C2DD2A-D5C0-495C-9929-4A8A225D5B1A}"/>
              </a:ext>
            </a:extLst>
          </p:cNvPr>
          <p:cNvCxnSpPr>
            <a:cxnSpLocks/>
          </p:cNvCxnSpPr>
          <p:nvPr/>
        </p:nvCxnSpPr>
        <p:spPr>
          <a:xfrm>
            <a:off x="742219" y="14042021"/>
            <a:ext cx="676661" cy="34999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13708EF0-93C1-48A0-8D25-4A4885833375}"/>
              </a:ext>
            </a:extLst>
          </p:cNvPr>
          <p:cNvCxnSpPr>
            <a:cxnSpLocks/>
          </p:cNvCxnSpPr>
          <p:nvPr/>
        </p:nvCxnSpPr>
        <p:spPr>
          <a:xfrm flipH="1">
            <a:off x="3232508" y="13237436"/>
            <a:ext cx="185492" cy="39182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B24716BD-35E4-4D9F-B0AD-3089978F6513}"/>
              </a:ext>
            </a:extLst>
          </p:cNvPr>
          <p:cNvCxnSpPr>
            <a:cxnSpLocks/>
          </p:cNvCxnSpPr>
          <p:nvPr/>
        </p:nvCxnSpPr>
        <p:spPr>
          <a:xfrm flipH="1" flipV="1">
            <a:off x="7277101" y="13629259"/>
            <a:ext cx="176250" cy="51219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A1B57149-5FBF-4AFD-9B2C-CCCA972E7600}"/>
              </a:ext>
            </a:extLst>
          </p:cNvPr>
          <p:cNvCxnSpPr>
            <a:cxnSpLocks/>
          </p:cNvCxnSpPr>
          <p:nvPr/>
        </p:nvCxnSpPr>
        <p:spPr>
          <a:xfrm flipH="1">
            <a:off x="1928887" y="13337733"/>
            <a:ext cx="162231" cy="42493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C3AA3394-578F-4876-AED9-F7ED459FC3AB}"/>
              </a:ext>
            </a:extLst>
          </p:cNvPr>
          <p:cNvCxnSpPr>
            <a:cxnSpLocks/>
          </p:cNvCxnSpPr>
          <p:nvPr/>
        </p:nvCxnSpPr>
        <p:spPr>
          <a:xfrm>
            <a:off x="8161224" y="12534533"/>
            <a:ext cx="393873" cy="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45899A30-7E3A-4C98-8B5E-AC1FDFB2A4E0}"/>
              </a:ext>
            </a:extLst>
          </p:cNvPr>
          <p:cNvCxnSpPr>
            <a:cxnSpLocks/>
          </p:cNvCxnSpPr>
          <p:nvPr/>
        </p:nvCxnSpPr>
        <p:spPr>
          <a:xfrm flipH="1">
            <a:off x="1634251" y="14919451"/>
            <a:ext cx="436510" cy="3095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DD306E6A-E075-4589-9F33-CDF89B8CA3AA}"/>
              </a:ext>
            </a:extLst>
          </p:cNvPr>
          <p:cNvCxnSpPr>
            <a:cxnSpLocks/>
          </p:cNvCxnSpPr>
          <p:nvPr/>
        </p:nvCxnSpPr>
        <p:spPr>
          <a:xfrm flipH="1">
            <a:off x="8729021" y="11676013"/>
            <a:ext cx="78014" cy="47861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36D2A9D9-FD08-4D04-8A1E-DD9F54EADD64}"/>
              </a:ext>
            </a:extLst>
          </p:cNvPr>
          <p:cNvCxnSpPr>
            <a:cxnSpLocks/>
          </p:cNvCxnSpPr>
          <p:nvPr/>
        </p:nvCxnSpPr>
        <p:spPr>
          <a:xfrm flipV="1">
            <a:off x="6910378" y="11420761"/>
            <a:ext cx="0" cy="39141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DB37F99-253D-4DC1-986B-CB7893F382EB}"/>
              </a:ext>
            </a:extLst>
          </p:cNvPr>
          <p:cNvCxnSpPr>
            <a:cxnSpLocks/>
          </p:cNvCxnSpPr>
          <p:nvPr/>
        </p:nvCxnSpPr>
        <p:spPr>
          <a:xfrm>
            <a:off x="7567130" y="10984418"/>
            <a:ext cx="0" cy="53655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C2F1D28A-BB1B-463E-B4E5-9F82EA007655}"/>
              </a:ext>
            </a:extLst>
          </p:cNvPr>
          <p:cNvCxnSpPr>
            <a:cxnSpLocks/>
          </p:cNvCxnSpPr>
          <p:nvPr/>
        </p:nvCxnSpPr>
        <p:spPr>
          <a:xfrm>
            <a:off x="6518716" y="10921693"/>
            <a:ext cx="0" cy="53655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647FEE54-5E77-4258-91FD-B64251326F7E}"/>
              </a:ext>
            </a:extLst>
          </p:cNvPr>
          <p:cNvCxnSpPr>
            <a:cxnSpLocks/>
            <a:stCxn id="205" idx="2"/>
          </p:cNvCxnSpPr>
          <p:nvPr/>
        </p:nvCxnSpPr>
        <p:spPr>
          <a:xfrm>
            <a:off x="5457507" y="11099964"/>
            <a:ext cx="182451" cy="31599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6B7891D9-E392-4162-9551-D201538ED8CB}"/>
              </a:ext>
            </a:extLst>
          </p:cNvPr>
          <p:cNvCxnSpPr>
            <a:cxnSpLocks/>
          </p:cNvCxnSpPr>
          <p:nvPr/>
        </p:nvCxnSpPr>
        <p:spPr>
          <a:xfrm flipV="1">
            <a:off x="5140018" y="11569710"/>
            <a:ext cx="80401" cy="45983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70D831A1-7716-4B68-9BDE-7792F4E99721}"/>
              </a:ext>
            </a:extLst>
          </p:cNvPr>
          <p:cNvCxnSpPr>
            <a:cxnSpLocks/>
          </p:cNvCxnSpPr>
          <p:nvPr/>
        </p:nvCxnSpPr>
        <p:spPr>
          <a:xfrm flipV="1">
            <a:off x="7927036" y="11494276"/>
            <a:ext cx="0" cy="39141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D6C00337-1254-4150-867A-624F8A676660}"/>
              </a:ext>
            </a:extLst>
          </p:cNvPr>
          <p:cNvSpPr txBox="1"/>
          <p:nvPr/>
        </p:nvSpPr>
        <p:spPr>
          <a:xfrm>
            <a:off x="639878" y="14985887"/>
            <a:ext cx="88520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Re-visit present tense. Grammar test to check retrieval of this.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D4712990-5A5E-475F-9F7D-0F8B9D6555FB}"/>
              </a:ext>
            </a:extLst>
          </p:cNvPr>
          <p:cNvSpPr txBox="1"/>
          <p:nvPr/>
        </p:nvSpPr>
        <p:spPr>
          <a:xfrm>
            <a:off x="2027504" y="14756724"/>
            <a:ext cx="885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Re-visit countries.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73AF18EE-BD5C-49EE-852F-5ED6EDF1C9D7}"/>
              </a:ext>
            </a:extLst>
          </p:cNvPr>
          <p:cNvSpPr txBox="1"/>
          <p:nvPr/>
        </p:nvSpPr>
        <p:spPr>
          <a:xfrm>
            <a:off x="320265" y="14569573"/>
            <a:ext cx="885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Re-visit nationalities.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DA4198B-55CA-4064-A8E4-EBF14C8B54BE}"/>
              </a:ext>
            </a:extLst>
          </p:cNvPr>
          <p:cNvSpPr txBox="1"/>
          <p:nvPr/>
        </p:nvSpPr>
        <p:spPr>
          <a:xfrm>
            <a:off x="1811818" y="14210928"/>
            <a:ext cx="88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Use of </a:t>
            </a:r>
            <a:r>
              <a:rPr lang="en-US" sz="800" dirty="0" err="1"/>
              <a:t>ser</a:t>
            </a:r>
            <a:r>
              <a:rPr lang="en-US" sz="800" dirty="0"/>
              <a:t> with nationality and origin.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C2E4B45-1BC0-4C23-B8D4-A86FC4DD66DC}"/>
              </a:ext>
            </a:extLst>
          </p:cNvPr>
          <p:cNvSpPr txBox="1"/>
          <p:nvPr/>
        </p:nvSpPr>
        <p:spPr>
          <a:xfrm>
            <a:off x="299616" y="13986467"/>
            <a:ext cx="88520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Adjectival agreements with nationality.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318B5D6-BE30-4DB1-84F6-F6483D524D3F}"/>
              </a:ext>
            </a:extLst>
          </p:cNvPr>
          <p:cNvSpPr txBox="1"/>
          <p:nvPr/>
        </p:nvSpPr>
        <p:spPr>
          <a:xfrm>
            <a:off x="927983" y="13266852"/>
            <a:ext cx="885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Re-visit methods of transport.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EB761C9F-0395-4555-9CDD-BB5A2214C635}"/>
              </a:ext>
            </a:extLst>
          </p:cNvPr>
          <p:cNvSpPr txBox="1"/>
          <p:nvPr/>
        </p:nvSpPr>
        <p:spPr>
          <a:xfrm>
            <a:off x="1666832" y="12913556"/>
            <a:ext cx="88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Explain where we stay on holiday.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DA4199B1-74FA-4DD2-80DD-F04DC149D17E}"/>
              </a:ext>
            </a:extLst>
          </p:cNvPr>
          <p:cNvSpPr txBox="1"/>
          <p:nvPr/>
        </p:nvSpPr>
        <p:spPr>
          <a:xfrm>
            <a:off x="3175722" y="12915152"/>
            <a:ext cx="885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Activities to do on holiday.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2BF2AF78-E766-42CB-8B7B-8B710C8BE81E}"/>
              </a:ext>
            </a:extLst>
          </p:cNvPr>
          <p:cNvSpPr txBox="1"/>
          <p:nvPr/>
        </p:nvSpPr>
        <p:spPr>
          <a:xfrm>
            <a:off x="4084189" y="12881746"/>
            <a:ext cx="885207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Use of se </a:t>
            </a:r>
            <a:r>
              <a:rPr lang="en-US" sz="800" dirty="0" err="1"/>
              <a:t>puede</a:t>
            </a:r>
            <a:r>
              <a:rPr lang="en-US" sz="800" dirty="0"/>
              <a:t> + infinitive</a:t>
            </a:r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91E90CD3-F8CA-4D51-81D0-90A83A5E3E0D}"/>
              </a:ext>
            </a:extLst>
          </p:cNvPr>
          <p:cNvCxnSpPr>
            <a:cxnSpLocks/>
          </p:cNvCxnSpPr>
          <p:nvPr/>
        </p:nvCxnSpPr>
        <p:spPr>
          <a:xfrm flipH="1">
            <a:off x="4084189" y="13224336"/>
            <a:ext cx="276646" cy="38107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92B93EA-5FCD-425C-85C7-196EF9F02065}"/>
              </a:ext>
            </a:extLst>
          </p:cNvPr>
          <p:cNvCxnSpPr>
            <a:cxnSpLocks/>
          </p:cNvCxnSpPr>
          <p:nvPr/>
        </p:nvCxnSpPr>
        <p:spPr>
          <a:xfrm flipH="1">
            <a:off x="5316327" y="13220300"/>
            <a:ext cx="318077" cy="51050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2E2E149D-0C4F-4AF7-AB47-295A762B2EBE}"/>
              </a:ext>
            </a:extLst>
          </p:cNvPr>
          <p:cNvSpPr txBox="1"/>
          <p:nvPr/>
        </p:nvSpPr>
        <p:spPr>
          <a:xfrm>
            <a:off x="6944157" y="13820037"/>
            <a:ext cx="755113" cy="523220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Extended write, based on holidays and what they do. 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B7E42571-6385-42D3-A6F7-BF4720CDF89D}"/>
              </a:ext>
            </a:extLst>
          </p:cNvPr>
          <p:cNvSpPr txBox="1"/>
          <p:nvPr/>
        </p:nvSpPr>
        <p:spPr>
          <a:xfrm>
            <a:off x="7365656" y="12177167"/>
            <a:ext cx="88520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Re-visit </a:t>
            </a:r>
            <a:r>
              <a:rPr lang="en-US" sz="800" dirty="0" err="1"/>
              <a:t>preterite</a:t>
            </a:r>
            <a:r>
              <a:rPr lang="en-US" sz="800" dirty="0"/>
              <a:t> and imperfect tense.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A7BD2E40-12CD-418B-8DAB-2F83D53E6295}"/>
              </a:ext>
            </a:extLst>
          </p:cNvPr>
          <p:cNvSpPr txBox="1"/>
          <p:nvPr/>
        </p:nvSpPr>
        <p:spPr>
          <a:xfrm>
            <a:off x="8434613" y="11219739"/>
            <a:ext cx="88520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Use </a:t>
            </a:r>
            <a:r>
              <a:rPr lang="en-US" sz="800" dirty="0" err="1"/>
              <a:t>preterite</a:t>
            </a:r>
            <a:r>
              <a:rPr lang="en-US" sz="800" dirty="0"/>
              <a:t> tense to state where they went.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511C4071-09C8-4556-B188-61A547C4D42E}"/>
              </a:ext>
            </a:extLst>
          </p:cNvPr>
          <p:cNvSpPr txBox="1"/>
          <p:nvPr/>
        </p:nvSpPr>
        <p:spPr>
          <a:xfrm>
            <a:off x="7402567" y="11861026"/>
            <a:ext cx="885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Explain how we travelled.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B7A36E47-EAC5-453F-BC55-4B5D5E4E964D}"/>
              </a:ext>
            </a:extLst>
          </p:cNvPr>
          <p:cNvSpPr txBox="1"/>
          <p:nvPr/>
        </p:nvSpPr>
        <p:spPr>
          <a:xfrm>
            <a:off x="7124526" y="10365553"/>
            <a:ext cx="885207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Use </a:t>
            </a:r>
            <a:r>
              <a:rPr lang="en-US" sz="800" dirty="0" err="1"/>
              <a:t>preterite</a:t>
            </a:r>
            <a:r>
              <a:rPr lang="en-US" sz="800" dirty="0"/>
              <a:t> and imperfect to state where we  stayed and describe it.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F9F14A9E-87FE-431F-A3CB-5B8AC53C6BB6}"/>
              </a:ext>
            </a:extLst>
          </p:cNvPr>
          <p:cNvSpPr txBox="1"/>
          <p:nvPr/>
        </p:nvSpPr>
        <p:spPr>
          <a:xfrm>
            <a:off x="6518716" y="11755343"/>
            <a:ext cx="885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Continue to use </a:t>
            </a:r>
            <a:r>
              <a:rPr lang="en-US" sz="800" dirty="0" err="1"/>
              <a:t>preterite</a:t>
            </a:r>
            <a:r>
              <a:rPr lang="en-US" sz="800" dirty="0"/>
              <a:t> and imperfect to explain what we did.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8ECC134-FE1C-4159-AD30-D5FE0D8B7677}"/>
              </a:ext>
            </a:extLst>
          </p:cNvPr>
          <p:cNvSpPr txBox="1"/>
          <p:nvPr/>
        </p:nvSpPr>
        <p:spPr>
          <a:xfrm>
            <a:off x="6257336" y="10621390"/>
            <a:ext cx="652575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Past tense opinions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A407859A-37A6-4D37-94D9-BCA094B5943B}"/>
              </a:ext>
            </a:extLst>
          </p:cNvPr>
          <p:cNvSpPr txBox="1"/>
          <p:nvPr/>
        </p:nvSpPr>
        <p:spPr>
          <a:xfrm>
            <a:off x="5034949" y="10761410"/>
            <a:ext cx="845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Complaining in the past tense.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ED2D4253-3C8B-476C-943A-2ACA5F28D24A}"/>
              </a:ext>
            </a:extLst>
          </p:cNvPr>
          <p:cNvSpPr txBox="1"/>
          <p:nvPr/>
        </p:nvSpPr>
        <p:spPr>
          <a:xfrm>
            <a:off x="2712218" y="13999226"/>
            <a:ext cx="652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Booking a hotel.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F3C3292E-D4AF-4ACA-B927-8C14D9C73FC9}"/>
              </a:ext>
            </a:extLst>
          </p:cNvPr>
          <p:cNvSpPr txBox="1"/>
          <p:nvPr/>
        </p:nvSpPr>
        <p:spPr>
          <a:xfrm>
            <a:off x="2493659" y="12928298"/>
            <a:ext cx="652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Making a complaint.</a:t>
            </a:r>
          </a:p>
        </p:txBody>
      </p: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13AE1A8B-4016-45D6-9BF1-FCC1013EE748}"/>
              </a:ext>
            </a:extLst>
          </p:cNvPr>
          <p:cNvCxnSpPr>
            <a:cxnSpLocks/>
            <a:stCxn id="209" idx="2"/>
          </p:cNvCxnSpPr>
          <p:nvPr/>
        </p:nvCxnSpPr>
        <p:spPr>
          <a:xfrm flipH="1">
            <a:off x="2739563" y="13266852"/>
            <a:ext cx="80384" cy="32778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E4FA6EA5-A447-4D39-8DB4-EEBB153A0CC3}"/>
              </a:ext>
            </a:extLst>
          </p:cNvPr>
          <p:cNvCxnSpPr>
            <a:cxnSpLocks/>
            <a:stCxn id="207" idx="1"/>
          </p:cNvCxnSpPr>
          <p:nvPr/>
        </p:nvCxnSpPr>
        <p:spPr>
          <a:xfrm flipH="1" flipV="1">
            <a:off x="2399371" y="13794556"/>
            <a:ext cx="312847" cy="37394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D3963E94-503C-4863-9A23-4D21A05F9CE0}"/>
              </a:ext>
            </a:extLst>
          </p:cNvPr>
          <p:cNvSpPr txBox="1"/>
          <p:nvPr/>
        </p:nvSpPr>
        <p:spPr>
          <a:xfrm>
            <a:off x="4857236" y="11978752"/>
            <a:ext cx="65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Describing disastrous holidays.</a:t>
            </a:r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89584AD7-29EE-4275-B3A6-00CCEFE174ED}"/>
              </a:ext>
            </a:extLst>
          </p:cNvPr>
          <p:cNvCxnSpPr>
            <a:cxnSpLocks/>
          </p:cNvCxnSpPr>
          <p:nvPr/>
        </p:nvCxnSpPr>
        <p:spPr>
          <a:xfrm flipH="1" flipV="1">
            <a:off x="4635280" y="13716952"/>
            <a:ext cx="205371" cy="28819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B61E4E4A-D164-4D53-9568-F3C5DED59F9C}"/>
              </a:ext>
            </a:extLst>
          </p:cNvPr>
          <p:cNvCxnSpPr>
            <a:cxnSpLocks/>
          </p:cNvCxnSpPr>
          <p:nvPr/>
        </p:nvCxnSpPr>
        <p:spPr>
          <a:xfrm flipV="1">
            <a:off x="5979651" y="11561908"/>
            <a:ext cx="75935" cy="63867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B300D92B-A894-43D6-8565-6D0B50F8D5F1}"/>
              </a:ext>
            </a:extLst>
          </p:cNvPr>
          <p:cNvSpPr txBox="1"/>
          <p:nvPr/>
        </p:nvSpPr>
        <p:spPr>
          <a:xfrm>
            <a:off x="5738746" y="11809182"/>
            <a:ext cx="65257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Describing a trip to Barcelona.</a:t>
            </a:r>
          </a:p>
        </p:txBody>
      </p: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0A972482-7D67-4AAB-A9A0-C24848824156}"/>
              </a:ext>
            </a:extLst>
          </p:cNvPr>
          <p:cNvCxnSpPr>
            <a:cxnSpLocks/>
          </p:cNvCxnSpPr>
          <p:nvPr/>
        </p:nvCxnSpPr>
        <p:spPr>
          <a:xfrm flipV="1">
            <a:off x="3978271" y="11547753"/>
            <a:ext cx="119646" cy="46660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>
            <a:extLst>
              <a:ext uri="{FF2B5EF4-FFF2-40B4-BE49-F238E27FC236}">
                <a16:creationId xmlns:a16="http://schemas.microsoft.com/office/drawing/2014/main" id="{C3FC017F-147C-4AE0-9575-376EEAB4317E}"/>
              </a:ext>
            </a:extLst>
          </p:cNvPr>
          <p:cNvSpPr txBox="1"/>
          <p:nvPr/>
        </p:nvSpPr>
        <p:spPr>
          <a:xfrm>
            <a:off x="3556545" y="11788814"/>
            <a:ext cx="88868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Bridging the Gaps before assessments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30FEA591-B58C-4938-85CC-CB8BFA166EC5}"/>
              </a:ext>
            </a:extLst>
          </p:cNvPr>
          <p:cNvSpPr txBox="1"/>
          <p:nvPr/>
        </p:nvSpPr>
        <p:spPr>
          <a:xfrm>
            <a:off x="5463622" y="14023967"/>
            <a:ext cx="946409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Illness on holiday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1F04FF9-E40B-4F61-957A-1E21972FA3B3}"/>
              </a:ext>
            </a:extLst>
          </p:cNvPr>
          <p:cNvSpPr txBox="1"/>
          <p:nvPr/>
        </p:nvSpPr>
        <p:spPr>
          <a:xfrm>
            <a:off x="6232667" y="12861677"/>
            <a:ext cx="94640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Asking for help in the pharmacy</a:t>
            </a:r>
          </a:p>
        </p:txBody>
      </p: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A2C875EB-716C-4433-A659-24885C10D5F6}"/>
              </a:ext>
            </a:extLst>
          </p:cNvPr>
          <p:cNvCxnSpPr>
            <a:cxnSpLocks/>
          </p:cNvCxnSpPr>
          <p:nvPr/>
        </p:nvCxnSpPr>
        <p:spPr>
          <a:xfrm flipH="1">
            <a:off x="6527800" y="13200231"/>
            <a:ext cx="188238" cy="40517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F361239D-1D81-40A9-A134-272CC9039A4B}"/>
              </a:ext>
            </a:extLst>
          </p:cNvPr>
          <p:cNvCxnSpPr>
            <a:cxnSpLocks/>
          </p:cNvCxnSpPr>
          <p:nvPr/>
        </p:nvCxnSpPr>
        <p:spPr>
          <a:xfrm flipV="1">
            <a:off x="5910425" y="13757991"/>
            <a:ext cx="96562" cy="32328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>
            <a:extLst>
              <a:ext uri="{FF2B5EF4-FFF2-40B4-BE49-F238E27FC236}">
                <a16:creationId xmlns:a16="http://schemas.microsoft.com/office/drawing/2014/main" id="{3801548C-F837-4503-8782-6845EBFA5A06}"/>
              </a:ext>
            </a:extLst>
          </p:cNvPr>
          <p:cNvSpPr txBox="1"/>
          <p:nvPr/>
        </p:nvSpPr>
        <p:spPr>
          <a:xfrm>
            <a:off x="7558900" y="13143062"/>
            <a:ext cx="755113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DIRT Time on Extended write.</a:t>
            </a:r>
          </a:p>
        </p:txBody>
      </p: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BF6F65EB-F100-41AE-909C-EBA691DB29CB}"/>
              </a:ext>
            </a:extLst>
          </p:cNvPr>
          <p:cNvCxnSpPr>
            <a:cxnSpLocks/>
          </p:cNvCxnSpPr>
          <p:nvPr/>
        </p:nvCxnSpPr>
        <p:spPr>
          <a:xfrm flipH="1" flipV="1">
            <a:off x="3737403" y="13796970"/>
            <a:ext cx="185526" cy="22886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>
            <a:extLst>
              <a:ext uri="{FF2B5EF4-FFF2-40B4-BE49-F238E27FC236}">
                <a16:creationId xmlns:a16="http://schemas.microsoft.com/office/drawing/2014/main" id="{707E3F9B-AD9B-4E7A-8FFE-6232F0D8965C}"/>
              </a:ext>
            </a:extLst>
          </p:cNvPr>
          <p:cNvSpPr txBox="1"/>
          <p:nvPr/>
        </p:nvSpPr>
        <p:spPr>
          <a:xfrm>
            <a:off x="3630227" y="14017923"/>
            <a:ext cx="885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Places to visit on holiday.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4A93658D-4C26-462F-B036-622DDE1AAD31}"/>
              </a:ext>
            </a:extLst>
          </p:cNvPr>
          <p:cNvSpPr txBox="1"/>
          <p:nvPr/>
        </p:nvSpPr>
        <p:spPr>
          <a:xfrm>
            <a:off x="5251934" y="12913269"/>
            <a:ext cx="885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Opinions on holidays.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782E1F1A-B5E1-4413-B775-31A2173CE196}"/>
              </a:ext>
            </a:extLst>
          </p:cNvPr>
          <p:cNvSpPr txBox="1"/>
          <p:nvPr/>
        </p:nvSpPr>
        <p:spPr>
          <a:xfrm>
            <a:off x="4587809" y="13950766"/>
            <a:ext cx="885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Holiday preferences.</a:t>
            </a:r>
          </a:p>
        </p:txBody>
      </p: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65780F76-BF5E-403A-AD03-EF120C623DFE}"/>
              </a:ext>
            </a:extLst>
          </p:cNvPr>
          <p:cNvCxnSpPr>
            <a:cxnSpLocks/>
          </p:cNvCxnSpPr>
          <p:nvPr/>
        </p:nvCxnSpPr>
        <p:spPr>
          <a:xfrm flipH="1">
            <a:off x="4675585" y="11168826"/>
            <a:ext cx="96825" cy="32867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BE65C70F-CB99-4556-88FC-9D6F0C6F778E}"/>
              </a:ext>
            </a:extLst>
          </p:cNvPr>
          <p:cNvSpPr txBox="1"/>
          <p:nvPr/>
        </p:nvSpPr>
        <p:spPr>
          <a:xfrm>
            <a:off x="4487443" y="10584051"/>
            <a:ext cx="6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illness in the past</a:t>
            </a:r>
          </a:p>
        </p:txBody>
      </p: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651EA2D9-F857-47C1-AC58-D7A716C29433}"/>
              </a:ext>
            </a:extLst>
          </p:cNvPr>
          <p:cNvCxnSpPr>
            <a:cxnSpLocks/>
          </p:cNvCxnSpPr>
          <p:nvPr/>
        </p:nvCxnSpPr>
        <p:spPr>
          <a:xfrm flipH="1">
            <a:off x="3288933" y="11158386"/>
            <a:ext cx="548742" cy="35213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>
            <a:extLst>
              <a:ext uri="{FF2B5EF4-FFF2-40B4-BE49-F238E27FC236}">
                <a16:creationId xmlns:a16="http://schemas.microsoft.com/office/drawing/2014/main" id="{75CF5214-5051-44FE-82CC-08BBF3372F44}"/>
              </a:ext>
            </a:extLst>
          </p:cNvPr>
          <p:cNvSpPr txBox="1"/>
          <p:nvPr/>
        </p:nvSpPr>
        <p:spPr>
          <a:xfrm>
            <a:off x="2191530" y="11734149"/>
            <a:ext cx="65743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Look at Christmas in Madrid.</a:t>
            </a:r>
          </a:p>
        </p:txBody>
      </p: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5611D22A-9A23-4AD9-A1D6-6AEF2D8FABB9}"/>
              </a:ext>
            </a:extLst>
          </p:cNvPr>
          <p:cNvCxnSpPr>
            <a:cxnSpLocks/>
          </p:cNvCxnSpPr>
          <p:nvPr/>
        </p:nvCxnSpPr>
        <p:spPr>
          <a:xfrm flipV="1">
            <a:off x="2603426" y="11530472"/>
            <a:ext cx="99983" cy="24271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268">
            <a:extLst>
              <a:ext uri="{FF2B5EF4-FFF2-40B4-BE49-F238E27FC236}">
                <a16:creationId xmlns:a16="http://schemas.microsoft.com/office/drawing/2014/main" id="{D1224D3E-A495-4988-84FC-0DCB63B1E1D0}"/>
              </a:ext>
            </a:extLst>
          </p:cNvPr>
          <p:cNvSpPr txBox="1"/>
          <p:nvPr/>
        </p:nvSpPr>
        <p:spPr>
          <a:xfrm>
            <a:off x="3157870" y="10582877"/>
            <a:ext cx="92664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Formal Assessment on the first term of work.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611F4D7A-6944-4FC4-9334-09F4451B0009}"/>
              </a:ext>
            </a:extLst>
          </p:cNvPr>
          <p:cNvSpPr txBox="1"/>
          <p:nvPr/>
        </p:nvSpPr>
        <p:spPr>
          <a:xfrm>
            <a:off x="2388384" y="10926276"/>
            <a:ext cx="690589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DIRT Time on extended write and assessments</a:t>
            </a:r>
          </a:p>
        </p:txBody>
      </p: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C0CF0750-9A16-4151-947E-9CEEAB0B38C5}"/>
              </a:ext>
            </a:extLst>
          </p:cNvPr>
          <p:cNvCxnSpPr>
            <a:cxnSpLocks/>
          </p:cNvCxnSpPr>
          <p:nvPr/>
        </p:nvCxnSpPr>
        <p:spPr>
          <a:xfrm>
            <a:off x="939601" y="10873721"/>
            <a:ext cx="396675" cy="746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B8F55D49-6306-45B6-8475-A0E09D988F7D}"/>
              </a:ext>
            </a:extLst>
          </p:cNvPr>
          <p:cNvCxnSpPr>
            <a:cxnSpLocks/>
          </p:cNvCxnSpPr>
          <p:nvPr/>
        </p:nvCxnSpPr>
        <p:spPr>
          <a:xfrm flipH="1">
            <a:off x="1546151" y="10602613"/>
            <a:ext cx="448023" cy="9347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1341BA1D-2816-4A77-AA32-C7E85538B585}"/>
              </a:ext>
            </a:extLst>
          </p:cNvPr>
          <p:cNvCxnSpPr>
            <a:cxnSpLocks/>
          </p:cNvCxnSpPr>
          <p:nvPr/>
        </p:nvCxnSpPr>
        <p:spPr>
          <a:xfrm>
            <a:off x="881450" y="10337728"/>
            <a:ext cx="327496" cy="29579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E9DF30E2-2FD4-4AD8-8203-4176E9BFDD75}"/>
              </a:ext>
            </a:extLst>
          </p:cNvPr>
          <p:cNvCxnSpPr>
            <a:cxnSpLocks/>
          </p:cNvCxnSpPr>
          <p:nvPr/>
        </p:nvCxnSpPr>
        <p:spPr>
          <a:xfrm flipH="1">
            <a:off x="2882841" y="8835655"/>
            <a:ext cx="148093" cy="34798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82675F2C-B8DF-42A6-AF52-506F7979AF2C}"/>
              </a:ext>
            </a:extLst>
          </p:cNvPr>
          <p:cNvCxnSpPr>
            <a:cxnSpLocks/>
          </p:cNvCxnSpPr>
          <p:nvPr/>
        </p:nvCxnSpPr>
        <p:spPr>
          <a:xfrm flipH="1">
            <a:off x="1547553" y="10098353"/>
            <a:ext cx="365118" cy="13751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01CBFD3F-0A19-49A9-A81D-2E21BDDD9B61}"/>
              </a:ext>
            </a:extLst>
          </p:cNvPr>
          <p:cNvCxnSpPr>
            <a:cxnSpLocks/>
            <a:stCxn id="325" idx="2"/>
          </p:cNvCxnSpPr>
          <p:nvPr/>
        </p:nvCxnSpPr>
        <p:spPr>
          <a:xfrm flipH="1">
            <a:off x="1963914" y="8865374"/>
            <a:ext cx="191823" cy="31802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A53635BC-C9C7-4E21-B731-E945C32768B1}"/>
              </a:ext>
            </a:extLst>
          </p:cNvPr>
          <p:cNvCxnSpPr>
            <a:cxnSpLocks/>
          </p:cNvCxnSpPr>
          <p:nvPr/>
        </p:nvCxnSpPr>
        <p:spPr>
          <a:xfrm flipH="1" flipV="1">
            <a:off x="3975790" y="9244733"/>
            <a:ext cx="436308" cy="48841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F65491A4-B0BE-474D-9BE0-76FECCD89D14}"/>
              </a:ext>
            </a:extLst>
          </p:cNvPr>
          <p:cNvCxnSpPr>
            <a:cxnSpLocks/>
          </p:cNvCxnSpPr>
          <p:nvPr/>
        </p:nvCxnSpPr>
        <p:spPr>
          <a:xfrm flipH="1">
            <a:off x="4901170" y="8802551"/>
            <a:ext cx="114373" cy="43854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7A041D42-CCC3-468B-9A08-FD34AD3592D6}"/>
              </a:ext>
            </a:extLst>
          </p:cNvPr>
          <p:cNvCxnSpPr>
            <a:cxnSpLocks/>
          </p:cNvCxnSpPr>
          <p:nvPr/>
        </p:nvCxnSpPr>
        <p:spPr>
          <a:xfrm flipH="1">
            <a:off x="5738747" y="8787947"/>
            <a:ext cx="170124" cy="36916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4D31965C-DECB-4C67-8EF7-20399FBCFEAB}"/>
              </a:ext>
            </a:extLst>
          </p:cNvPr>
          <p:cNvCxnSpPr>
            <a:cxnSpLocks/>
          </p:cNvCxnSpPr>
          <p:nvPr/>
        </p:nvCxnSpPr>
        <p:spPr>
          <a:xfrm flipH="1" flipV="1">
            <a:off x="5157773" y="9317161"/>
            <a:ext cx="532070" cy="35747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28D7EC15-13C1-4F06-A3DE-8AB362F1F0B2}"/>
              </a:ext>
            </a:extLst>
          </p:cNvPr>
          <p:cNvCxnSpPr>
            <a:cxnSpLocks/>
          </p:cNvCxnSpPr>
          <p:nvPr/>
        </p:nvCxnSpPr>
        <p:spPr>
          <a:xfrm flipH="1" flipV="1">
            <a:off x="5958706" y="9437225"/>
            <a:ext cx="242635" cy="22582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D7B7B38D-D181-4FA8-A18A-B4E5F89587CE}"/>
              </a:ext>
            </a:extLst>
          </p:cNvPr>
          <p:cNvCxnSpPr>
            <a:cxnSpLocks/>
          </p:cNvCxnSpPr>
          <p:nvPr/>
        </p:nvCxnSpPr>
        <p:spPr>
          <a:xfrm>
            <a:off x="832282" y="9680870"/>
            <a:ext cx="464908" cy="28072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Box 293">
            <a:extLst>
              <a:ext uri="{FF2B5EF4-FFF2-40B4-BE49-F238E27FC236}">
                <a16:creationId xmlns:a16="http://schemas.microsoft.com/office/drawing/2014/main" id="{F85BE44F-DDD3-4698-8001-BF835E109401}"/>
              </a:ext>
            </a:extLst>
          </p:cNvPr>
          <p:cNvSpPr txBox="1"/>
          <p:nvPr/>
        </p:nvSpPr>
        <p:spPr>
          <a:xfrm>
            <a:off x="4093507" y="9735526"/>
            <a:ext cx="765892" cy="830997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Extended write on Describing a town that they went on holiday to.</a:t>
            </a:r>
          </a:p>
        </p:txBody>
      </p: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9EB77A5B-04A0-499E-B730-CDE78FFB053D}"/>
              </a:ext>
            </a:extLst>
          </p:cNvPr>
          <p:cNvCxnSpPr>
            <a:cxnSpLocks/>
          </p:cNvCxnSpPr>
          <p:nvPr/>
        </p:nvCxnSpPr>
        <p:spPr>
          <a:xfrm flipH="1">
            <a:off x="7191426" y="8964584"/>
            <a:ext cx="272924" cy="30686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33B687D9-33D7-4AC3-8502-942C74DBC7D4}"/>
              </a:ext>
            </a:extLst>
          </p:cNvPr>
          <p:cNvCxnSpPr>
            <a:cxnSpLocks/>
          </p:cNvCxnSpPr>
          <p:nvPr/>
        </p:nvCxnSpPr>
        <p:spPr>
          <a:xfrm flipH="1" flipV="1">
            <a:off x="8240463" y="9324283"/>
            <a:ext cx="125461" cy="21765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F157979A-75FD-4607-A5FF-D14C9DBE334E}"/>
              </a:ext>
            </a:extLst>
          </p:cNvPr>
          <p:cNvCxnSpPr>
            <a:cxnSpLocks/>
          </p:cNvCxnSpPr>
          <p:nvPr/>
        </p:nvCxnSpPr>
        <p:spPr>
          <a:xfrm flipH="1" flipV="1">
            <a:off x="2418540" y="9474703"/>
            <a:ext cx="507590" cy="31793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Box 301">
            <a:extLst>
              <a:ext uri="{FF2B5EF4-FFF2-40B4-BE49-F238E27FC236}">
                <a16:creationId xmlns:a16="http://schemas.microsoft.com/office/drawing/2014/main" id="{19603B22-ABBF-454C-A59C-C9CCE326EC95}"/>
              </a:ext>
            </a:extLst>
          </p:cNvPr>
          <p:cNvSpPr txBox="1"/>
          <p:nvPr/>
        </p:nvSpPr>
        <p:spPr>
          <a:xfrm>
            <a:off x="8411464" y="13629258"/>
            <a:ext cx="56227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Look at </a:t>
            </a:r>
            <a:r>
              <a:rPr lang="en-US" sz="800" dirty="0" err="1">
                <a:solidFill>
                  <a:schemeClr val="bg1"/>
                </a:solidFill>
              </a:rPr>
              <a:t>Día</a:t>
            </a:r>
            <a:r>
              <a:rPr lang="en-US" sz="800" dirty="0">
                <a:solidFill>
                  <a:schemeClr val="bg1"/>
                </a:solidFill>
              </a:rPr>
              <a:t> de </a:t>
            </a:r>
            <a:r>
              <a:rPr lang="en-US" sz="800" dirty="0" err="1">
                <a:solidFill>
                  <a:schemeClr val="bg1"/>
                </a:solidFill>
              </a:rPr>
              <a:t>los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muertos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D029C076-5C3B-4280-A281-F133FED192BB}"/>
              </a:ext>
            </a:extLst>
          </p:cNvPr>
          <p:cNvCxnSpPr>
            <a:cxnSpLocks/>
            <a:stCxn id="302" idx="1"/>
          </p:cNvCxnSpPr>
          <p:nvPr/>
        </p:nvCxnSpPr>
        <p:spPr>
          <a:xfrm flipH="1" flipV="1">
            <a:off x="8126396" y="13699119"/>
            <a:ext cx="285068" cy="22252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extBox 304">
            <a:extLst>
              <a:ext uri="{FF2B5EF4-FFF2-40B4-BE49-F238E27FC236}">
                <a16:creationId xmlns:a16="http://schemas.microsoft.com/office/drawing/2014/main" id="{D1F5861D-2041-4B82-A1DB-D344C900BF8B}"/>
              </a:ext>
            </a:extLst>
          </p:cNvPr>
          <p:cNvSpPr txBox="1"/>
          <p:nvPr/>
        </p:nvSpPr>
        <p:spPr>
          <a:xfrm>
            <a:off x="8445807" y="7918388"/>
            <a:ext cx="85345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Formal Assessment on the previous 2 terms of work.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3D054C46-9603-4C1E-BEE3-CBA96A4377D3}"/>
              </a:ext>
            </a:extLst>
          </p:cNvPr>
          <p:cNvSpPr txBox="1"/>
          <p:nvPr/>
        </p:nvSpPr>
        <p:spPr>
          <a:xfrm>
            <a:off x="181618" y="10679982"/>
            <a:ext cx="94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Revisit places in a town.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2D1062CF-AD51-4301-BECD-BA6B2DD036FC}"/>
              </a:ext>
            </a:extLst>
          </p:cNvPr>
          <p:cNvSpPr txBox="1"/>
          <p:nvPr/>
        </p:nvSpPr>
        <p:spPr>
          <a:xfrm>
            <a:off x="1820065" y="10497468"/>
            <a:ext cx="946409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Use higher level negatives.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0A65C311-4D18-4668-8A23-DBD064821C02}"/>
              </a:ext>
            </a:extLst>
          </p:cNvPr>
          <p:cNvSpPr txBox="1"/>
          <p:nvPr/>
        </p:nvSpPr>
        <p:spPr>
          <a:xfrm>
            <a:off x="70766" y="9999487"/>
            <a:ext cx="946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Use </a:t>
            </a:r>
            <a:r>
              <a:rPr lang="en-US" sz="800" dirty="0" err="1"/>
              <a:t>ser</a:t>
            </a:r>
            <a:r>
              <a:rPr lang="en-US" sz="800" dirty="0"/>
              <a:t> and </a:t>
            </a:r>
            <a:r>
              <a:rPr lang="en-US" sz="800" dirty="0" err="1"/>
              <a:t>estar</a:t>
            </a:r>
            <a:r>
              <a:rPr lang="en-US" sz="800" dirty="0"/>
              <a:t> to state where the town is located.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E4E0A5D9-0685-4EFC-B654-8149FE3A84CC}"/>
              </a:ext>
            </a:extLst>
          </p:cNvPr>
          <p:cNvSpPr txBox="1"/>
          <p:nvPr/>
        </p:nvSpPr>
        <p:spPr>
          <a:xfrm>
            <a:off x="1850766" y="9870276"/>
            <a:ext cx="81278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Use ‘se </a:t>
            </a:r>
            <a:r>
              <a:rPr lang="en-US" sz="800" dirty="0" err="1"/>
              <a:t>puede</a:t>
            </a:r>
            <a:r>
              <a:rPr lang="en-US" sz="800" dirty="0"/>
              <a:t>’ to say what you can do in these places.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C2EAE98F-94F6-4BE4-BEA8-1438E593476A}"/>
              </a:ext>
            </a:extLst>
          </p:cNvPr>
          <p:cNvSpPr txBox="1"/>
          <p:nvPr/>
        </p:nvSpPr>
        <p:spPr>
          <a:xfrm>
            <a:off x="339111" y="9299531"/>
            <a:ext cx="946409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Directions with prepositions.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A4C12602-A604-49FA-B827-94012CD85F8C}"/>
              </a:ext>
            </a:extLst>
          </p:cNvPr>
          <p:cNvSpPr txBox="1"/>
          <p:nvPr/>
        </p:nvSpPr>
        <p:spPr>
          <a:xfrm>
            <a:off x="1682532" y="8403709"/>
            <a:ext cx="94640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Shops in a town – Spanish names for shops.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02E9F0C5-343D-44AA-87BB-BEAFB3BAD278}"/>
              </a:ext>
            </a:extLst>
          </p:cNvPr>
          <p:cNvSpPr txBox="1"/>
          <p:nvPr/>
        </p:nvSpPr>
        <p:spPr>
          <a:xfrm>
            <a:off x="515671" y="8710341"/>
            <a:ext cx="94640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Describing a city map using directions.</a:t>
            </a: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A9C70B76-AF16-4773-AA42-823F757174C0}"/>
              </a:ext>
            </a:extLst>
          </p:cNvPr>
          <p:cNvCxnSpPr>
            <a:cxnSpLocks/>
          </p:cNvCxnSpPr>
          <p:nvPr/>
        </p:nvCxnSpPr>
        <p:spPr>
          <a:xfrm>
            <a:off x="1433817" y="9127065"/>
            <a:ext cx="192092" cy="27922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38C3086D-6EE3-46B3-86A6-61387CC047AE}"/>
              </a:ext>
            </a:extLst>
          </p:cNvPr>
          <p:cNvSpPr txBox="1"/>
          <p:nvPr/>
        </p:nvSpPr>
        <p:spPr>
          <a:xfrm>
            <a:off x="3508609" y="8416561"/>
            <a:ext cx="94640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Re-visit comparatives and superlatives.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08EA23EC-45F8-4572-932C-5CD8B0E12F4D}"/>
              </a:ext>
            </a:extLst>
          </p:cNvPr>
          <p:cNvSpPr txBox="1"/>
          <p:nvPr/>
        </p:nvSpPr>
        <p:spPr>
          <a:xfrm>
            <a:off x="2669423" y="8503163"/>
            <a:ext cx="94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Look at opening and closing times.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3360ADF5-8FBB-4B8D-9E71-34348E1EE7BD}"/>
              </a:ext>
            </a:extLst>
          </p:cNvPr>
          <p:cNvSpPr txBox="1"/>
          <p:nvPr/>
        </p:nvSpPr>
        <p:spPr>
          <a:xfrm>
            <a:off x="2619947" y="9706172"/>
            <a:ext cx="946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Look at presents you can buy in a shop.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297AD913-C041-46AD-9949-D45167BE4DC5}"/>
              </a:ext>
            </a:extLst>
          </p:cNvPr>
          <p:cNvSpPr txBox="1"/>
          <p:nvPr/>
        </p:nvSpPr>
        <p:spPr>
          <a:xfrm>
            <a:off x="3405273" y="9656337"/>
            <a:ext cx="94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Features of a town.</a:t>
            </a:r>
          </a:p>
        </p:txBody>
      </p: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3D5EFED6-78DE-4A2B-8395-E0F92E63A577}"/>
              </a:ext>
            </a:extLst>
          </p:cNvPr>
          <p:cNvCxnSpPr>
            <a:cxnSpLocks/>
          </p:cNvCxnSpPr>
          <p:nvPr/>
        </p:nvCxnSpPr>
        <p:spPr>
          <a:xfrm flipH="1" flipV="1">
            <a:off x="3078973" y="9437225"/>
            <a:ext cx="339027" cy="22582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02B8F33C-C15A-4793-BBF0-81289D848546}"/>
              </a:ext>
            </a:extLst>
          </p:cNvPr>
          <p:cNvCxnSpPr>
            <a:cxnSpLocks/>
          </p:cNvCxnSpPr>
          <p:nvPr/>
        </p:nvCxnSpPr>
        <p:spPr>
          <a:xfrm flipH="1">
            <a:off x="3259934" y="8874374"/>
            <a:ext cx="623367" cy="34571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TextBox 336">
            <a:extLst>
              <a:ext uri="{FF2B5EF4-FFF2-40B4-BE49-F238E27FC236}">
                <a16:creationId xmlns:a16="http://schemas.microsoft.com/office/drawing/2014/main" id="{4BEEF7AA-4926-4456-8206-56021D0FE27E}"/>
              </a:ext>
            </a:extLst>
          </p:cNvPr>
          <p:cNvSpPr txBox="1"/>
          <p:nvPr/>
        </p:nvSpPr>
        <p:spPr>
          <a:xfrm>
            <a:off x="4600101" y="8372811"/>
            <a:ext cx="93786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Introduction to proper future tense.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64B35579-ABFC-4213-AAF2-C628619D6829}"/>
              </a:ext>
            </a:extLst>
          </p:cNvPr>
          <p:cNvSpPr txBox="1"/>
          <p:nvPr/>
        </p:nvSpPr>
        <p:spPr>
          <a:xfrm>
            <a:off x="5355645" y="9699841"/>
            <a:ext cx="7415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Talking about what they will do in their town tomorrow.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8CEC2595-1744-4A81-B576-EE4367F022D2}"/>
              </a:ext>
            </a:extLst>
          </p:cNvPr>
          <p:cNvSpPr txBox="1"/>
          <p:nvPr/>
        </p:nvSpPr>
        <p:spPr>
          <a:xfrm>
            <a:off x="5582381" y="8467091"/>
            <a:ext cx="94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Weather phrases and </a:t>
            </a:r>
            <a:r>
              <a:rPr lang="en-US" sz="800" dirty="0" err="1"/>
              <a:t>si</a:t>
            </a:r>
            <a:r>
              <a:rPr lang="en-US" sz="800" dirty="0"/>
              <a:t> clauses.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BD0EF2EB-FD6E-49F1-BDE5-FBDFCCFEA2D5}"/>
              </a:ext>
            </a:extLst>
          </p:cNvPr>
          <p:cNvSpPr txBox="1"/>
          <p:nvPr/>
        </p:nvSpPr>
        <p:spPr>
          <a:xfrm>
            <a:off x="6038948" y="9644838"/>
            <a:ext cx="94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Going shopping for clothes.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8B5F05E7-C47D-4371-B346-E701FF492E46}"/>
              </a:ext>
            </a:extLst>
          </p:cNvPr>
          <p:cNvSpPr txBox="1"/>
          <p:nvPr/>
        </p:nvSpPr>
        <p:spPr>
          <a:xfrm>
            <a:off x="6330692" y="8454633"/>
            <a:ext cx="946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Demonstrative adjectives to say what they want.</a:t>
            </a:r>
          </a:p>
        </p:txBody>
      </p: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6DD79EB9-D260-4633-8B84-305B9D6B6B57}"/>
              </a:ext>
            </a:extLst>
          </p:cNvPr>
          <p:cNvCxnSpPr>
            <a:cxnSpLocks/>
          </p:cNvCxnSpPr>
          <p:nvPr/>
        </p:nvCxnSpPr>
        <p:spPr>
          <a:xfrm flipH="1">
            <a:off x="6518717" y="8940229"/>
            <a:ext cx="287363" cy="33279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extBox 349">
            <a:extLst>
              <a:ext uri="{FF2B5EF4-FFF2-40B4-BE49-F238E27FC236}">
                <a16:creationId xmlns:a16="http://schemas.microsoft.com/office/drawing/2014/main" id="{ECF9E5D9-27FE-45E8-96C4-CB858B3F3DF1}"/>
              </a:ext>
            </a:extLst>
          </p:cNvPr>
          <p:cNvSpPr txBox="1"/>
          <p:nvPr/>
        </p:nvSpPr>
        <p:spPr>
          <a:xfrm>
            <a:off x="6999880" y="9633016"/>
            <a:ext cx="946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Re-visit complaining and asking for different sizes.</a:t>
            </a:r>
          </a:p>
        </p:txBody>
      </p: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F75F3968-0B2D-4B7D-819A-0F626CAC891D}"/>
              </a:ext>
            </a:extLst>
          </p:cNvPr>
          <p:cNvCxnSpPr>
            <a:cxnSpLocks/>
          </p:cNvCxnSpPr>
          <p:nvPr/>
        </p:nvCxnSpPr>
        <p:spPr>
          <a:xfrm flipH="1" flipV="1">
            <a:off x="6668326" y="9461297"/>
            <a:ext cx="403919" cy="19022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TextBox 351">
            <a:extLst>
              <a:ext uri="{FF2B5EF4-FFF2-40B4-BE49-F238E27FC236}">
                <a16:creationId xmlns:a16="http://schemas.microsoft.com/office/drawing/2014/main" id="{254CCE86-70F0-4F1B-8AD6-1BB055145696}"/>
              </a:ext>
            </a:extLst>
          </p:cNvPr>
          <p:cNvSpPr txBox="1"/>
          <p:nvPr/>
        </p:nvSpPr>
        <p:spPr>
          <a:xfrm>
            <a:off x="7140545" y="8626030"/>
            <a:ext cx="94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Pros/Cons of a town.</a:t>
            </a:r>
          </a:p>
        </p:txBody>
      </p: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75F9FECD-76C7-4E0B-87CF-4904179AC421}"/>
              </a:ext>
            </a:extLst>
          </p:cNvPr>
          <p:cNvCxnSpPr>
            <a:cxnSpLocks/>
          </p:cNvCxnSpPr>
          <p:nvPr/>
        </p:nvCxnSpPr>
        <p:spPr>
          <a:xfrm flipH="1" flipV="1">
            <a:off x="7591166" y="9461296"/>
            <a:ext cx="355123" cy="17900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 355">
            <a:extLst>
              <a:ext uri="{FF2B5EF4-FFF2-40B4-BE49-F238E27FC236}">
                <a16:creationId xmlns:a16="http://schemas.microsoft.com/office/drawing/2014/main" id="{8AB6A5C3-FA73-440A-AA1A-2D3FA77847A9}"/>
              </a:ext>
            </a:extLst>
          </p:cNvPr>
          <p:cNvSpPr txBox="1"/>
          <p:nvPr/>
        </p:nvSpPr>
        <p:spPr>
          <a:xfrm>
            <a:off x="7762567" y="9719734"/>
            <a:ext cx="946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Using tan/</a:t>
            </a:r>
            <a:r>
              <a:rPr lang="en-US" sz="800" dirty="0" err="1"/>
              <a:t>tanto</a:t>
            </a:r>
            <a:endParaRPr lang="en-US" sz="800" dirty="0"/>
          </a:p>
        </p:txBody>
      </p: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D9BB84FF-F83D-4A3D-BA26-BF59CF2FE4A1}"/>
              </a:ext>
            </a:extLst>
          </p:cNvPr>
          <p:cNvCxnSpPr>
            <a:cxnSpLocks/>
          </p:cNvCxnSpPr>
          <p:nvPr/>
        </p:nvCxnSpPr>
        <p:spPr>
          <a:xfrm>
            <a:off x="7942000" y="8621483"/>
            <a:ext cx="124484" cy="45203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TextBox 360">
            <a:extLst>
              <a:ext uri="{FF2B5EF4-FFF2-40B4-BE49-F238E27FC236}">
                <a16:creationId xmlns:a16="http://schemas.microsoft.com/office/drawing/2014/main" id="{F436C8EF-C7D6-40E7-BF40-39B04C733883}"/>
              </a:ext>
            </a:extLst>
          </p:cNvPr>
          <p:cNvSpPr txBox="1"/>
          <p:nvPr/>
        </p:nvSpPr>
        <p:spPr>
          <a:xfrm>
            <a:off x="8246451" y="9525162"/>
            <a:ext cx="946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Using antonyms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978FD702-6DCE-4565-BBE1-EA4D7D565DBF}"/>
              </a:ext>
            </a:extLst>
          </p:cNvPr>
          <p:cNvSpPr txBox="1"/>
          <p:nvPr/>
        </p:nvSpPr>
        <p:spPr>
          <a:xfrm>
            <a:off x="7373777" y="8195631"/>
            <a:ext cx="80631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Identifying more than one tense.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2291E9A2-8685-4FE9-B9CB-041AC9FC28B6}"/>
              </a:ext>
            </a:extLst>
          </p:cNvPr>
          <p:cNvSpPr txBox="1"/>
          <p:nvPr/>
        </p:nvSpPr>
        <p:spPr>
          <a:xfrm>
            <a:off x="8567346" y="9067990"/>
            <a:ext cx="946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Describing ideal town. Comparing to past town.</a:t>
            </a:r>
          </a:p>
        </p:txBody>
      </p: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2C39839B-2B9F-48DB-8439-8E5F7C6E385D}"/>
              </a:ext>
            </a:extLst>
          </p:cNvPr>
          <p:cNvCxnSpPr>
            <a:cxnSpLocks/>
          </p:cNvCxnSpPr>
          <p:nvPr/>
        </p:nvCxnSpPr>
        <p:spPr>
          <a:xfrm flipH="1" flipV="1">
            <a:off x="8672617" y="8802551"/>
            <a:ext cx="480627" cy="30675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TextBox 366">
            <a:extLst>
              <a:ext uri="{FF2B5EF4-FFF2-40B4-BE49-F238E27FC236}">
                <a16:creationId xmlns:a16="http://schemas.microsoft.com/office/drawing/2014/main" id="{6D7FF185-DF4A-41DF-8A9D-5215C0CE6ECE}"/>
              </a:ext>
            </a:extLst>
          </p:cNvPr>
          <p:cNvSpPr txBox="1"/>
          <p:nvPr/>
        </p:nvSpPr>
        <p:spPr>
          <a:xfrm>
            <a:off x="4625738" y="9473121"/>
            <a:ext cx="690589" cy="41549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DIRT Time on extended write.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CECC4019-4A06-4452-9AA1-B030F596F1EE}"/>
              </a:ext>
            </a:extLst>
          </p:cNvPr>
          <p:cNvSpPr txBox="1"/>
          <p:nvPr/>
        </p:nvSpPr>
        <p:spPr>
          <a:xfrm>
            <a:off x="6095286" y="2266025"/>
            <a:ext cx="1188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11 Summer Preparation</a:t>
            </a:r>
          </a:p>
        </p:txBody>
      </p: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2BF915F1-F7F9-4EDE-B884-C8E76A571DA6}"/>
              </a:ext>
            </a:extLst>
          </p:cNvPr>
          <p:cNvCxnSpPr>
            <a:cxnSpLocks/>
          </p:cNvCxnSpPr>
          <p:nvPr/>
        </p:nvCxnSpPr>
        <p:spPr>
          <a:xfrm flipH="1">
            <a:off x="7090494" y="6681316"/>
            <a:ext cx="288885" cy="41590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377A4EDB-260D-470B-836C-D48BC923B997}"/>
              </a:ext>
            </a:extLst>
          </p:cNvPr>
          <p:cNvCxnSpPr>
            <a:cxnSpLocks/>
          </p:cNvCxnSpPr>
          <p:nvPr/>
        </p:nvCxnSpPr>
        <p:spPr>
          <a:xfrm flipH="1">
            <a:off x="1694622" y="6559151"/>
            <a:ext cx="376305" cy="20815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E47CE754-A0E6-4039-A7C0-3B3597EAA93B}"/>
              </a:ext>
            </a:extLst>
          </p:cNvPr>
          <p:cNvCxnSpPr>
            <a:cxnSpLocks/>
            <a:stCxn id="409" idx="2"/>
          </p:cNvCxnSpPr>
          <p:nvPr/>
        </p:nvCxnSpPr>
        <p:spPr>
          <a:xfrm>
            <a:off x="5372910" y="6824672"/>
            <a:ext cx="84597" cy="29503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5A0B568E-2DF9-45B5-BD8E-7F372E594353}"/>
              </a:ext>
            </a:extLst>
          </p:cNvPr>
          <p:cNvCxnSpPr>
            <a:cxnSpLocks/>
          </p:cNvCxnSpPr>
          <p:nvPr/>
        </p:nvCxnSpPr>
        <p:spPr>
          <a:xfrm flipV="1">
            <a:off x="6727021" y="7186226"/>
            <a:ext cx="79059" cy="31458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D86DF26F-4404-4678-8574-279C0C8A6FE6}"/>
              </a:ext>
            </a:extLst>
          </p:cNvPr>
          <p:cNvCxnSpPr>
            <a:cxnSpLocks/>
          </p:cNvCxnSpPr>
          <p:nvPr/>
        </p:nvCxnSpPr>
        <p:spPr>
          <a:xfrm flipV="1">
            <a:off x="1636618" y="7044484"/>
            <a:ext cx="310169" cy="18595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>
            <a:extLst>
              <a:ext uri="{FF2B5EF4-FFF2-40B4-BE49-F238E27FC236}">
                <a16:creationId xmlns:a16="http://schemas.microsoft.com/office/drawing/2014/main" id="{1B89B5B8-C7FA-44ED-B179-823AF034C163}"/>
              </a:ext>
            </a:extLst>
          </p:cNvPr>
          <p:cNvCxnSpPr>
            <a:cxnSpLocks/>
          </p:cNvCxnSpPr>
          <p:nvPr/>
        </p:nvCxnSpPr>
        <p:spPr>
          <a:xfrm flipV="1">
            <a:off x="4675585" y="7216850"/>
            <a:ext cx="225585" cy="37823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>
            <a:extLst>
              <a:ext uri="{FF2B5EF4-FFF2-40B4-BE49-F238E27FC236}">
                <a16:creationId xmlns:a16="http://schemas.microsoft.com/office/drawing/2014/main" id="{6CDEC269-9D82-4167-BA5D-0CA9CE5C91A5}"/>
              </a:ext>
            </a:extLst>
          </p:cNvPr>
          <p:cNvCxnSpPr>
            <a:cxnSpLocks/>
          </p:cNvCxnSpPr>
          <p:nvPr/>
        </p:nvCxnSpPr>
        <p:spPr>
          <a:xfrm>
            <a:off x="1082481" y="5148802"/>
            <a:ext cx="366121" cy="21396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804CAD33-CB6F-484C-9337-D025CC5D84BA}"/>
              </a:ext>
            </a:extLst>
          </p:cNvPr>
          <p:cNvCxnSpPr>
            <a:cxnSpLocks/>
            <a:stCxn id="413" idx="0"/>
          </p:cNvCxnSpPr>
          <p:nvPr/>
        </p:nvCxnSpPr>
        <p:spPr>
          <a:xfrm flipH="1" flipV="1">
            <a:off x="2342695" y="5054522"/>
            <a:ext cx="179686" cy="32699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>
            <a:extLst>
              <a:ext uri="{FF2B5EF4-FFF2-40B4-BE49-F238E27FC236}">
                <a16:creationId xmlns:a16="http://schemas.microsoft.com/office/drawing/2014/main" id="{772E9146-AA1F-4C10-A3A6-3EE9ACFB0CFA}"/>
              </a:ext>
            </a:extLst>
          </p:cNvPr>
          <p:cNvCxnSpPr>
            <a:cxnSpLocks/>
          </p:cNvCxnSpPr>
          <p:nvPr/>
        </p:nvCxnSpPr>
        <p:spPr>
          <a:xfrm flipV="1">
            <a:off x="3588454" y="4978817"/>
            <a:ext cx="89253" cy="46829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5064F7BD-A09E-46F9-A960-BFEEB153456D}"/>
              </a:ext>
            </a:extLst>
          </p:cNvPr>
          <p:cNvCxnSpPr>
            <a:cxnSpLocks/>
          </p:cNvCxnSpPr>
          <p:nvPr/>
        </p:nvCxnSpPr>
        <p:spPr>
          <a:xfrm flipH="1">
            <a:off x="4185321" y="4421803"/>
            <a:ext cx="196958" cy="57812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0DDC20EE-111A-45CC-AA1E-89E88C0871D6}"/>
              </a:ext>
            </a:extLst>
          </p:cNvPr>
          <p:cNvCxnSpPr>
            <a:cxnSpLocks/>
            <a:stCxn id="407" idx="0"/>
          </p:cNvCxnSpPr>
          <p:nvPr/>
        </p:nvCxnSpPr>
        <p:spPr>
          <a:xfrm flipH="1" flipV="1">
            <a:off x="5825828" y="7340669"/>
            <a:ext cx="157188" cy="18911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TextBox 403">
            <a:extLst>
              <a:ext uri="{FF2B5EF4-FFF2-40B4-BE49-F238E27FC236}">
                <a16:creationId xmlns:a16="http://schemas.microsoft.com/office/drawing/2014/main" id="{5AC52DAA-EE5C-4F19-8C7B-6BE7833875F2}"/>
              </a:ext>
            </a:extLst>
          </p:cNvPr>
          <p:cNvSpPr txBox="1"/>
          <p:nvPr/>
        </p:nvSpPr>
        <p:spPr>
          <a:xfrm>
            <a:off x="6754544" y="4685952"/>
            <a:ext cx="85345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Formal Assessment on the previous 2 terms of work.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1AADF781-E123-45D5-9ADE-DB98228F3623}"/>
              </a:ext>
            </a:extLst>
          </p:cNvPr>
          <p:cNvSpPr txBox="1"/>
          <p:nvPr/>
        </p:nvSpPr>
        <p:spPr>
          <a:xfrm>
            <a:off x="6979078" y="6208327"/>
            <a:ext cx="946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To describe and compare different festivals.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25BF6AA3-BA7B-41C3-B872-446F5FF263E2}"/>
              </a:ext>
            </a:extLst>
          </p:cNvPr>
          <p:cNvSpPr txBox="1"/>
          <p:nvPr/>
        </p:nvSpPr>
        <p:spPr>
          <a:xfrm>
            <a:off x="6270841" y="7436916"/>
            <a:ext cx="946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Explain what happens at these festivals.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EF70FD42-35E4-4579-B074-A8C26976BB0C}"/>
              </a:ext>
            </a:extLst>
          </p:cNvPr>
          <p:cNvSpPr txBox="1"/>
          <p:nvPr/>
        </p:nvSpPr>
        <p:spPr>
          <a:xfrm>
            <a:off x="5509811" y="7529787"/>
            <a:ext cx="94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Re-cap food items.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44AE2E62-395D-43C9-9855-F98B349BBD27}"/>
              </a:ext>
            </a:extLst>
          </p:cNvPr>
          <p:cNvSpPr txBox="1"/>
          <p:nvPr/>
        </p:nvSpPr>
        <p:spPr>
          <a:xfrm>
            <a:off x="1702340" y="6025647"/>
            <a:ext cx="856627" cy="523220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Extended write, based on what we have covered so far.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54D6A8B9-1D3F-4293-9C9F-524CB4E50D59}"/>
              </a:ext>
            </a:extLst>
          </p:cNvPr>
          <p:cNvSpPr txBox="1"/>
          <p:nvPr/>
        </p:nvSpPr>
        <p:spPr>
          <a:xfrm>
            <a:off x="4829482" y="6363007"/>
            <a:ext cx="108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Describing different mealtimes, during festivals.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6E811151-D109-47DF-9AFD-97739C67EF45}"/>
              </a:ext>
            </a:extLst>
          </p:cNvPr>
          <p:cNvSpPr txBox="1"/>
          <p:nvPr/>
        </p:nvSpPr>
        <p:spPr>
          <a:xfrm>
            <a:off x="4228599" y="7561307"/>
            <a:ext cx="946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Look at meal time verbs. How and when to use them.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30553C6B-9082-4CC5-B4A3-A79F8A9F1B19}"/>
              </a:ext>
            </a:extLst>
          </p:cNvPr>
          <p:cNvSpPr txBox="1"/>
          <p:nvPr/>
        </p:nvSpPr>
        <p:spPr>
          <a:xfrm>
            <a:off x="825329" y="7127189"/>
            <a:ext cx="94640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Dietas</a:t>
            </a:r>
            <a:r>
              <a:rPr lang="en-US" sz="800" dirty="0">
                <a:solidFill>
                  <a:schemeClr val="bg1"/>
                </a:solidFill>
              </a:rPr>
              <a:t> del </a:t>
            </a:r>
            <a:r>
              <a:rPr lang="en-US" sz="800" dirty="0" err="1">
                <a:solidFill>
                  <a:schemeClr val="bg1"/>
                </a:solidFill>
              </a:rPr>
              <a:t>mundo</a:t>
            </a:r>
            <a:r>
              <a:rPr lang="en-US" sz="800" dirty="0">
                <a:solidFill>
                  <a:schemeClr val="bg1"/>
                </a:solidFill>
              </a:rPr>
              <a:t>. Look at other Hispanic countries diets.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BBF9931B-D8DB-4576-867A-14233CF07935}"/>
              </a:ext>
            </a:extLst>
          </p:cNvPr>
          <p:cNvSpPr txBox="1"/>
          <p:nvPr/>
        </p:nvSpPr>
        <p:spPr>
          <a:xfrm>
            <a:off x="637557" y="4537797"/>
            <a:ext cx="946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Look at meal time verbs. In the past to say what they have eaten.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A4A50B65-8036-4C2F-92EA-9F0585CFEC3C}"/>
              </a:ext>
            </a:extLst>
          </p:cNvPr>
          <p:cNvSpPr txBox="1"/>
          <p:nvPr/>
        </p:nvSpPr>
        <p:spPr>
          <a:xfrm>
            <a:off x="2049176" y="5381514"/>
            <a:ext cx="94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Ordering in a restaurant.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B1E526AA-496A-443B-9E04-5C4C3EF537BF}"/>
              </a:ext>
            </a:extLst>
          </p:cNvPr>
          <p:cNvSpPr txBox="1"/>
          <p:nvPr/>
        </p:nvSpPr>
        <p:spPr>
          <a:xfrm>
            <a:off x="3094851" y="5380032"/>
            <a:ext cx="94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Complaining in a restaurant.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1B4D2A07-ED11-45E6-900D-79D8D807E40A}"/>
              </a:ext>
            </a:extLst>
          </p:cNvPr>
          <p:cNvSpPr txBox="1"/>
          <p:nvPr/>
        </p:nvSpPr>
        <p:spPr>
          <a:xfrm>
            <a:off x="3895164" y="4100317"/>
            <a:ext cx="946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a special day in the past.</a:t>
            </a:r>
          </a:p>
        </p:txBody>
      </p: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14E75A9B-F2D9-4605-92E0-F3E4EC143AE5}"/>
              </a:ext>
            </a:extLst>
          </p:cNvPr>
          <p:cNvCxnSpPr>
            <a:cxnSpLocks/>
          </p:cNvCxnSpPr>
          <p:nvPr/>
        </p:nvCxnSpPr>
        <p:spPr>
          <a:xfrm>
            <a:off x="6374702" y="6745546"/>
            <a:ext cx="237275" cy="44629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" name="TextBox 417">
            <a:extLst>
              <a:ext uri="{FF2B5EF4-FFF2-40B4-BE49-F238E27FC236}">
                <a16:creationId xmlns:a16="http://schemas.microsoft.com/office/drawing/2014/main" id="{77C49BFD-7281-414F-9F05-23155575C98C}"/>
              </a:ext>
            </a:extLst>
          </p:cNvPr>
          <p:cNvSpPr txBox="1"/>
          <p:nvPr/>
        </p:nvSpPr>
        <p:spPr>
          <a:xfrm>
            <a:off x="5850050" y="6426905"/>
            <a:ext cx="94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Describing a music festival.</a:t>
            </a:r>
          </a:p>
        </p:txBody>
      </p: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97D768BA-A6A1-4216-8C56-59A9F5002B63}"/>
              </a:ext>
            </a:extLst>
          </p:cNvPr>
          <p:cNvCxnSpPr>
            <a:cxnSpLocks/>
            <a:stCxn id="420" idx="0"/>
          </p:cNvCxnSpPr>
          <p:nvPr/>
        </p:nvCxnSpPr>
        <p:spPr>
          <a:xfrm flipV="1">
            <a:off x="3677707" y="7261937"/>
            <a:ext cx="155996" cy="17398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TextBox 419">
            <a:extLst>
              <a:ext uri="{FF2B5EF4-FFF2-40B4-BE49-F238E27FC236}">
                <a16:creationId xmlns:a16="http://schemas.microsoft.com/office/drawing/2014/main" id="{535AE5C9-1740-46F3-A10D-1D2322D76D18}"/>
              </a:ext>
            </a:extLst>
          </p:cNvPr>
          <p:cNvSpPr txBox="1"/>
          <p:nvPr/>
        </p:nvSpPr>
        <p:spPr>
          <a:xfrm>
            <a:off x="3134279" y="7435923"/>
            <a:ext cx="1086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Dieta</a:t>
            </a:r>
            <a:r>
              <a:rPr lang="en-US" sz="800" dirty="0"/>
              <a:t> </a:t>
            </a:r>
            <a:r>
              <a:rPr lang="en-US" sz="800" dirty="0" err="1"/>
              <a:t>sana</a:t>
            </a:r>
            <a:r>
              <a:rPr lang="en-US" sz="800" dirty="0"/>
              <a:t>. Healthy eating.</a:t>
            </a:r>
          </a:p>
        </p:txBody>
      </p: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B026816C-E24B-49D9-8C77-AED9F970FF61}"/>
              </a:ext>
            </a:extLst>
          </p:cNvPr>
          <p:cNvCxnSpPr>
            <a:cxnSpLocks/>
          </p:cNvCxnSpPr>
          <p:nvPr/>
        </p:nvCxnSpPr>
        <p:spPr>
          <a:xfrm>
            <a:off x="4298926" y="6714763"/>
            <a:ext cx="195676" cy="32972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TextBox 421">
            <a:extLst>
              <a:ext uri="{FF2B5EF4-FFF2-40B4-BE49-F238E27FC236}">
                <a16:creationId xmlns:a16="http://schemas.microsoft.com/office/drawing/2014/main" id="{0AFDB69F-A207-4A93-B5CC-EDA2615FA09D}"/>
              </a:ext>
            </a:extLst>
          </p:cNvPr>
          <p:cNvSpPr txBox="1"/>
          <p:nvPr/>
        </p:nvSpPr>
        <p:spPr>
          <a:xfrm>
            <a:off x="3785646" y="6364063"/>
            <a:ext cx="1086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Look at different food groups.</a:t>
            </a:r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8D340BA0-DF38-434F-8A25-62614A8CF262}"/>
              </a:ext>
            </a:extLst>
          </p:cNvPr>
          <p:cNvCxnSpPr>
            <a:cxnSpLocks/>
            <a:stCxn id="424" idx="2"/>
          </p:cNvCxnSpPr>
          <p:nvPr/>
        </p:nvCxnSpPr>
        <p:spPr>
          <a:xfrm>
            <a:off x="3030424" y="6761074"/>
            <a:ext cx="510" cy="32739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TextBox 423">
            <a:extLst>
              <a:ext uri="{FF2B5EF4-FFF2-40B4-BE49-F238E27FC236}">
                <a16:creationId xmlns:a16="http://schemas.microsoft.com/office/drawing/2014/main" id="{D9C194DD-6570-4D3D-BD56-A249E5F8882F}"/>
              </a:ext>
            </a:extLst>
          </p:cNvPr>
          <p:cNvSpPr txBox="1"/>
          <p:nvPr/>
        </p:nvSpPr>
        <p:spPr>
          <a:xfrm>
            <a:off x="2486996" y="6299409"/>
            <a:ext cx="108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how they keep fit and healthy.</a:t>
            </a:r>
          </a:p>
        </p:txBody>
      </p: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E429BA69-512A-463A-A8D2-47E562B1ECC4}"/>
              </a:ext>
            </a:extLst>
          </p:cNvPr>
          <p:cNvCxnSpPr>
            <a:cxnSpLocks/>
            <a:stCxn id="426" idx="0"/>
          </p:cNvCxnSpPr>
          <p:nvPr/>
        </p:nvCxnSpPr>
        <p:spPr>
          <a:xfrm flipV="1">
            <a:off x="2445075" y="7256445"/>
            <a:ext cx="60564" cy="18805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TextBox 425">
            <a:extLst>
              <a:ext uri="{FF2B5EF4-FFF2-40B4-BE49-F238E27FC236}">
                <a16:creationId xmlns:a16="http://schemas.microsoft.com/office/drawing/2014/main" id="{D894C7FA-90A1-4A44-B27B-DB197B026001}"/>
              </a:ext>
            </a:extLst>
          </p:cNvPr>
          <p:cNvSpPr txBox="1"/>
          <p:nvPr/>
        </p:nvSpPr>
        <p:spPr>
          <a:xfrm>
            <a:off x="1901647" y="7444499"/>
            <a:ext cx="1086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are they going to do differently. 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3161E072-2A27-4A5C-9165-99A51DC5C155}"/>
              </a:ext>
            </a:extLst>
          </p:cNvPr>
          <p:cNvSpPr txBox="1"/>
          <p:nvPr/>
        </p:nvSpPr>
        <p:spPr>
          <a:xfrm>
            <a:off x="4613730" y="4984412"/>
            <a:ext cx="856627" cy="523220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Extended write, based on what we have covered so far.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43C97F02-64F0-4C66-99D8-1F6A14B42571}"/>
              </a:ext>
            </a:extLst>
          </p:cNvPr>
          <p:cNvSpPr txBox="1"/>
          <p:nvPr/>
        </p:nvSpPr>
        <p:spPr>
          <a:xfrm>
            <a:off x="742219" y="5817898"/>
            <a:ext cx="690589" cy="41549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DIRT Time on extended write.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284330AB-3CFA-42F9-A8B3-CEE10A1E79BD}"/>
              </a:ext>
            </a:extLst>
          </p:cNvPr>
          <p:cNvSpPr txBox="1"/>
          <p:nvPr/>
        </p:nvSpPr>
        <p:spPr>
          <a:xfrm>
            <a:off x="5485814" y="4725837"/>
            <a:ext cx="714934" cy="41549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DIRT Time on extended write..</a:t>
            </a:r>
          </a:p>
        </p:txBody>
      </p: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ED7B6891-A36E-439F-9A9F-2F5179772F0B}"/>
              </a:ext>
            </a:extLst>
          </p:cNvPr>
          <p:cNvCxnSpPr>
            <a:cxnSpLocks/>
            <a:stCxn id="469" idx="2"/>
          </p:cNvCxnSpPr>
          <p:nvPr/>
        </p:nvCxnSpPr>
        <p:spPr>
          <a:xfrm>
            <a:off x="2891745" y="4654386"/>
            <a:ext cx="65142" cy="27920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TextBox 468">
            <a:extLst>
              <a:ext uri="{FF2B5EF4-FFF2-40B4-BE49-F238E27FC236}">
                <a16:creationId xmlns:a16="http://schemas.microsoft.com/office/drawing/2014/main" id="{888FDF0E-624C-4446-B70A-9DE1F537EE3C}"/>
              </a:ext>
            </a:extLst>
          </p:cNvPr>
          <p:cNvSpPr txBox="1"/>
          <p:nvPr/>
        </p:nvSpPr>
        <p:spPr>
          <a:xfrm>
            <a:off x="2418540" y="4315832"/>
            <a:ext cx="946409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Colloquial language.</a:t>
            </a: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40B9DACC-829D-4156-BFD4-A060C00D9DB4}"/>
              </a:ext>
            </a:extLst>
          </p:cNvPr>
          <p:cNvSpPr txBox="1"/>
          <p:nvPr/>
        </p:nvSpPr>
        <p:spPr>
          <a:xfrm>
            <a:off x="7691156" y="4410200"/>
            <a:ext cx="714934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DIRT Time on assessments.</a:t>
            </a:r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C8FA4BDE-E14D-4B2B-9764-ECFA51A95FB3}"/>
              </a:ext>
            </a:extLst>
          </p:cNvPr>
          <p:cNvSpPr/>
          <p:nvPr/>
        </p:nvSpPr>
        <p:spPr>
          <a:xfrm>
            <a:off x="7926874" y="3336811"/>
            <a:ext cx="1228828" cy="825109"/>
          </a:xfrm>
          <a:prstGeom prst="rect">
            <a:avLst/>
          </a:prstGeom>
          <a:solidFill>
            <a:srgbClr val="0091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Highlighting of common misconceptions and review of mock exams. Preparation for Y11</a:t>
            </a:r>
          </a:p>
        </p:txBody>
      </p:sp>
      <p:sp>
        <p:nvSpPr>
          <p:cNvPr id="198" name="TextBox 2">
            <a:extLst>
              <a:ext uri="{FF2B5EF4-FFF2-40B4-BE49-F238E27FC236}">
                <a16:creationId xmlns:a16="http://schemas.microsoft.com/office/drawing/2014/main" id="{DAC3CC38-2BFE-4CC2-B2D8-FBB912869757}"/>
              </a:ext>
            </a:extLst>
          </p:cNvPr>
          <p:cNvSpPr txBox="1"/>
          <p:nvPr/>
        </p:nvSpPr>
        <p:spPr>
          <a:xfrm>
            <a:off x="3780658" y="1718699"/>
            <a:ext cx="2258290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i="1"/>
              <a:t>Year 10 </a:t>
            </a:r>
            <a:r>
              <a:rPr lang="en-GB" i="1" dirty="0"/>
              <a:t>Spanish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4843</TotalTime>
  <Words>599</Words>
  <Application>Microsoft Office PowerPoint</Application>
  <PresentationFormat>Custom</PresentationFormat>
  <Paragraphs>88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Vicky Healey</cp:lastModifiedBy>
  <cp:revision>248</cp:revision>
  <cp:lastPrinted>2018-09-02T17:44:52Z</cp:lastPrinted>
  <dcterms:created xsi:type="dcterms:W3CDTF">2018-02-08T08:28:53Z</dcterms:created>
  <dcterms:modified xsi:type="dcterms:W3CDTF">2021-02-10T10:54:17Z</dcterms:modified>
</cp:coreProperties>
</file>