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941100"/>
    <a:srgbClr val="005493"/>
    <a:srgbClr val="FF9300"/>
    <a:srgbClr val="FF7E79"/>
    <a:srgbClr val="929292"/>
    <a:srgbClr val="C1C1C1"/>
    <a:srgbClr val="009193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 varScale="1">
        <p:scale>
          <a:sx n="45" d="100"/>
          <a:sy n="45" d="100"/>
        </p:scale>
        <p:origin x="3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186147" y="12934110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35831" y="-67527"/>
            <a:ext cx="9648599" cy="1769912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43208" y="11457694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204535" y="13391919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83075" y="11108264"/>
            <a:ext cx="5841604" cy="65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800958" y="9247028"/>
            <a:ext cx="2741780" cy="2229301"/>
          </a:xfrm>
          <a:prstGeom prst="blockArc">
            <a:avLst>
              <a:gd name="adj1" fmla="val 1090894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0444" y="7098955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70866" y="8990789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69444" y="2721419"/>
            <a:ext cx="2770547" cy="2209103"/>
          </a:xfrm>
          <a:prstGeom prst="blockArc">
            <a:avLst>
              <a:gd name="adj1" fmla="val 10754600"/>
              <a:gd name="adj2" fmla="val 509113"/>
              <a:gd name="adj3" fmla="val 29004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40307" y="4599844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5773320" y="12622557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416064" y="14777424"/>
            <a:ext cx="2067006" cy="1676400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645676" y="14898146"/>
            <a:ext cx="1593453" cy="146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Year 10 Autumn Term 1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</a:rPr>
              <a:t>Component 1: Learning Aim A – Investigate Media Products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9522"/>
            <a:ext cx="6023138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015269" y="12722877"/>
            <a:ext cx="1449746" cy="1403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Year 10 Spring Term 1</a:t>
            </a:r>
          </a:p>
          <a:p>
            <a:pPr algn="ctr"/>
            <a:r>
              <a:rPr lang="en-GB" sz="1000" b="1" dirty="0">
                <a:solidFill>
                  <a:schemeClr val="tx1"/>
                </a:solidFill>
              </a:rPr>
              <a:t>Component 1: Learning Aim B – Explore Media Products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012528" y="12913620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240734" y="12992901"/>
            <a:ext cx="1449746" cy="1368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Year 10 Autumn Term 2 - </a:t>
            </a:r>
            <a:r>
              <a:rPr lang="en-GB" sz="1050" b="1" dirty="0">
                <a:solidFill>
                  <a:schemeClr val="tx1"/>
                </a:solidFill>
              </a:rPr>
              <a:t>Component 1: Learning Aim B – Explore Media Products</a:t>
            </a: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968648" y="10525798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041978" y="10644697"/>
            <a:ext cx="1752873" cy="1439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Year 10 Spring Term 2</a:t>
            </a:r>
          </a:p>
          <a:p>
            <a:pPr algn="ctr"/>
            <a:r>
              <a:rPr lang="en-GB" sz="1000" b="1" dirty="0">
                <a:solidFill>
                  <a:schemeClr val="tx1"/>
                </a:solidFill>
              </a:rPr>
              <a:t>Component 2: Learning Aim A &amp;B: Developing Digital Media Production Skills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6401172" y="8343634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630458" y="8546999"/>
            <a:ext cx="1449746" cy="1248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Year 10 Summer Term 1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Component 2: Learning Aim A &amp;B: Developing Digital Media Production Skills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199747" y="4261018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415434" y="4475087"/>
            <a:ext cx="1449746" cy="1248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Year 10 Summer Term 2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Component 2: Learning Aim A &amp;B: Developing Digital Media Production Skills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92105" y="14697854"/>
            <a:ext cx="218603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Learning Aim A – Assignment (Coursework)</a:t>
            </a:r>
          </a:p>
          <a:p>
            <a:r>
              <a:rPr lang="en-GB" sz="1400" b="1" dirty="0"/>
              <a:t>Submission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50509" y="13622337"/>
            <a:ext cx="1476946" cy="738664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LEARNING AIM A – Resubmission period</a:t>
            </a:r>
            <a:endParaRPr lang="en-GB" sz="14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7520093" y="8130616"/>
            <a:ext cx="1808083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Learning Aim A – Resubmission period</a:t>
            </a:r>
            <a:endParaRPr lang="en-GB" sz="1400" b="1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5D54DAD-D31A-43B9-96DD-A545C763D785}"/>
              </a:ext>
            </a:extLst>
          </p:cNvPr>
          <p:cNvSpPr/>
          <p:nvPr/>
        </p:nvSpPr>
        <p:spPr>
          <a:xfrm>
            <a:off x="236324" y="11710213"/>
            <a:ext cx="2504841" cy="11877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Cultural Capital: </a:t>
            </a:r>
            <a:r>
              <a:rPr lang="en-GB" sz="1400" dirty="0">
                <a:solidFill>
                  <a:schemeClr val="bg1"/>
                </a:solidFill>
              </a:rPr>
              <a:t>Exploring a range of media products from different eras and cultures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5D54DAD-D31A-43B9-96DD-A545C763D785}"/>
              </a:ext>
            </a:extLst>
          </p:cNvPr>
          <p:cNvSpPr/>
          <p:nvPr/>
        </p:nvSpPr>
        <p:spPr>
          <a:xfrm>
            <a:off x="3416857" y="2121455"/>
            <a:ext cx="2197016" cy="12707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Cultural Capital: </a:t>
            </a:r>
            <a:r>
              <a:rPr lang="en-GB" sz="1200" dirty="0">
                <a:solidFill>
                  <a:schemeClr val="bg1"/>
                </a:solidFill>
              </a:rPr>
              <a:t>Pupils given the chance to be creative and work with real-life external companies.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D31E003-7B4A-3D5A-1A5E-A742C0439E9A}"/>
              </a:ext>
            </a:extLst>
          </p:cNvPr>
          <p:cNvSpPr txBox="1"/>
          <p:nvPr/>
        </p:nvSpPr>
        <p:spPr>
          <a:xfrm>
            <a:off x="4124156" y="14835440"/>
            <a:ext cx="366648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LAA – Learning Aim A</a:t>
            </a:r>
          </a:p>
          <a:p>
            <a:r>
              <a:rPr lang="en-GB" sz="1400" b="1" i="1" dirty="0"/>
              <a:t>What are the purposes of media products? Who is the audience for media products?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921363A-2837-2328-88B0-4A10BA1EEDB9}"/>
              </a:ext>
            </a:extLst>
          </p:cNvPr>
          <p:cNvSpPr txBox="1"/>
          <p:nvPr/>
        </p:nvSpPr>
        <p:spPr>
          <a:xfrm>
            <a:off x="2167734" y="15569378"/>
            <a:ext cx="2186034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Learning Aim A – Snapshot Assessment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8960473-661C-2D77-23E2-DF84D78849EB}"/>
              </a:ext>
            </a:extLst>
          </p:cNvPr>
          <p:cNvSpPr txBox="1"/>
          <p:nvPr/>
        </p:nvSpPr>
        <p:spPr>
          <a:xfrm>
            <a:off x="3618530" y="12722843"/>
            <a:ext cx="233041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LAB1 – Learning Aim B</a:t>
            </a:r>
          </a:p>
          <a:p>
            <a:r>
              <a:rPr lang="en-GB" sz="1400" b="1" i="1" dirty="0"/>
              <a:t>What is genre? What is narrative? What is representation?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C82ABD1-141B-541E-9B84-4B13BEDC812C}"/>
              </a:ext>
            </a:extLst>
          </p:cNvPr>
          <p:cNvSpPr txBox="1"/>
          <p:nvPr/>
        </p:nvSpPr>
        <p:spPr>
          <a:xfrm>
            <a:off x="7377275" y="11691550"/>
            <a:ext cx="2330418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LAB2 – Learning Aim B</a:t>
            </a:r>
          </a:p>
          <a:p>
            <a:r>
              <a:rPr lang="en-GB" sz="1400" b="1" i="1" dirty="0"/>
              <a:t>Production techniques- explore camerawork, mis-</a:t>
            </a:r>
            <a:r>
              <a:rPr lang="en-GB" sz="1400" b="1" i="1" dirty="0" err="1"/>
              <a:t>en</a:t>
            </a:r>
            <a:r>
              <a:rPr lang="en-GB" sz="1400" b="1" i="1" dirty="0"/>
              <a:t>-scene, use of sound, editing techniques, </a:t>
            </a:r>
            <a:r>
              <a:rPr lang="en-GB" sz="1400" b="1" i="1" dirty="0" err="1"/>
              <a:t>sfx</a:t>
            </a:r>
            <a:r>
              <a:rPr lang="en-GB" sz="1400" b="1" i="1" dirty="0"/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6A851AE-E5FF-E399-A74D-3CDA0C4068FE}"/>
              </a:ext>
            </a:extLst>
          </p:cNvPr>
          <p:cNvSpPr txBox="1"/>
          <p:nvPr/>
        </p:nvSpPr>
        <p:spPr>
          <a:xfrm>
            <a:off x="5957398" y="10869797"/>
            <a:ext cx="218603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Learning Aim B – Assignment (Coursework)</a:t>
            </a:r>
          </a:p>
          <a:p>
            <a:r>
              <a:rPr lang="en-GB" sz="1400" b="1" dirty="0"/>
              <a:t>Submission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E644D11-B1F6-D5E5-5B0F-460ED35DF98D}"/>
              </a:ext>
            </a:extLst>
          </p:cNvPr>
          <p:cNvSpPr txBox="1"/>
          <p:nvPr/>
        </p:nvSpPr>
        <p:spPr>
          <a:xfrm>
            <a:off x="7329187" y="13316605"/>
            <a:ext cx="1476946" cy="738664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Learning Aim B1 – Resubmission period</a:t>
            </a:r>
            <a:endParaRPr lang="en-GB" sz="14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E61A002-5C20-61C3-5C06-09B93ED26F51}"/>
              </a:ext>
            </a:extLst>
          </p:cNvPr>
          <p:cNvSpPr txBox="1"/>
          <p:nvPr/>
        </p:nvSpPr>
        <p:spPr>
          <a:xfrm>
            <a:off x="302411" y="10302855"/>
            <a:ext cx="366648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LAA – Learning Aim A</a:t>
            </a:r>
          </a:p>
          <a:p>
            <a:r>
              <a:rPr lang="en-GB" sz="1400" b="1" i="1" dirty="0"/>
              <a:t>What is pre- production? Creating pre-production planning?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D61ADA5-EC6A-7C8C-ED65-CA15C0D285A9}"/>
              </a:ext>
            </a:extLst>
          </p:cNvPr>
          <p:cNvSpPr txBox="1"/>
          <p:nvPr/>
        </p:nvSpPr>
        <p:spPr>
          <a:xfrm>
            <a:off x="1362445" y="9560338"/>
            <a:ext cx="190832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Learning Aim A – Snapshot Assessment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1F5D776-6A5C-15F3-F780-588AFB3F2E1B}"/>
              </a:ext>
            </a:extLst>
          </p:cNvPr>
          <p:cNvSpPr txBox="1"/>
          <p:nvPr/>
        </p:nvSpPr>
        <p:spPr>
          <a:xfrm>
            <a:off x="2355516" y="8703971"/>
            <a:ext cx="218603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Learning Aim A – Assignment (Coursework)</a:t>
            </a:r>
          </a:p>
          <a:p>
            <a:r>
              <a:rPr lang="en-GB" sz="1400" b="1" dirty="0"/>
              <a:t>Submission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7F0BF7B-55D4-5732-2778-9053D584976A}"/>
              </a:ext>
            </a:extLst>
          </p:cNvPr>
          <p:cNvSpPr txBox="1"/>
          <p:nvPr/>
        </p:nvSpPr>
        <p:spPr>
          <a:xfrm>
            <a:off x="5411737" y="7048405"/>
            <a:ext cx="393107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LAB1 – Learning Aim B</a:t>
            </a:r>
          </a:p>
          <a:p>
            <a:r>
              <a:rPr lang="en-GB" sz="1400" b="1" i="1" dirty="0"/>
              <a:t>What is pre- production? Creating pre-production planning?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65B12F-9B32-E782-F873-85B7C57C0CF9}"/>
              </a:ext>
            </a:extLst>
          </p:cNvPr>
          <p:cNvSpPr txBox="1"/>
          <p:nvPr/>
        </p:nvSpPr>
        <p:spPr>
          <a:xfrm>
            <a:off x="3858137" y="6719306"/>
            <a:ext cx="1505963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Mid Year Assessment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39D6C0A-252A-EC2D-9774-13A7F848BE1B}"/>
              </a:ext>
            </a:extLst>
          </p:cNvPr>
          <p:cNvSpPr txBox="1"/>
          <p:nvPr/>
        </p:nvSpPr>
        <p:spPr>
          <a:xfrm>
            <a:off x="1567445" y="6353978"/>
            <a:ext cx="218603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Learning Aim B1 – Assignment (Coursework)</a:t>
            </a:r>
          </a:p>
          <a:p>
            <a:r>
              <a:rPr lang="en-GB" sz="1400" b="1" dirty="0"/>
              <a:t>Submission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EB58D65-43BE-535D-2F64-AF01DB26BA50}"/>
              </a:ext>
            </a:extLst>
          </p:cNvPr>
          <p:cNvSpPr txBox="1"/>
          <p:nvPr/>
        </p:nvSpPr>
        <p:spPr>
          <a:xfrm>
            <a:off x="2678384" y="4181984"/>
            <a:ext cx="1476946" cy="738664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Learning Aim B1 – Resubmission period</a:t>
            </a:r>
            <a:endParaRPr lang="en-GB" sz="1400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89A4346-D598-3DE6-A6ED-A7CAC4919E00}"/>
              </a:ext>
            </a:extLst>
          </p:cNvPr>
          <p:cNvSpPr txBox="1"/>
          <p:nvPr/>
        </p:nvSpPr>
        <p:spPr>
          <a:xfrm>
            <a:off x="4399631" y="4498764"/>
            <a:ext cx="393107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LAB2 – Learning Aim B</a:t>
            </a:r>
          </a:p>
          <a:p>
            <a:r>
              <a:rPr lang="en-GB" sz="1400" b="1" i="1" dirty="0"/>
              <a:t>Experimenting with asset creation, </a:t>
            </a:r>
            <a:r>
              <a:rPr lang="en-GB" sz="1400" b="1" i="1" dirty="0" err="1"/>
              <a:t>mockups</a:t>
            </a:r>
            <a:r>
              <a:rPr lang="en-GB" sz="1400" b="1" i="1" dirty="0"/>
              <a:t>, taking photographs, writing copy. Creating a product.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531F789-7230-677C-FAFC-FB616E2E6CEB}"/>
              </a:ext>
            </a:extLst>
          </p:cNvPr>
          <p:cNvSpPr txBox="1"/>
          <p:nvPr/>
        </p:nvSpPr>
        <p:spPr>
          <a:xfrm>
            <a:off x="7048150" y="3322366"/>
            <a:ext cx="218603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Learning Aim B2 – Assignment (Coursework)</a:t>
            </a:r>
          </a:p>
          <a:p>
            <a:r>
              <a:rPr lang="en-GB" sz="1400" b="1" dirty="0"/>
              <a:t>Submission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8857CCF-9A80-8181-5F67-7AAE1D46CA78}"/>
              </a:ext>
            </a:extLst>
          </p:cNvPr>
          <p:cNvSpPr txBox="1"/>
          <p:nvPr/>
        </p:nvSpPr>
        <p:spPr>
          <a:xfrm>
            <a:off x="5730299" y="2323624"/>
            <a:ext cx="1476946" cy="738664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Learning Aim B2 – Resubmission period</a:t>
            </a:r>
            <a:endParaRPr lang="en-GB" sz="14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3864E3C-091A-0DCD-8C62-354EA324D21E}"/>
              </a:ext>
            </a:extLst>
          </p:cNvPr>
          <p:cNvSpPr txBox="1"/>
          <p:nvPr/>
        </p:nvSpPr>
        <p:spPr>
          <a:xfrm>
            <a:off x="2642379" y="11154585"/>
            <a:ext cx="1476946" cy="738664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Learning Aim B2 – Resubmission period</a:t>
            </a:r>
            <a:endParaRPr lang="en-GB" sz="14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28BC43C-DAA1-06E6-1857-7A9736B8106F}"/>
              </a:ext>
            </a:extLst>
          </p:cNvPr>
          <p:cNvSpPr txBox="1"/>
          <p:nvPr/>
        </p:nvSpPr>
        <p:spPr>
          <a:xfrm>
            <a:off x="4681088" y="8885145"/>
            <a:ext cx="1808083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Media City Trip – To experience and develop use of media techniques.</a:t>
            </a:r>
          </a:p>
        </p:txBody>
      </p:sp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A36428F3-B34D-3371-A909-F1C42C6F5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63908"/>
              </p:ext>
            </p:extLst>
          </p:nvPr>
        </p:nvGraphicFramePr>
        <p:xfrm>
          <a:off x="1538934" y="16583302"/>
          <a:ext cx="6831143" cy="92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647">
                  <a:extLst>
                    <a:ext uri="{9D8B030D-6E8A-4147-A177-3AD203B41FA5}">
                      <a16:colId xmlns:a16="http://schemas.microsoft.com/office/drawing/2014/main" val="3981011669"/>
                    </a:ext>
                  </a:extLst>
                </a:gridCol>
              </a:tblGrid>
              <a:tr h="72723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Feedback</a:t>
                      </a:r>
                      <a:r>
                        <a:rPr lang="en-GB" sz="1800" b="1" baseline="0" dirty="0">
                          <a:solidFill>
                            <a:schemeClr val="bg1"/>
                          </a:solidFill>
                        </a:rPr>
                        <a:t> and Development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0" marR="100580" marT="50290" marB="5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Closed Book assessment</a:t>
                      </a:r>
                    </a:p>
                  </a:txBody>
                  <a:tcPr marL="100580" marR="100580" marT="50290" marB="5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PSHE / Citizenship</a:t>
                      </a:r>
                    </a:p>
                  </a:txBody>
                  <a:tcPr marL="100580" marR="100580" marT="50290" marB="5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Culture/ British Values</a:t>
                      </a:r>
                    </a:p>
                  </a:txBody>
                  <a:tcPr marL="100580" marR="100580" marT="50290" marB="5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F54A800-6411-C60B-6376-A8F8A7227052}"/>
              </a:ext>
            </a:extLst>
          </p:cNvPr>
          <p:cNvSpPr txBox="1"/>
          <p:nvPr/>
        </p:nvSpPr>
        <p:spPr>
          <a:xfrm>
            <a:off x="6630458" y="1393692"/>
            <a:ext cx="259681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Y10 Creative Media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5118</TotalTime>
  <Words>370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Vicky Healey</cp:lastModifiedBy>
  <cp:revision>267</cp:revision>
  <cp:lastPrinted>2022-07-05T14:39:20Z</cp:lastPrinted>
  <dcterms:created xsi:type="dcterms:W3CDTF">2018-02-08T08:28:53Z</dcterms:created>
  <dcterms:modified xsi:type="dcterms:W3CDTF">2023-06-30T10:55:06Z</dcterms:modified>
</cp:coreProperties>
</file>