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"/>
  </p:notesMasterIdLst>
  <p:sldIdLst>
    <p:sldId id="256" r:id="rId2"/>
  </p:sldIdLst>
  <p:sldSz cx="9720263" cy="17640300"/>
  <p:notesSz cx="6797675" cy="9926638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941100"/>
    <a:srgbClr val="005493"/>
    <a:srgbClr val="FF9300"/>
    <a:srgbClr val="FF7E79"/>
    <a:srgbClr val="929292"/>
    <a:srgbClr val="C1C1C1"/>
    <a:srgbClr val="009193"/>
    <a:srgbClr val="FFFFFF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2" autoAdjust="0"/>
    <p:restoredTop sz="95833" autoAdjust="0"/>
  </p:normalViewPr>
  <p:slideViewPr>
    <p:cSldViewPr snapToGrid="0">
      <p:cViewPr>
        <p:scale>
          <a:sx n="120" d="100"/>
          <a:sy n="120" d="100"/>
        </p:scale>
        <p:origin x="-232" y="-1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6500" y="1241425"/>
            <a:ext cx="18446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6500" y="1241425"/>
            <a:ext cx="184467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Block Arc 189">
            <a:extLst>
              <a:ext uri="{FF2B5EF4-FFF2-40B4-BE49-F238E27FC236}">
                <a16:creationId xmlns:a16="http://schemas.microsoft.com/office/drawing/2014/main" id="{FEC85C69-2CE2-4EC3-93D3-7AF4F304BB02}"/>
              </a:ext>
            </a:extLst>
          </p:cNvPr>
          <p:cNvSpPr/>
          <p:nvPr/>
        </p:nvSpPr>
        <p:spPr>
          <a:xfrm rot="16200000">
            <a:off x="749953" y="4957214"/>
            <a:ext cx="2780713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0" name="Rectangle 399">
            <a:extLst>
              <a:ext uri="{FF2B5EF4-FFF2-40B4-BE49-F238E27FC236}">
                <a16:creationId xmlns:a16="http://schemas.microsoft.com/office/drawing/2014/main" id="{001523A3-D0A5-3447-9A4B-DA59FA07C8E9}"/>
              </a:ext>
            </a:extLst>
          </p:cNvPr>
          <p:cNvSpPr/>
          <p:nvPr/>
        </p:nvSpPr>
        <p:spPr>
          <a:xfrm>
            <a:off x="4060" y="-6035"/>
            <a:ext cx="9726896" cy="1764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202012" y="440395"/>
            <a:ext cx="9366739" cy="17306693"/>
          </a:xfrm>
          <a:prstGeom prst="rect">
            <a:avLst/>
          </a:prstGeom>
          <a:solidFill>
            <a:schemeClr val="bg1"/>
          </a:solidFill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7378" y="1365037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2103561" y="15522198"/>
            <a:ext cx="6425532" cy="61073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41436" y="11457998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2167734" y="13352216"/>
            <a:ext cx="5841999" cy="621843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La </a:t>
            </a:r>
            <a:r>
              <a:rPr lang="en-US" sz="1600" dirty="0" err="1"/>
              <a:t>famille</a:t>
            </a:r>
            <a:r>
              <a:rPr lang="en-US" sz="1600" dirty="0"/>
              <a:t> et </a:t>
            </a:r>
            <a:r>
              <a:rPr lang="en-US" sz="1600" dirty="0" err="1"/>
              <a:t>loisirs</a:t>
            </a:r>
            <a:r>
              <a:rPr lang="en-US" sz="1600" dirty="0"/>
              <a:t> - Theme 1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1055"/>
            <a:ext cx="5841604" cy="65497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836649" y="9298003"/>
            <a:ext cx="2844580" cy="2229301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rgbClr val="94165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536409" y="7059707"/>
            <a:ext cx="2847721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96427" y="8992519"/>
            <a:ext cx="5909338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Jours</a:t>
            </a:r>
            <a:r>
              <a:rPr lang="en-US" sz="1600" dirty="0"/>
              <a:t> de fête et ma </a:t>
            </a:r>
            <a:r>
              <a:rPr lang="en-US" sz="1600" dirty="0" err="1"/>
              <a:t>ville</a:t>
            </a:r>
            <a:r>
              <a:rPr lang="en-US" sz="1600" dirty="0"/>
              <a:t>– Theme 1&amp;2 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062679" y="6822132"/>
            <a:ext cx="5827821" cy="61739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Les </a:t>
            </a:r>
            <a:r>
              <a:rPr lang="en-US" sz="1600" dirty="0" err="1"/>
              <a:t>vacances</a:t>
            </a:r>
            <a:r>
              <a:rPr lang="en-US" sz="1600" dirty="0"/>
              <a:t> – Theme 2</a:t>
            </a:r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49951" y="4957214"/>
            <a:ext cx="2780713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6435774" y="2755215"/>
            <a:ext cx="2847721" cy="2184400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14181" y="4656869"/>
            <a:ext cx="5827819" cy="60417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L’environnement</a:t>
            </a:r>
            <a:r>
              <a:rPr lang="en-US" sz="1600" dirty="0"/>
              <a:t>– Theme 2</a:t>
            </a: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7581115" y="6620985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7768071" y="6821769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860512" y="10234649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047466" y="10435433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757094" y="14395100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944048" y="1459588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85122" y="2459522"/>
            <a:ext cx="6023138" cy="629361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7612682" y="2287656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7799636" y="248844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992866" y="2404929"/>
            <a:ext cx="938427" cy="735967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909560" y="1393692"/>
            <a:ext cx="731521" cy="642998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752824" y="2310290"/>
            <a:ext cx="1057175" cy="49060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825556" y="14616097"/>
            <a:ext cx="1038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Year 10 Autumn Term 1 &amp;2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5900728" y="15151305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6087683" y="15352091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A47D14-6621-B142-8EB1-01BD03E6B204}"/>
              </a:ext>
            </a:extLst>
          </p:cNvPr>
          <p:cNvSpPr txBox="1"/>
          <p:nvPr/>
        </p:nvSpPr>
        <p:spPr>
          <a:xfrm>
            <a:off x="6087681" y="15572891"/>
            <a:ext cx="841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/>
              <a:t>Y9</a:t>
            </a:r>
            <a:endParaRPr lang="en-US" sz="1800" b="1" dirty="0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966688" y="1416689"/>
            <a:ext cx="731521" cy="642998"/>
          </a:xfrm>
          <a:prstGeom prst="triangle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900923" y="2232155"/>
            <a:ext cx="883544" cy="519239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7DFB45-1462-1F4F-ACE8-ADDC02170E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729315">
            <a:off x="328102" y="356433"/>
            <a:ext cx="1095171" cy="1422036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4350CCF2-4D93-174E-B07E-06C6099FF097}"/>
              </a:ext>
            </a:extLst>
          </p:cNvPr>
          <p:cNvSpPr/>
          <p:nvPr/>
        </p:nvSpPr>
        <p:spPr>
          <a:xfrm>
            <a:off x="4567649" y="177777"/>
            <a:ext cx="4947184" cy="1004218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B3A53E4-87A6-4B41-82AD-378A9C088E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1"/>
          <a:stretch/>
        </p:blipFill>
        <p:spPr>
          <a:xfrm>
            <a:off x="5343675" y="293427"/>
            <a:ext cx="3440955" cy="4775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C5AADA-5DB1-0645-9EDC-2CB72BAE14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" r="2084" b="-1"/>
          <a:stretch/>
        </p:blipFill>
        <p:spPr>
          <a:xfrm>
            <a:off x="6270929" y="716736"/>
            <a:ext cx="3177298" cy="441747"/>
          </a:xfrm>
          <a:prstGeom prst="rect">
            <a:avLst/>
          </a:prstGeom>
        </p:spPr>
      </p:pic>
      <p:sp>
        <p:nvSpPr>
          <p:cNvPr id="319" name="Rectangle 318">
            <a:extLst>
              <a:ext uri="{FF2B5EF4-FFF2-40B4-BE49-F238E27FC236}">
                <a16:creationId xmlns:a16="http://schemas.microsoft.com/office/drawing/2014/main" id="{BD9C7901-01F0-1348-8FD0-DCDB328945CF}"/>
              </a:ext>
            </a:extLst>
          </p:cNvPr>
          <p:cNvSpPr/>
          <p:nvPr/>
        </p:nvSpPr>
        <p:spPr>
          <a:xfrm>
            <a:off x="3713132" y="178735"/>
            <a:ext cx="877947" cy="1017349"/>
          </a:xfrm>
          <a:custGeom>
            <a:avLst/>
            <a:gdLst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1030875 h 1030875"/>
              <a:gd name="connsiteX4" fmla="*/ 0 w 882221"/>
              <a:gd name="connsiteY4" fmla="*/ 0 h 1030875"/>
              <a:gd name="connsiteX0" fmla="*/ 0 w 882221"/>
              <a:gd name="connsiteY0" fmla="*/ 0 h 1030875"/>
              <a:gd name="connsiteX1" fmla="*/ 882221 w 882221"/>
              <a:gd name="connsiteY1" fmla="*/ 0 h 1030875"/>
              <a:gd name="connsiteX2" fmla="*/ 882221 w 882221"/>
              <a:gd name="connsiteY2" fmla="*/ 1030875 h 1030875"/>
              <a:gd name="connsiteX3" fmla="*/ 0 w 882221"/>
              <a:gd name="connsiteY3" fmla="*/ 338544 h 1030875"/>
              <a:gd name="connsiteX4" fmla="*/ 0 w 882221"/>
              <a:gd name="connsiteY4" fmla="*/ 0 h 1030875"/>
              <a:gd name="connsiteX0" fmla="*/ 5508 w 887729"/>
              <a:gd name="connsiteY0" fmla="*/ 0 h 1030875"/>
              <a:gd name="connsiteX1" fmla="*/ 887729 w 887729"/>
              <a:gd name="connsiteY1" fmla="*/ 0 h 1030875"/>
              <a:gd name="connsiteX2" fmla="*/ 887729 w 887729"/>
              <a:gd name="connsiteY2" fmla="*/ 1030875 h 1030875"/>
              <a:gd name="connsiteX3" fmla="*/ 0 w 887729"/>
              <a:gd name="connsiteY3" fmla="*/ 217359 h 1030875"/>
              <a:gd name="connsiteX4" fmla="*/ 5508 w 887729"/>
              <a:gd name="connsiteY4" fmla="*/ 0 h 1030875"/>
              <a:gd name="connsiteX0" fmla="*/ 5508 w 887729"/>
              <a:gd name="connsiteY0" fmla="*/ 0 h 1047896"/>
              <a:gd name="connsiteX1" fmla="*/ 887729 w 887729"/>
              <a:gd name="connsiteY1" fmla="*/ 0 h 1047896"/>
              <a:gd name="connsiteX2" fmla="*/ 882160 w 887729"/>
              <a:gd name="connsiteY2" fmla="*/ 1047896 h 1047896"/>
              <a:gd name="connsiteX3" fmla="*/ 0 w 887729"/>
              <a:gd name="connsiteY3" fmla="*/ 217359 h 1047896"/>
              <a:gd name="connsiteX4" fmla="*/ 5508 w 887729"/>
              <a:gd name="connsiteY4" fmla="*/ 0 h 1047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29" h="1047896">
                <a:moveTo>
                  <a:pt x="5508" y="0"/>
                </a:moveTo>
                <a:lnTo>
                  <a:pt x="887729" y="0"/>
                </a:lnTo>
                <a:cubicBezTo>
                  <a:pt x="885873" y="349299"/>
                  <a:pt x="884016" y="698597"/>
                  <a:pt x="882160" y="1047896"/>
                </a:cubicBezTo>
                <a:lnTo>
                  <a:pt x="0" y="217359"/>
                </a:lnTo>
                <a:lnTo>
                  <a:pt x="5508" y="0"/>
                </a:lnTo>
                <a:close/>
              </a:path>
            </a:pathLst>
          </a:cu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Rectangle 319">
            <a:extLst>
              <a:ext uri="{FF2B5EF4-FFF2-40B4-BE49-F238E27FC236}">
                <a16:creationId xmlns:a16="http://schemas.microsoft.com/office/drawing/2014/main" id="{CDB2717F-E2EA-E14E-BFB1-2515AC06D5A5}"/>
              </a:ext>
            </a:extLst>
          </p:cNvPr>
          <p:cNvSpPr/>
          <p:nvPr/>
        </p:nvSpPr>
        <p:spPr>
          <a:xfrm>
            <a:off x="202012" y="178354"/>
            <a:ext cx="3584324" cy="221270"/>
          </a:xfrm>
          <a:prstGeom prst="rect">
            <a:avLst/>
          </a:prstGeom>
          <a:solidFill>
            <a:srgbClr val="941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6DB1CAF-731C-3042-9F2D-16B6C0CF0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8088" y="219506"/>
            <a:ext cx="910135" cy="910135"/>
          </a:xfrm>
          <a:prstGeom prst="rect">
            <a:avLst/>
          </a:prstGeom>
        </p:spPr>
      </p:pic>
      <p:sp>
        <p:nvSpPr>
          <p:cNvPr id="311" name="TextBox 310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985118" y="10521806"/>
            <a:ext cx="1038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Year 10 Spring Term 1 &amp; 2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667647" y="6828146"/>
            <a:ext cx="1038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Year 10 Summer Term 1</a:t>
            </a:r>
          </a:p>
        </p:txBody>
      </p:sp>
      <p:sp>
        <p:nvSpPr>
          <p:cNvPr id="324" name="TextBox 32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7663476" y="2448143"/>
            <a:ext cx="1188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Year 11 Summer Preparation</a:t>
            </a:r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B62AA157-54D2-4B45-A9F2-504E09CE82B6}"/>
              </a:ext>
            </a:extLst>
          </p:cNvPr>
          <p:cNvSpPr/>
          <p:nvPr/>
        </p:nvSpPr>
        <p:spPr>
          <a:xfrm>
            <a:off x="797480" y="4909949"/>
            <a:ext cx="1214980" cy="1304869"/>
          </a:xfrm>
          <a:prstGeom prst="ellipse">
            <a:avLst/>
          </a:prstGeom>
          <a:solidFill>
            <a:srgbClr val="C1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C9932B2-CCC0-4579-86AE-2B2A9310C25C}"/>
              </a:ext>
            </a:extLst>
          </p:cNvPr>
          <p:cNvSpPr/>
          <p:nvPr/>
        </p:nvSpPr>
        <p:spPr>
          <a:xfrm>
            <a:off x="978156" y="5096848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0E9162B-C95F-4D17-9C58-F670523EE378}"/>
              </a:ext>
            </a:extLst>
          </p:cNvPr>
          <p:cNvSpPr txBox="1"/>
          <p:nvPr/>
        </p:nvSpPr>
        <p:spPr>
          <a:xfrm>
            <a:off x="884012" y="5117110"/>
            <a:ext cx="10383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Year 10 Summer Term 2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D28B70D-689F-48B1-AFC9-151E317F083E}"/>
              </a:ext>
            </a:extLst>
          </p:cNvPr>
          <p:cNvSpPr txBox="1"/>
          <p:nvPr/>
        </p:nvSpPr>
        <p:spPr>
          <a:xfrm>
            <a:off x="828563" y="13553576"/>
            <a:ext cx="88520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Revision of family members and add in new family vocab.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AA0CF44-0B9F-4CD0-A491-A555D03D2122}"/>
              </a:ext>
            </a:extLst>
          </p:cNvPr>
          <p:cNvSpPr txBox="1"/>
          <p:nvPr/>
        </p:nvSpPr>
        <p:spPr>
          <a:xfrm>
            <a:off x="2402465" y="13667690"/>
            <a:ext cx="885207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Relationships with family and friends. Using relationship verbs </a:t>
            </a:r>
            <a:r>
              <a:rPr lang="en-US" sz="800" dirty="0" err="1"/>
              <a:t>eg</a:t>
            </a:r>
            <a:r>
              <a:rPr lang="en-US" sz="800" dirty="0"/>
              <a:t> </a:t>
            </a:r>
            <a:r>
              <a:rPr lang="en-US" sz="800" dirty="0" err="1"/>
              <a:t>s’entendre</a:t>
            </a:r>
            <a:r>
              <a:rPr lang="en-US" sz="800" dirty="0"/>
              <a:t> bien avec…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372B050-C719-46B0-AE36-369A64EEA8E8}"/>
              </a:ext>
            </a:extLst>
          </p:cNvPr>
          <p:cNvSpPr txBox="1"/>
          <p:nvPr/>
        </p:nvSpPr>
        <p:spPr>
          <a:xfrm>
            <a:off x="3158546" y="13864502"/>
            <a:ext cx="885207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Reflexive verbs in the present tense.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EA51E57-1D03-482A-B5EB-8125CB2F9404}"/>
              </a:ext>
            </a:extLst>
          </p:cNvPr>
          <p:cNvSpPr txBox="1"/>
          <p:nvPr/>
        </p:nvSpPr>
        <p:spPr>
          <a:xfrm>
            <a:off x="6306356" y="13703330"/>
            <a:ext cx="765892" cy="584775"/>
          </a:xfrm>
          <a:prstGeom prst="rect">
            <a:avLst/>
          </a:prstGeom>
          <a:solidFill>
            <a:srgbClr val="FF7E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Extended write on previous learning.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DB143DD-7601-426E-8CA5-9EDC50E09AE8}"/>
              </a:ext>
            </a:extLst>
          </p:cNvPr>
          <p:cNvSpPr txBox="1"/>
          <p:nvPr/>
        </p:nvSpPr>
        <p:spPr>
          <a:xfrm>
            <a:off x="8307783" y="11254093"/>
            <a:ext cx="96476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Reading preferences. Using a range of connectives.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DF031B5-7D0E-42D5-86A1-DE5660DC1A0E}"/>
              </a:ext>
            </a:extLst>
          </p:cNvPr>
          <p:cNvSpPr txBox="1"/>
          <p:nvPr/>
        </p:nvSpPr>
        <p:spPr>
          <a:xfrm>
            <a:off x="1514951" y="13975949"/>
            <a:ext cx="757364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Use of </a:t>
            </a:r>
            <a:r>
              <a:rPr lang="en-US" sz="800" dirty="0" err="1"/>
              <a:t>Avoir</a:t>
            </a:r>
            <a:r>
              <a:rPr lang="en-US" sz="800" dirty="0"/>
              <a:t> and </a:t>
            </a:r>
            <a:r>
              <a:rPr lang="en-US" sz="800" dirty="0" err="1"/>
              <a:t>Etre</a:t>
            </a:r>
            <a:r>
              <a:rPr lang="en-US" sz="800" dirty="0"/>
              <a:t> to describe family (physically)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B09F453-6BEF-49BA-AC8F-F40CD970AFD2}"/>
              </a:ext>
            </a:extLst>
          </p:cNvPr>
          <p:cNvSpPr txBox="1"/>
          <p:nvPr/>
        </p:nvSpPr>
        <p:spPr>
          <a:xfrm>
            <a:off x="2698284" y="12899747"/>
            <a:ext cx="885207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Making arrangements to go out using the near future tense.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69C8989-0CF2-4DB6-B85D-5BBE36FB0C61}"/>
              </a:ext>
            </a:extLst>
          </p:cNvPr>
          <p:cNvSpPr txBox="1"/>
          <p:nvPr/>
        </p:nvSpPr>
        <p:spPr>
          <a:xfrm>
            <a:off x="8636716" y="12436884"/>
            <a:ext cx="76589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life online using the comparative.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0ED551C-1A1E-4109-A20D-4D16207374D1}"/>
              </a:ext>
            </a:extLst>
          </p:cNvPr>
          <p:cNvSpPr txBox="1"/>
          <p:nvPr/>
        </p:nvSpPr>
        <p:spPr>
          <a:xfrm>
            <a:off x="1673280" y="11480305"/>
            <a:ext cx="657439" cy="4616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Look at Christmas in France.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5ED7614-39F0-4609-B103-35011F5016C9}"/>
              </a:ext>
            </a:extLst>
          </p:cNvPr>
          <p:cNvSpPr txBox="1"/>
          <p:nvPr/>
        </p:nvSpPr>
        <p:spPr>
          <a:xfrm>
            <a:off x="2730725" y="11458072"/>
            <a:ext cx="926641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Formal Assessment on the first term of work.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370456B-C2B9-4425-A61F-0EA1517B9F61}"/>
              </a:ext>
            </a:extLst>
          </p:cNvPr>
          <p:cNvSpPr txBox="1"/>
          <p:nvPr/>
        </p:nvSpPr>
        <p:spPr>
          <a:xfrm>
            <a:off x="3595635" y="10934137"/>
            <a:ext cx="765892" cy="707886"/>
          </a:xfrm>
          <a:prstGeom prst="rect">
            <a:avLst/>
          </a:prstGeom>
          <a:solidFill>
            <a:srgbClr val="FF7E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Extended write on what has been covered so far.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FBD9B63-A02D-402A-A815-E9CD4FE5B2E8}"/>
              </a:ext>
            </a:extLst>
          </p:cNvPr>
          <p:cNvSpPr txBox="1"/>
          <p:nvPr/>
        </p:nvSpPr>
        <p:spPr>
          <a:xfrm>
            <a:off x="2072857" y="11020873"/>
            <a:ext cx="755113" cy="52322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DIRT Time on Extended write and assessments.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8F38F4AE-A230-4EF3-85CF-98DE277FAD46}"/>
              </a:ext>
            </a:extLst>
          </p:cNvPr>
          <p:cNvSpPr txBox="1"/>
          <p:nvPr/>
        </p:nvSpPr>
        <p:spPr>
          <a:xfrm>
            <a:off x="6814764" y="14028482"/>
            <a:ext cx="755113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DIRT Time on Extended write.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332FE6F-87C3-429F-8654-19C914463127}"/>
              </a:ext>
            </a:extLst>
          </p:cNvPr>
          <p:cNvSpPr txBox="1"/>
          <p:nvPr/>
        </p:nvSpPr>
        <p:spPr>
          <a:xfrm>
            <a:off x="7854041" y="12948474"/>
            <a:ext cx="88520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 about sports and use of </a:t>
            </a:r>
            <a:r>
              <a:rPr lang="en-US" sz="800" dirty="0" err="1"/>
              <a:t>depuis</a:t>
            </a:r>
            <a:r>
              <a:rPr lang="en-US" sz="800" dirty="0"/>
              <a:t> + present tense.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111EEC1-B47D-45EF-BE92-74FB1D88E471}"/>
              </a:ext>
            </a:extLst>
          </p:cNvPr>
          <p:cNvSpPr txBox="1"/>
          <p:nvPr/>
        </p:nvSpPr>
        <p:spPr>
          <a:xfrm>
            <a:off x="6528009" y="11480917"/>
            <a:ext cx="885207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direct object pronouns.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0CF6127-8295-41FE-B752-CA6A2DC60AA0}"/>
              </a:ext>
            </a:extLst>
          </p:cNvPr>
          <p:cNvSpPr txBox="1"/>
          <p:nvPr/>
        </p:nvSpPr>
        <p:spPr>
          <a:xfrm>
            <a:off x="8494425" y="13523305"/>
            <a:ext cx="88520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sports we liked/didn’t like.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8E3587D-6CB8-4C95-BD90-54B0844E9BF6}"/>
              </a:ext>
            </a:extLst>
          </p:cNvPr>
          <p:cNvSpPr txBox="1"/>
          <p:nvPr/>
        </p:nvSpPr>
        <p:spPr>
          <a:xfrm>
            <a:off x="7977091" y="11789772"/>
            <a:ext cx="885207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Imperfect tense to say what we used to do.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4540617E-B326-4051-AC03-44CE59341949}"/>
              </a:ext>
            </a:extLst>
          </p:cNvPr>
          <p:cNvSpPr txBox="1"/>
          <p:nvPr/>
        </p:nvSpPr>
        <p:spPr>
          <a:xfrm>
            <a:off x="7178587" y="11084815"/>
            <a:ext cx="88520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Explaining TV programs and films.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2689AD61-A9D5-4DA7-9B35-D3FA1B6B245E}"/>
              </a:ext>
            </a:extLst>
          </p:cNvPr>
          <p:cNvSpPr txBox="1"/>
          <p:nvPr/>
        </p:nvSpPr>
        <p:spPr>
          <a:xfrm>
            <a:off x="5333308" y="11385591"/>
            <a:ext cx="885207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superlative adjectives.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C5C6712-8EAB-4E18-89B9-740038F6DDF4}"/>
              </a:ext>
            </a:extLst>
          </p:cNvPr>
          <p:cNvSpPr txBox="1"/>
          <p:nvPr/>
        </p:nvSpPr>
        <p:spPr>
          <a:xfrm>
            <a:off x="5573162" y="11088558"/>
            <a:ext cx="88520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actors and films.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4275A7C-EBDE-4BF0-8F27-D343F1E6325A}"/>
              </a:ext>
            </a:extLst>
          </p:cNvPr>
          <p:cNvSpPr txBox="1"/>
          <p:nvPr/>
        </p:nvSpPr>
        <p:spPr>
          <a:xfrm>
            <a:off x="332237" y="10212828"/>
            <a:ext cx="885207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Re-visit present tense. Grammar test to check retrieval of this.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3E5CFAA7-C849-46A1-96CC-188E2FFEC99A}"/>
              </a:ext>
            </a:extLst>
          </p:cNvPr>
          <p:cNvSpPr txBox="1"/>
          <p:nvPr/>
        </p:nvSpPr>
        <p:spPr>
          <a:xfrm>
            <a:off x="943268" y="9058343"/>
            <a:ext cx="88520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Describing daily life.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DA26BD25-6ACA-48C1-8826-361683AE6729}"/>
              </a:ext>
            </a:extLst>
          </p:cNvPr>
          <p:cNvSpPr txBox="1"/>
          <p:nvPr/>
        </p:nvSpPr>
        <p:spPr>
          <a:xfrm>
            <a:off x="1177472" y="9849655"/>
            <a:ext cx="88520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 about, food and meals and shopping for clothes.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61A61FD-FF33-4D2B-A6C5-9FDD6628E4AE}"/>
              </a:ext>
            </a:extLst>
          </p:cNvPr>
          <p:cNvSpPr txBox="1"/>
          <p:nvPr/>
        </p:nvSpPr>
        <p:spPr>
          <a:xfrm>
            <a:off x="1359558" y="9344662"/>
            <a:ext cx="885207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</a:t>
            </a:r>
            <a:r>
              <a:rPr lang="en-US" sz="800" dirty="0" err="1"/>
              <a:t>pouvoir</a:t>
            </a:r>
            <a:r>
              <a:rPr lang="en-US" sz="800" dirty="0"/>
              <a:t> and devoir.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8776784-033D-4385-A46B-8F47D549A570}"/>
              </a:ext>
            </a:extLst>
          </p:cNvPr>
          <p:cNvSpPr txBox="1"/>
          <p:nvPr/>
        </p:nvSpPr>
        <p:spPr>
          <a:xfrm>
            <a:off x="2016989" y="8823313"/>
            <a:ext cx="115055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food for special occasions using the pronoun </a:t>
            </a:r>
            <a:r>
              <a:rPr lang="en-US" sz="800" dirty="0" err="1"/>
              <a:t>en</a:t>
            </a:r>
            <a:r>
              <a:rPr lang="en-US" sz="800" dirty="0"/>
              <a:t>.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731C1C9-8766-4718-83F8-3CD91460E57A}"/>
              </a:ext>
            </a:extLst>
          </p:cNvPr>
          <p:cNvSpPr txBox="1"/>
          <p:nvPr/>
        </p:nvSpPr>
        <p:spPr>
          <a:xfrm>
            <a:off x="2350269" y="9446152"/>
            <a:ext cx="88520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polite language.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6B615DDB-276D-4F5D-808B-FE5E88239B12}"/>
              </a:ext>
            </a:extLst>
          </p:cNvPr>
          <p:cNvSpPr txBox="1"/>
          <p:nvPr/>
        </p:nvSpPr>
        <p:spPr>
          <a:xfrm>
            <a:off x="3199844" y="8771245"/>
            <a:ext cx="88520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Describing family celebrations.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CF7B086-D6E4-42B5-8E1C-8FF401B30716}"/>
              </a:ext>
            </a:extLst>
          </p:cNvPr>
          <p:cNvSpPr txBox="1"/>
          <p:nvPr/>
        </p:nvSpPr>
        <p:spPr>
          <a:xfrm>
            <a:off x="4899993" y="9429581"/>
            <a:ext cx="755113" cy="415498"/>
          </a:xfrm>
          <a:prstGeom prst="rect">
            <a:avLst/>
          </a:prstGeom>
          <a:solidFill>
            <a:srgbClr val="FF7E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/>
              <a:t>Extended write, based on learning so far. 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804FF003-2F17-4E7E-A8A1-FEE3C2022192}"/>
              </a:ext>
            </a:extLst>
          </p:cNvPr>
          <p:cNvSpPr txBox="1"/>
          <p:nvPr/>
        </p:nvSpPr>
        <p:spPr>
          <a:xfrm>
            <a:off x="3918923" y="8695316"/>
            <a:ext cx="885207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</a:t>
            </a:r>
            <a:r>
              <a:rPr lang="en-US" sz="800" dirty="0" err="1"/>
              <a:t>venir</a:t>
            </a:r>
            <a:r>
              <a:rPr lang="en-US" sz="800" dirty="0"/>
              <a:t> de+ infinitive.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0E2F2080-B5F7-4EB0-90E0-AB877D7E7D44}"/>
              </a:ext>
            </a:extLst>
          </p:cNvPr>
          <p:cNvSpPr txBox="1"/>
          <p:nvPr/>
        </p:nvSpPr>
        <p:spPr>
          <a:xfrm>
            <a:off x="5542867" y="8636282"/>
            <a:ext cx="88520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where you live, weather and transport.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90921267-3B2B-4A93-9BB3-844706712B67}"/>
              </a:ext>
            </a:extLst>
          </p:cNvPr>
          <p:cNvSpPr txBox="1"/>
          <p:nvPr/>
        </p:nvSpPr>
        <p:spPr>
          <a:xfrm>
            <a:off x="6502250" y="9401530"/>
            <a:ext cx="885207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Describing a region using y and asking directions.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77CD554C-C4BD-4DCC-AD8D-ABC82F071538}"/>
              </a:ext>
            </a:extLst>
          </p:cNvPr>
          <p:cNvSpPr txBox="1"/>
          <p:nvPr/>
        </p:nvSpPr>
        <p:spPr>
          <a:xfrm>
            <a:off x="7318285" y="9027748"/>
            <a:ext cx="652575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negatives.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1588EC9-6915-4628-B593-ADD1C4BCF854}"/>
              </a:ext>
            </a:extLst>
          </p:cNvPr>
          <p:cNvSpPr txBox="1"/>
          <p:nvPr/>
        </p:nvSpPr>
        <p:spPr>
          <a:xfrm>
            <a:off x="6731378" y="8697737"/>
            <a:ext cx="6525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your town.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E885A986-C488-4A3B-BB09-CC55E2DAE462}"/>
              </a:ext>
            </a:extLst>
          </p:cNvPr>
          <p:cNvSpPr txBox="1"/>
          <p:nvPr/>
        </p:nvSpPr>
        <p:spPr>
          <a:xfrm>
            <a:off x="7640956" y="9365378"/>
            <a:ext cx="652575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French cities used as examples.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6CC45128-FB47-4C3B-8E16-8E76CF69EC99}"/>
              </a:ext>
            </a:extLst>
          </p:cNvPr>
          <p:cNvSpPr txBox="1"/>
          <p:nvPr/>
        </p:nvSpPr>
        <p:spPr>
          <a:xfrm>
            <a:off x="3885691" y="9455560"/>
            <a:ext cx="946409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Describing festivals and traditions using a combination of tenses.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2E46A8D8-11CC-4845-941E-670F51C32C1E}"/>
              </a:ext>
            </a:extLst>
          </p:cNvPr>
          <p:cNvSpPr txBox="1"/>
          <p:nvPr/>
        </p:nvSpPr>
        <p:spPr>
          <a:xfrm>
            <a:off x="8530709" y="8984181"/>
            <a:ext cx="65257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Discussing what to see and do.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4FBABCB-E99C-4701-A7E8-A6DD8CD30C46}"/>
              </a:ext>
            </a:extLst>
          </p:cNvPr>
          <p:cNvSpPr txBox="1"/>
          <p:nvPr/>
        </p:nvSpPr>
        <p:spPr>
          <a:xfrm>
            <a:off x="5593139" y="9415792"/>
            <a:ext cx="755113" cy="3077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DIRT Time on Extended write.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487C3C04-1488-4452-BD08-A74E62581D7A}"/>
              </a:ext>
            </a:extLst>
          </p:cNvPr>
          <p:cNvSpPr txBox="1"/>
          <p:nvPr/>
        </p:nvSpPr>
        <p:spPr>
          <a:xfrm>
            <a:off x="2894817" y="9618954"/>
            <a:ext cx="885207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Asking questions in the </a:t>
            </a:r>
            <a:r>
              <a:rPr lang="en-US" sz="800" dirty="0" err="1"/>
              <a:t>tu</a:t>
            </a:r>
            <a:r>
              <a:rPr lang="en-US" sz="800" dirty="0"/>
              <a:t> and </a:t>
            </a:r>
            <a:r>
              <a:rPr lang="en-US" sz="800" dirty="0" err="1"/>
              <a:t>vous</a:t>
            </a:r>
            <a:r>
              <a:rPr lang="en-US" sz="800" dirty="0"/>
              <a:t> forms.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3802059E-4FB4-4AE4-AFD2-6A27FE51A2AA}"/>
              </a:ext>
            </a:extLst>
          </p:cNvPr>
          <p:cNvSpPr txBox="1"/>
          <p:nvPr/>
        </p:nvSpPr>
        <p:spPr>
          <a:xfrm>
            <a:off x="7811762" y="7615788"/>
            <a:ext cx="765892" cy="707886"/>
          </a:xfrm>
          <a:prstGeom prst="rect">
            <a:avLst/>
          </a:prstGeom>
          <a:solidFill>
            <a:srgbClr val="FF7E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Extended write on what has been covered so far.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9282F468-AD66-4BAF-AE9A-31432FC2EE49}"/>
              </a:ext>
            </a:extLst>
          </p:cNvPr>
          <p:cNvSpPr txBox="1"/>
          <p:nvPr/>
        </p:nvSpPr>
        <p:spPr>
          <a:xfrm>
            <a:off x="8550132" y="7537211"/>
            <a:ext cx="755113" cy="52322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DIRT Time on Extended write and assessments.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C029D20-7C7C-4441-B106-CC596C86B2A7}"/>
              </a:ext>
            </a:extLst>
          </p:cNvPr>
          <p:cNvSpPr txBox="1"/>
          <p:nvPr/>
        </p:nvSpPr>
        <p:spPr>
          <a:xfrm>
            <a:off x="5375523" y="4483919"/>
            <a:ext cx="94640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Discussing big events.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864531D4-F446-4AC4-A598-28292E4164C6}"/>
              </a:ext>
            </a:extLst>
          </p:cNvPr>
          <p:cNvSpPr txBox="1"/>
          <p:nvPr/>
        </p:nvSpPr>
        <p:spPr>
          <a:xfrm>
            <a:off x="5998444" y="5107117"/>
            <a:ext cx="946409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Colloquial language.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14F697ED-33C6-4199-BD40-310175921DC7}"/>
              </a:ext>
            </a:extLst>
          </p:cNvPr>
          <p:cNvSpPr txBox="1"/>
          <p:nvPr/>
        </p:nvSpPr>
        <p:spPr>
          <a:xfrm>
            <a:off x="2918636" y="5057690"/>
            <a:ext cx="94640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Discussing problems facing the world.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858E3530-ACF2-4CED-8F39-4B4E1D9D0D83}"/>
              </a:ext>
            </a:extLst>
          </p:cNvPr>
          <p:cNvSpPr txBox="1"/>
          <p:nvPr/>
        </p:nvSpPr>
        <p:spPr>
          <a:xfrm>
            <a:off x="4497586" y="5103629"/>
            <a:ext cx="108685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volunteering.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8831A2D8-1313-4FEA-A80D-2D985DBDE1A9}"/>
              </a:ext>
            </a:extLst>
          </p:cNvPr>
          <p:cNvSpPr txBox="1"/>
          <p:nvPr/>
        </p:nvSpPr>
        <p:spPr>
          <a:xfrm>
            <a:off x="3751263" y="4385180"/>
            <a:ext cx="9464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Discussing ethical shopping and fair trade.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86892768-63EE-461E-A35F-AB02F403A3A7}"/>
              </a:ext>
            </a:extLst>
          </p:cNvPr>
          <p:cNvSpPr txBox="1"/>
          <p:nvPr/>
        </p:nvSpPr>
        <p:spPr>
          <a:xfrm>
            <a:off x="1783715" y="4987192"/>
            <a:ext cx="9464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Discussing local environmental problems.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EC73E60D-6D39-4F82-8FA2-A68896FAE735}"/>
              </a:ext>
            </a:extLst>
          </p:cNvPr>
          <p:cNvSpPr txBox="1"/>
          <p:nvPr/>
        </p:nvSpPr>
        <p:spPr>
          <a:xfrm>
            <a:off x="2341927" y="4439468"/>
            <a:ext cx="94640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protecting the environment.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6DFF11A8-9E73-4C01-A048-9617E15A4453}"/>
              </a:ext>
            </a:extLst>
          </p:cNvPr>
          <p:cNvSpPr txBox="1"/>
          <p:nvPr/>
        </p:nvSpPr>
        <p:spPr>
          <a:xfrm>
            <a:off x="5206266" y="6692813"/>
            <a:ext cx="946409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the conditional tense.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939B3A6A-324A-43E4-AC34-E58B2CAC32AC}"/>
              </a:ext>
            </a:extLst>
          </p:cNvPr>
          <p:cNvSpPr txBox="1"/>
          <p:nvPr/>
        </p:nvSpPr>
        <p:spPr>
          <a:xfrm>
            <a:off x="4096215" y="6665752"/>
            <a:ext cx="946409" cy="3385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Ordering in a restaurant.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69E54F8B-B975-46C2-8A7D-CDA82C430449}"/>
              </a:ext>
            </a:extLst>
          </p:cNvPr>
          <p:cNvSpPr txBox="1"/>
          <p:nvPr/>
        </p:nvSpPr>
        <p:spPr>
          <a:xfrm>
            <a:off x="4656895" y="7243000"/>
            <a:ext cx="946409" cy="338554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Using reflexives in the perfect tense.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F75233AA-5E7C-4F6C-AC23-F40EE745C0DB}"/>
              </a:ext>
            </a:extLst>
          </p:cNvPr>
          <p:cNvSpPr txBox="1"/>
          <p:nvPr/>
        </p:nvSpPr>
        <p:spPr>
          <a:xfrm>
            <a:off x="5522354" y="7229380"/>
            <a:ext cx="70639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Booking and reviewing hotels.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D1B76A47-EE5F-4E3A-9246-55159DA0D618}"/>
              </a:ext>
            </a:extLst>
          </p:cNvPr>
          <p:cNvSpPr txBox="1"/>
          <p:nvPr/>
        </p:nvSpPr>
        <p:spPr>
          <a:xfrm>
            <a:off x="5898229" y="6453115"/>
            <a:ext cx="86392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/>
              <a:t>Talking about an ideal holiday.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F3BE8954-D1CC-4D63-A107-E3EC5C86C50F}"/>
              </a:ext>
            </a:extLst>
          </p:cNvPr>
          <p:cNvSpPr txBox="1"/>
          <p:nvPr/>
        </p:nvSpPr>
        <p:spPr>
          <a:xfrm>
            <a:off x="3593362" y="7264123"/>
            <a:ext cx="74585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travelling.</a:t>
            </a:r>
          </a:p>
        </p:txBody>
      </p:sp>
      <p:sp>
        <p:nvSpPr>
          <p:cNvPr id="266" name="TextBox 265">
            <a:extLst>
              <a:ext uri="{FF2B5EF4-FFF2-40B4-BE49-F238E27FC236}">
                <a16:creationId xmlns:a16="http://schemas.microsoft.com/office/drawing/2014/main" id="{B54914BC-AB1B-4964-8ACE-08FB47203FF5}"/>
              </a:ext>
            </a:extLst>
          </p:cNvPr>
          <p:cNvSpPr txBox="1"/>
          <p:nvPr/>
        </p:nvSpPr>
        <p:spPr>
          <a:xfrm>
            <a:off x="2941330" y="6721936"/>
            <a:ext cx="946409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Buying souvenirs.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B4BC73B0-FB06-4C7D-9690-C47A3A2041F8}"/>
              </a:ext>
            </a:extLst>
          </p:cNvPr>
          <p:cNvSpPr txBox="1"/>
          <p:nvPr/>
        </p:nvSpPr>
        <p:spPr>
          <a:xfrm>
            <a:off x="1622549" y="5964119"/>
            <a:ext cx="765892" cy="707886"/>
          </a:xfrm>
          <a:prstGeom prst="rect">
            <a:avLst/>
          </a:prstGeom>
          <a:solidFill>
            <a:srgbClr val="FF7E7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Extended write on what has been covered so far.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5158037D-DE38-474C-BCF6-AB57534623A6}"/>
              </a:ext>
            </a:extLst>
          </p:cNvPr>
          <p:cNvSpPr txBox="1"/>
          <p:nvPr/>
        </p:nvSpPr>
        <p:spPr>
          <a:xfrm>
            <a:off x="863232" y="6251615"/>
            <a:ext cx="690589" cy="52322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DIRT Time on extended write and assessments</a:t>
            </a:r>
          </a:p>
        </p:txBody>
      </p:sp>
      <p:sp>
        <p:nvSpPr>
          <p:cNvPr id="298" name="TextBox 297">
            <a:extLst>
              <a:ext uri="{FF2B5EF4-FFF2-40B4-BE49-F238E27FC236}">
                <a16:creationId xmlns:a16="http://schemas.microsoft.com/office/drawing/2014/main" id="{53D830E9-2396-4342-B992-F2014756B9E1}"/>
              </a:ext>
            </a:extLst>
          </p:cNvPr>
          <p:cNvSpPr txBox="1"/>
          <p:nvPr/>
        </p:nvSpPr>
        <p:spPr>
          <a:xfrm>
            <a:off x="6907632" y="6551034"/>
            <a:ext cx="94640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what you normally do on holiday.</a:t>
            </a: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530E7418-A9F7-4EFD-9C2C-34821A3F9EF7}"/>
              </a:ext>
            </a:extLst>
          </p:cNvPr>
          <p:cNvSpPr txBox="1"/>
          <p:nvPr/>
        </p:nvSpPr>
        <p:spPr>
          <a:xfrm>
            <a:off x="2624328" y="7233139"/>
            <a:ext cx="87316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Describing a disastrous holiday.</a:t>
            </a: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8AC664F2-C8D5-4DCD-A17D-F419C483636A}"/>
              </a:ext>
            </a:extLst>
          </p:cNvPr>
          <p:cNvSpPr txBox="1"/>
          <p:nvPr/>
        </p:nvSpPr>
        <p:spPr>
          <a:xfrm>
            <a:off x="6455375" y="4728773"/>
            <a:ext cx="1676214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End of year formal assessments in all 4 skill areas.</a:t>
            </a:r>
          </a:p>
        </p:txBody>
      </p:sp>
      <p:sp>
        <p:nvSpPr>
          <p:cNvPr id="301" name="TextBox 300">
            <a:extLst>
              <a:ext uri="{FF2B5EF4-FFF2-40B4-BE49-F238E27FC236}">
                <a16:creationId xmlns:a16="http://schemas.microsoft.com/office/drawing/2014/main" id="{855B8C4A-B968-4623-8D45-53FAC6D862E0}"/>
              </a:ext>
            </a:extLst>
          </p:cNvPr>
          <p:cNvSpPr txBox="1"/>
          <p:nvPr/>
        </p:nvSpPr>
        <p:spPr>
          <a:xfrm>
            <a:off x="8009945" y="4500233"/>
            <a:ext cx="755113" cy="52322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DIRT Time on Extended write and assessments.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187B08-9CAC-47F8-B725-E70A04E8CE3B}"/>
              </a:ext>
            </a:extLst>
          </p:cNvPr>
          <p:cNvSpPr txBox="1"/>
          <p:nvPr/>
        </p:nvSpPr>
        <p:spPr>
          <a:xfrm>
            <a:off x="1507368" y="13025681"/>
            <a:ext cx="757364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Use irregular verbs in the present tense to describe a good friend.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A8BA95-F690-4F27-9F51-D5E76CA66880}"/>
              </a:ext>
            </a:extLst>
          </p:cNvPr>
          <p:cNvSpPr txBox="1"/>
          <p:nvPr/>
        </p:nvSpPr>
        <p:spPr>
          <a:xfrm>
            <a:off x="3874931" y="12893398"/>
            <a:ext cx="885207" cy="5847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Describing a night out with friends using the perfect tense.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FC4D7-30F8-4F4B-9384-6EE2D0738E2A}"/>
              </a:ext>
            </a:extLst>
          </p:cNvPr>
          <p:cNvSpPr txBox="1"/>
          <p:nvPr/>
        </p:nvSpPr>
        <p:spPr>
          <a:xfrm>
            <a:off x="4457397" y="13767084"/>
            <a:ext cx="885207" cy="70788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when you were younger using the imperfect tense.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3A7F4C-A051-4947-9893-3DFCE9E7C112}"/>
              </a:ext>
            </a:extLst>
          </p:cNvPr>
          <p:cNvSpPr txBox="1"/>
          <p:nvPr/>
        </p:nvSpPr>
        <p:spPr>
          <a:xfrm>
            <a:off x="5258436" y="13007253"/>
            <a:ext cx="885207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Discussing role models, using 3 tenses together.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C266E7-A0E6-4F01-BE9E-79C8DED4526F}"/>
              </a:ext>
            </a:extLst>
          </p:cNvPr>
          <p:cNvSpPr txBox="1"/>
          <p:nvPr/>
        </p:nvSpPr>
        <p:spPr>
          <a:xfrm>
            <a:off x="7014458" y="13450738"/>
            <a:ext cx="88520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Re-cap of leisure activities.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74F486D-4AF3-4011-9DEE-4AD63EC9374E}"/>
              </a:ext>
            </a:extLst>
          </p:cNvPr>
          <p:cNvSpPr txBox="1"/>
          <p:nvPr/>
        </p:nvSpPr>
        <p:spPr>
          <a:xfrm>
            <a:off x="4486305" y="11130047"/>
            <a:ext cx="88520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Giving detailed opinions.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862397-0AF4-4A95-A2D4-317B494A123B}"/>
              </a:ext>
            </a:extLst>
          </p:cNvPr>
          <p:cNvSpPr txBox="1"/>
          <p:nvPr/>
        </p:nvSpPr>
        <p:spPr>
          <a:xfrm>
            <a:off x="7923400" y="8513382"/>
            <a:ext cx="65257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Discussing plans and the weather.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0D4E8E-5F03-40B9-9FEC-63B8F42F54D9}"/>
              </a:ext>
            </a:extLst>
          </p:cNvPr>
          <p:cNvSpPr txBox="1"/>
          <p:nvPr/>
        </p:nvSpPr>
        <p:spPr>
          <a:xfrm>
            <a:off x="8636716" y="8196846"/>
            <a:ext cx="65257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Describing community projects.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C8E722-27DA-4CE8-9A05-90FE935D35E2}"/>
              </a:ext>
            </a:extLst>
          </p:cNvPr>
          <p:cNvSpPr txBox="1"/>
          <p:nvPr/>
        </p:nvSpPr>
        <p:spPr>
          <a:xfrm>
            <a:off x="6374208" y="7102499"/>
            <a:ext cx="94640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Talking about past holidays.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BB8934-4EF2-4E0F-8FFA-BE86CB656A0F}"/>
              </a:ext>
            </a:extLst>
          </p:cNvPr>
          <p:cNvSpPr txBox="1"/>
          <p:nvPr/>
        </p:nvSpPr>
        <p:spPr>
          <a:xfrm>
            <a:off x="1489211" y="6763679"/>
            <a:ext cx="926641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/>
              <a:t>Formal Assessments.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0C42FF-3BA3-45C6-A34B-38BFD5608117}"/>
              </a:ext>
            </a:extLst>
          </p:cNvPr>
          <p:cNvSpPr txBox="1"/>
          <p:nvPr/>
        </p:nvSpPr>
        <p:spPr>
          <a:xfrm>
            <a:off x="8238876" y="3933928"/>
            <a:ext cx="946409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Discussing Bastille Day and the French Revolution.</a:t>
            </a:r>
          </a:p>
        </p:txBody>
      </p:sp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4892</TotalTime>
  <Words>570</Words>
  <Application>Microsoft Office PowerPoint</Application>
  <PresentationFormat>Custom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Shane Plant</cp:lastModifiedBy>
  <cp:revision>257</cp:revision>
  <cp:lastPrinted>2018-09-02T17:44:52Z</cp:lastPrinted>
  <dcterms:created xsi:type="dcterms:W3CDTF">2018-02-08T08:28:53Z</dcterms:created>
  <dcterms:modified xsi:type="dcterms:W3CDTF">2020-10-31T16:00:25Z</dcterms:modified>
</cp:coreProperties>
</file>