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98" r:id="rId3"/>
    <p:sldId id="289" r:id="rId4"/>
    <p:sldId id="299" r:id="rId5"/>
    <p:sldId id="276" r:id="rId6"/>
    <p:sldId id="277" r:id="rId7"/>
    <p:sldId id="278" r:id="rId8"/>
    <p:sldId id="270" r:id="rId9"/>
    <p:sldId id="290" r:id="rId10"/>
    <p:sldId id="260" r:id="rId11"/>
    <p:sldId id="267" r:id="rId12"/>
    <p:sldId id="288" r:id="rId13"/>
    <p:sldId id="271" r:id="rId14"/>
    <p:sldId id="291" r:id="rId15"/>
    <p:sldId id="285" r:id="rId16"/>
    <p:sldId id="284" r:id="rId17"/>
    <p:sldId id="274" r:id="rId18"/>
    <p:sldId id="292" r:id="rId19"/>
    <p:sldId id="283" r:id="rId20"/>
    <p:sldId id="295" r:id="rId21"/>
    <p:sldId id="296" r:id="rId22"/>
    <p:sldId id="297" r:id="rId23"/>
    <p:sldId id="294" r:id="rId24"/>
    <p:sldId id="29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8A29C1-9BDD-41A0-8400-4A74A712D618}" v="250" dt="2022-07-05T16:23:09.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1" autoAdjust="0"/>
    <p:restoredTop sz="94660"/>
  </p:normalViewPr>
  <p:slideViewPr>
    <p:cSldViewPr snapToGrid="0">
      <p:cViewPr varScale="1">
        <p:scale>
          <a:sx n="72" d="100"/>
          <a:sy n="72" d="100"/>
        </p:scale>
        <p:origin x="5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Layzell" userId="S::blayzell@athertonhigh.com::a2ececfa-4fc6-4838-8354-d43dbc7b9723" providerId="AD" clId="Web-{DC8A29C1-9BDD-41A0-8400-4A74A712D618}"/>
    <pc:docChg chg="modSld">
      <pc:chgData name="Ben Layzell" userId="S::blayzell@athertonhigh.com::a2ececfa-4fc6-4838-8354-d43dbc7b9723" providerId="AD" clId="Web-{DC8A29C1-9BDD-41A0-8400-4A74A712D618}" dt="2022-07-05T16:23:09.204" v="169" actId="20577"/>
      <pc:docMkLst>
        <pc:docMk/>
      </pc:docMkLst>
      <pc:sldChg chg="modSp addAnim modAnim">
        <pc:chgData name="Ben Layzell" userId="S::blayzell@athertonhigh.com::a2ececfa-4fc6-4838-8354-d43dbc7b9723" providerId="AD" clId="Web-{DC8A29C1-9BDD-41A0-8400-4A74A712D618}" dt="2022-07-05T16:14:16.944" v="20" actId="20577"/>
        <pc:sldMkLst>
          <pc:docMk/>
          <pc:sldMk cId="737515482" sldId="270"/>
        </pc:sldMkLst>
        <pc:spChg chg="mod">
          <ac:chgData name="Ben Layzell" userId="S::blayzell@athertonhigh.com::a2ececfa-4fc6-4838-8354-d43dbc7b9723" providerId="AD" clId="Web-{DC8A29C1-9BDD-41A0-8400-4A74A712D618}" dt="2022-07-05T16:14:16.944" v="20" actId="20577"/>
          <ac:spMkLst>
            <pc:docMk/>
            <pc:sldMk cId="737515482" sldId="270"/>
            <ac:spMk id="12" creationId="{10A5DDCF-F985-474D-8A2D-1CB83EB15344}"/>
          </ac:spMkLst>
        </pc:spChg>
      </pc:sldChg>
      <pc:sldChg chg="modSp">
        <pc:chgData name="Ben Layzell" userId="S::blayzell@athertonhigh.com::a2ececfa-4fc6-4838-8354-d43dbc7b9723" providerId="AD" clId="Web-{DC8A29C1-9BDD-41A0-8400-4A74A712D618}" dt="2022-07-05T16:23:09.204" v="169" actId="20577"/>
        <pc:sldMkLst>
          <pc:docMk/>
          <pc:sldMk cId="3292741196" sldId="278"/>
        </pc:sldMkLst>
        <pc:spChg chg="mod">
          <ac:chgData name="Ben Layzell" userId="S::blayzell@athertonhigh.com::a2ececfa-4fc6-4838-8354-d43dbc7b9723" providerId="AD" clId="Web-{DC8A29C1-9BDD-41A0-8400-4A74A712D618}" dt="2022-07-05T16:23:09.204" v="169" actId="20577"/>
          <ac:spMkLst>
            <pc:docMk/>
            <pc:sldMk cId="3292741196" sldId="278"/>
            <ac:spMk id="3" creationId="{00000000-0000-0000-0000-000000000000}"/>
          </ac:spMkLst>
        </pc:spChg>
      </pc:sldChg>
      <pc:sldChg chg="modSp">
        <pc:chgData name="Ben Layzell" userId="S::blayzell@athertonhigh.com::a2ececfa-4fc6-4838-8354-d43dbc7b9723" providerId="AD" clId="Web-{DC8A29C1-9BDD-41A0-8400-4A74A712D618}" dt="2022-07-05T16:15:25.746" v="33" actId="20577"/>
        <pc:sldMkLst>
          <pc:docMk/>
          <pc:sldMk cId="2375318995" sldId="290"/>
        </pc:sldMkLst>
        <pc:spChg chg="mod">
          <ac:chgData name="Ben Layzell" userId="S::blayzell@athertonhigh.com::a2ececfa-4fc6-4838-8354-d43dbc7b9723" providerId="AD" clId="Web-{DC8A29C1-9BDD-41A0-8400-4A74A712D618}" dt="2022-07-05T16:15:25.746" v="33" actId="20577"/>
          <ac:spMkLst>
            <pc:docMk/>
            <pc:sldMk cId="2375318995" sldId="290"/>
            <ac:spMk id="3" creationId="{00000000-0000-0000-0000-000000000000}"/>
          </ac:spMkLst>
        </pc:spChg>
      </pc:sldChg>
      <pc:sldChg chg="addAnim modAnim">
        <pc:chgData name="Ben Layzell" userId="S::blayzell@athertonhigh.com::a2ececfa-4fc6-4838-8354-d43dbc7b9723" providerId="AD" clId="Web-{DC8A29C1-9BDD-41A0-8400-4A74A712D618}" dt="2022-07-05T16:05:22.918" v="5"/>
        <pc:sldMkLst>
          <pc:docMk/>
          <pc:sldMk cId="957386302" sldId="291"/>
        </pc:sldMkLst>
      </pc:sldChg>
      <pc:sldChg chg="addSp modSp">
        <pc:chgData name="Ben Layzell" userId="S::blayzell@athertonhigh.com::a2ececfa-4fc6-4838-8354-d43dbc7b9723" providerId="AD" clId="Web-{DC8A29C1-9BDD-41A0-8400-4A74A712D618}" dt="2022-07-05T16:20:47.115" v="126" actId="20577"/>
        <pc:sldMkLst>
          <pc:docMk/>
          <pc:sldMk cId="867499718" sldId="295"/>
        </pc:sldMkLst>
        <pc:spChg chg="add mod">
          <ac:chgData name="Ben Layzell" userId="S::blayzell@athertonhigh.com::a2ececfa-4fc6-4838-8354-d43dbc7b9723" providerId="AD" clId="Web-{DC8A29C1-9BDD-41A0-8400-4A74A712D618}" dt="2022-07-05T16:20:47.115" v="126" actId="20577"/>
          <ac:spMkLst>
            <pc:docMk/>
            <pc:sldMk cId="867499718" sldId="295"/>
            <ac:spMk id="3" creationId="{C098051F-5350-1B53-720D-584B1FEEE85B}"/>
          </ac:spMkLst>
        </pc:spChg>
        <pc:spChg chg="mod">
          <ac:chgData name="Ben Layzell" userId="S::blayzell@athertonhigh.com::a2ececfa-4fc6-4838-8354-d43dbc7b9723" providerId="AD" clId="Web-{DC8A29C1-9BDD-41A0-8400-4A74A712D618}" dt="2022-07-05T16:18:45.434" v="54" actId="14100"/>
          <ac:spMkLst>
            <pc:docMk/>
            <pc:sldMk cId="867499718" sldId="295"/>
            <ac:spMk id="16" creationId="{7069D830-635F-4902-B594-BCF0DFCD73AF}"/>
          </ac:spMkLst>
        </pc:spChg>
        <pc:spChg chg="mod">
          <ac:chgData name="Ben Layzell" userId="S::blayzell@athertonhigh.com::a2ececfa-4fc6-4838-8354-d43dbc7b9723" providerId="AD" clId="Web-{DC8A29C1-9BDD-41A0-8400-4A74A712D618}" dt="2022-07-05T16:18:54.450" v="62" actId="14100"/>
          <ac:spMkLst>
            <pc:docMk/>
            <pc:sldMk cId="867499718" sldId="295"/>
            <ac:spMk id="17" creationId="{12A6AE9D-4D72-4F32-B03A-CABCC0BC0C2C}"/>
          </ac:spMkLst>
        </pc:spChg>
        <pc:spChg chg="mod">
          <ac:chgData name="Ben Layzell" userId="S::blayzell@athertonhigh.com::a2ececfa-4fc6-4838-8354-d43dbc7b9723" providerId="AD" clId="Web-{DC8A29C1-9BDD-41A0-8400-4A74A712D618}" dt="2022-07-05T16:18:28.417" v="47" actId="14100"/>
          <ac:spMkLst>
            <pc:docMk/>
            <pc:sldMk cId="867499718" sldId="295"/>
            <ac:spMk id="18" creationId="{D6D21988-EC45-4C79-A79D-757ECC856A6D}"/>
          </ac:spMkLst>
        </pc:spChg>
      </pc:sldChg>
      <pc:sldChg chg="modSp">
        <pc:chgData name="Ben Layzell" userId="S::blayzell@athertonhigh.com::a2ececfa-4fc6-4838-8354-d43dbc7b9723" providerId="AD" clId="Web-{DC8A29C1-9BDD-41A0-8400-4A74A712D618}" dt="2022-07-05T16:12:00.715" v="17" actId="20577"/>
        <pc:sldMkLst>
          <pc:docMk/>
          <pc:sldMk cId="4151525805" sldId="298"/>
        </pc:sldMkLst>
        <pc:spChg chg="mod">
          <ac:chgData name="Ben Layzell" userId="S::blayzell@athertonhigh.com::a2ececfa-4fc6-4838-8354-d43dbc7b9723" providerId="AD" clId="Web-{DC8A29C1-9BDD-41A0-8400-4A74A712D618}" dt="2022-07-05T16:12:00.715" v="17" actId="20577"/>
          <ac:spMkLst>
            <pc:docMk/>
            <pc:sldMk cId="4151525805" sldId="298"/>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2272C-4EA7-42C1-B5F6-56641A57E051}"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BF030-6073-4334-8ABE-7DD62079509D}" type="slidenum">
              <a:rPr lang="en-GB" smtClean="0"/>
              <a:t>‹#›</a:t>
            </a:fld>
            <a:endParaRPr lang="en-GB"/>
          </a:p>
        </p:txBody>
      </p:sp>
    </p:spTree>
    <p:extLst>
      <p:ext uri="{BB962C8B-B14F-4D97-AF65-F5344CB8AC3E}">
        <p14:creationId xmlns:p14="http://schemas.microsoft.com/office/powerpoint/2010/main" val="201327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7/5/2022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7/5/2022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7/5/2022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7/5/2022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7/5/2022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7/5/2022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7/5/2022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7/5/2022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7/5/2022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7/5/2022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co.uk/url?sa=i&amp;rct=j&amp;q=&amp;esrc=s&amp;source=images&amp;cd=&amp;cad=rja&amp;uact=8&amp;ved=2ahUKEwip67Ox_LXdAhWjsqQKHaVnBNYQjRx6BAgBEAU&amp;url=https://twitter.com/classcharts&amp;psig=AOvVaw1z5q4FZ6LjVIp4Ib8NEeNS&amp;ust=1536859084544434"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6869" y="2726158"/>
            <a:ext cx="8825658" cy="861420"/>
          </a:xfrm>
        </p:spPr>
        <p:txBody>
          <a:bodyPr>
            <a:normAutofit/>
          </a:bodyPr>
          <a:lstStyle/>
          <a:p>
            <a:r>
              <a:rPr lang="en-GB" sz="3200" dirty="0"/>
              <a:t>The class of 2027!</a:t>
            </a:r>
          </a:p>
        </p:txBody>
      </p:sp>
      <p:sp>
        <p:nvSpPr>
          <p:cNvPr id="8" name="Title 7"/>
          <p:cNvSpPr>
            <a:spLocks noGrp="1"/>
          </p:cNvSpPr>
          <p:nvPr>
            <p:ph type="ctrTitle"/>
          </p:nvPr>
        </p:nvSpPr>
        <p:spPr>
          <a:xfrm>
            <a:off x="1474479" y="2414122"/>
            <a:ext cx="8825658" cy="1485491"/>
          </a:xfrm>
        </p:spPr>
        <p:txBody>
          <a:bodyPr/>
          <a:lstStyle/>
          <a:p>
            <a:r>
              <a:rPr lang="en-GB" sz="8000" dirty="0"/>
              <a:t>Welcome to AHS		</a:t>
            </a:r>
          </a:p>
        </p:txBody>
      </p:sp>
      <p:pic>
        <p:nvPicPr>
          <p:cNvPr id="5" name="Content Placeholder 5" descr="A picture containing drawing&#10;&#10;Description automatically generated">
            <a:extLst>
              <a:ext uri="{FF2B5EF4-FFF2-40B4-BE49-F238E27FC236}">
                <a16:creationId xmlns:a16="http://schemas.microsoft.com/office/drawing/2014/main" id="{1B2AA67C-57C2-87DB-FF18-5EF215DF7AF1}"/>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253329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Summer School 2022</a:t>
            </a:r>
          </a:p>
        </p:txBody>
      </p:sp>
      <p:sp>
        <p:nvSpPr>
          <p:cNvPr id="3" name="Content Placeholder 2"/>
          <p:cNvSpPr>
            <a:spLocks noGrp="1"/>
          </p:cNvSpPr>
          <p:nvPr>
            <p:ph idx="1"/>
          </p:nvPr>
        </p:nvSpPr>
        <p:spPr>
          <a:xfrm>
            <a:off x="1154954" y="2650501"/>
            <a:ext cx="9399835" cy="3770663"/>
          </a:xfrm>
        </p:spPr>
        <p:txBody>
          <a:bodyPr>
            <a:normAutofit fontScale="92500"/>
          </a:bodyPr>
          <a:lstStyle/>
          <a:p>
            <a:r>
              <a:rPr lang="en-GB" sz="2600" dirty="0"/>
              <a:t>Tuesday 30</a:t>
            </a:r>
            <a:r>
              <a:rPr lang="en-GB" sz="2600" baseline="30000" dirty="0"/>
              <a:t>th</a:t>
            </a:r>
            <a:r>
              <a:rPr lang="en-GB" sz="2600" dirty="0"/>
              <a:t> August to Friday 2</a:t>
            </a:r>
            <a:r>
              <a:rPr lang="en-GB" sz="2600" baseline="30000" dirty="0"/>
              <a:t>nd</a:t>
            </a:r>
            <a:r>
              <a:rPr lang="en-GB" sz="2600" dirty="0"/>
              <a:t> September (inclusive)</a:t>
            </a:r>
          </a:p>
          <a:p>
            <a:r>
              <a:rPr lang="en-GB" sz="2600" dirty="0"/>
              <a:t>10:00 to 14:00, pupils come in own clothes and bring PE kit.</a:t>
            </a:r>
          </a:p>
          <a:p>
            <a:r>
              <a:rPr lang="en-GB" sz="2600" dirty="0"/>
              <a:t>Pupils will complete the SLQ Transition Pioneer award.</a:t>
            </a:r>
          </a:p>
          <a:p>
            <a:r>
              <a:rPr lang="en-GB" sz="2600" dirty="0"/>
              <a:t>Provides pupils with an opportunity to get to know the school building and staff without all other year groups on site.</a:t>
            </a:r>
          </a:p>
          <a:p>
            <a:r>
              <a:rPr lang="en-GB" sz="2600" dirty="0"/>
              <a:t>Pupils WILL NEED packed lunch.  Pupils on FSM, will receive a cold lunch.</a:t>
            </a:r>
          </a:p>
          <a:p>
            <a:endParaRPr lang="en-GB" sz="2600" dirty="0"/>
          </a:p>
          <a:p>
            <a:pPr algn="ctr"/>
            <a:endParaRPr lang="en-GB" sz="2600" dirty="0"/>
          </a:p>
          <a:p>
            <a:pPr algn="ctr"/>
            <a:endParaRPr lang="en-GB" sz="2600" dirty="0"/>
          </a:p>
          <a:p>
            <a:pPr algn="ctr"/>
            <a:endParaRPr lang="en-GB" sz="2600" dirty="0"/>
          </a:p>
          <a:p>
            <a:pPr marL="0" indent="0" algn="ctr">
              <a:buNone/>
            </a:pPr>
            <a:endParaRPr lang="en-GB" sz="2600" dirty="0"/>
          </a:p>
        </p:txBody>
      </p:sp>
      <p:pic>
        <p:nvPicPr>
          <p:cNvPr id="5" name="Content Placeholder 5" descr="A picture containing drawing&#10;&#10;Description automatically generated">
            <a:extLst>
              <a:ext uri="{FF2B5EF4-FFF2-40B4-BE49-F238E27FC236}">
                <a16:creationId xmlns:a16="http://schemas.microsoft.com/office/drawing/2014/main" id="{CEFED5D0-C542-99F2-3518-F6396B524E92}"/>
              </a:ext>
            </a:extLst>
          </p:cNvPr>
          <p:cNvPicPr>
            <a:picLocks noChangeAspect="1"/>
          </p:cNvPicPr>
          <p:nvPr/>
        </p:nvPicPr>
        <p:blipFill>
          <a:blip r:embed="rId2"/>
          <a:stretch>
            <a:fillRect/>
          </a:stretch>
        </p:blipFill>
        <p:spPr>
          <a:xfrm>
            <a:off x="10853530" y="5594020"/>
            <a:ext cx="863854" cy="914131"/>
          </a:xfrm>
          <a:prstGeom prst="rect">
            <a:avLst/>
          </a:prstGeom>
          <a:noFill/>
        </p:spPr>
      </p:pic>
    </p:spTree>
    <p:extLst>
      <p:ext uri="{BB962C8B-B14F-4D97-AF65-F5344CB8AC3E}">
        <p14:creationId xmlns:p14="http://schemas.microsoft.com/office/powerpoint/2010/main" val="822233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School Day – Years 7 to 10</a:t>
            </a:r>
          </a:p>
        </p:txBody>
      </p:sp>
      <p:graphicFrame>
        <p:nvGraphicFramePr>
          <p:cNvPr id="5" name="Table 4"/>
          <p:cNvGraphicFramePr>
            <a:graphicFrameLocks noGrp="1"/>
          </p:cNvGraphicFramePr>
          <p:nvPr>
            <p:extLst>
              <p:ext uri="{D42A27DB-BD31-4B8C-83A1-F6EECF244321}">
                <p14:modId xmlns:p14="http://schemas.microsoft.com/office/powerpoint/2010/main" val="580860652"/>
              </p:ext>
            </p:extLst>
          </p:nvPr>
        </p:nvGraphicFramePr>
        <p:xfrm>
          <a:off x="1806367" y="2375240"/>
          <a:ext cx="4668057" cy="4252653"/>
        </p:xfrm>
        <a:graphic>
          <a:graphicData uri="http://schemas.openxmlformats.org/drawingml/2006/table">
            <a:tbl>
              <a:tblPr firstRow="1" bandRow="1">
                <a:tableStyleId>{5DA37D80-6434-44D0-A028-1B22A696006F}</a:tableStyleId>
              </a:tblPr>
              <a:tblGrid>
                <a:gridCol w="1301404">
                  <a:extLst>
                    <a:ext uri="{9D8B030D-6E8A-4147-A177-3AD203B41FA5}">
                      <a16:colId xmlns:a16="http://schemas.microsoft.com/office/drawing/2014/main" val="2690002660"/>
                    </a:ext>
                  </a:extLst>
                </a:gridCol>
                <a:gridCol w="1363287">
                  <a:extLst>
                    <a:ext uri="{9D8B030D-6E8A-4147-A177-3AD203B41FA5}">
                      <a16:colId xmlns:a16="http://schemas.microsoft.com/office/drawing/2014/main" val="455969758"/>
                    </a:ext>
                  </a:extLst>
                </a:gridCol>
                <a:gridCol w="2003366">
                  <a:extLst>
                    <a:ext uri="{9D8B030D-6E8A-4147-A177-3AD203B41FA5}">
                      <a16:colId xmlns:a16="http://schemas.microsoft.com/office/drawing/2014/main" val="2108361671"/>
                    </a:ext>
                  </a:extLst>
                </a:gridCol>
              </a:tblGrid>
              <a:tr h="472517">
                <a:tc>
                  <a:txBody>
                    <a:bodyPr/>
                    <a:lstStyle/>
                    <a:p>
                      <a:pPr algn="ctr"/>
                      <a:r>
                        <a:rPr lang="en-GB" sz="24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Start</a:t>
                      </a:r>
                    </a:p>
                  </a:txBody>
                  <a:tcPr/>
                </a:tc>
                <a:tc>
                  <a:txBody>
                    <a:bodyPr/>
                    <a:lstStyle/>
                    <a:p>
                      <a:pPr algn="ctr"/>
                      <a:r>
                        <a:rPr lang="en-GB" sz="24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Finish</a:t>
                      </a:r>
                    </a:p>
                  </a:txBody>
                  <a:tcPr/>
                </a:tc>
                <a:tc>
                  <a:txBody>
                    <a:bodyPr/>
                    <a:lstStyle/>
                    <a:p>
                      <a:pPr algn="ctr"/>
                      <a:r>
                        <a:rPr lang="en-GB" sz="24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Period</a:t>
                      </a:r>
                    </a:p>
                  </a:txBody>
                  <a:tcPr/>
                </a:tc>
                <a:extLst>
                  <a:ext uri="{0D108BD9-81ED-4DB2-BD59-A6C34878D82A}">
                    <a16:rowId xmlns:a16="http://schemas.microsoft.com/office/drawing/2014/main" val="1880388362"/>
                  </a:ext>
                </a:extLst>
              </a:tr>
              <a:tr h="472517">
                <a:tc>
                  <a:txBody>
                    <a:bodyPr/>
                    <a:lstStyle/>
                    <a:p>
                      <a:pPr algn="ctr"/>
                      <a:r>
                        <a:rPr lang="en-GB" sz="2400" b="1" baseline="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8:30</a:t>
                      </a:r>
                    </a:p>
                  </a:txBody>
                  <a:tcPr/>
                </a:tc>
                <a:tc>
                  <a:txBody>
                    <a:bodyPr/>
                    <a:lstStyle/>
                    <a:p>
                      <a:pPr algn="ctr"/>
                      <a:r>
                        <a:rPr lang="en-GB" sz="2400" dirty="0">
                          <a:solidFill>
                            <a:schemeClr val="accent2">
                              <a:lumMod val="75000"/>
                            </a:schemeClr>
                          </a:solidFill>
                          <a:latin typeface="Comic Sans MS" panose="030F0702030302020204" pitchFamily="66" charset="0"/>
                        </a:rPr>
                        <a:t>9:00</a:t>
                      </a:r>
                    </a:p>
                  </a:txBody>
                  <a:tcPr/>
                </a:tc>
                <a:tc>
                  <a:txBody>
                    <a:bodyPr/>
                    <a:lstStyle/>
                    <a:p>
                      <a:pPr algn="ctr"/>
                      <a:r>
                        <a:rPr lang="en-GB" sz="2400" dirty="0">
                          <a:solidFill>
                            <a:schemeClr val="accent2">
                              <a:lumMod val="75000"/>
                            </a:schemeClr>
                          </a:solidFill>
                          <a:latin typeface="Comic Sans MS" panose="030F0702030302020204" pitchFamily="66" charset="0"/>
                        </a:rPr>
                        <a:t>Registration</a:t>
                      </a:r>
                    </a:p>
                  </a:txBody>
                  <a:tcPr/>
                </a:tc>
                <a:extLst>
                  <a:ext uri="{0D108BD9-81ED-4DB2-BD59-A6C34878D82A}">
                    <a16:rowId xmlns:a16="http://schemas.microsoft.com/office/drawing/2014/main" val="705715199"/>
                  </a:ext>
                </a:extLst>
              </a:tr>
              <a:tr h="472517">
                <a:tc>
                  <a:txBody>
                    <a:bodyPr/>
                    <a:lstStyle/>
                    <a:p>
                      <a:pPr algn="ctr"/>
                      <a:r>
                        <a:rPr lang="en-GB" sz="2400" dirty="0">
                          <a:solidFill>
                            <a:schemeClr val="accent2">
                              <a:lumMod val="75000"/>
                            </a:schemeClr>
                          </a:solidFill>
                          <a:latin typeface="Comic Sans MS" panose="030F0702030302020204" pitchFamily="66" charset="0"/>
                        </a:rPr>
                        <a:t>9:00</a:t>
                      </a:r>
                    </a:p>
                  </a:txBody>
                  <a:tcPr/>
                </a:tc>
                <a:tc>
                  <a:txBody>
                    <a:bodyPr/>
                    <a:lstStyle/>
                    <a:p>
                      <a:pPr algn="ctr"/>
                      <a:r>
                        <a:rPr lang="en-GB" sz="2400" dirty="0">
                          <a:solidFill>
                            <a:schemeClr val="accent2">
                              <a:lumMod val="75000"/>
                            </a:schemeClr>
                          </a:solidFill>
                          <a:latin typeface="Comic Sans MS" panose="030F0702030302020204" pitchFamily="66" charset="0"/>
                        </a:rPr>
                        <a:t>10:00</a:t>
                      </a:r>
                    </a:p>
                  </a:txBody>
                  <a:tcPr/>
                </a:tc>
                <a:tc>
                  <a:txBody>
                    <a:bodyPr/>
                    <a:lstStyle/>
                    <a:p>
                      <a:pPr algn="ctr"/>
                      <a:r>
                        <a:rPr lang="en-GB" sz="2400" dirty="0">
                          <a:solidFill>
                            <a:schemeClr val="accent2">
                              <a:lumMod val="75000"/>
                            </a:schemeClr>
                          </a:solidFill>
                          <a:latin typeface="Comic Sans MS" panose="030F0702030302020204" pitchFamily="66" charset="0"/>
                        </a:rPr>
                        <a:t>Period 1</a:t>
                      </a:r>
                    </a:p>
                  </a:txBody>
                  <a:tcPr/>
                </a:tc>
                <a:extLst>
                  <a:ext uri="{0D108BD9-81ED-4DB2-BD59-A6C34878D82A}">
                    <a16:rowId xmlns:a16="http://schemas.microsoft.com/office/drawing/2014/main" val="4294216252"/>
                  </a:ext>
                </a:extLst>
              </a:tr>
              <a:tr h="472517">
                <a:tc>
                  <a:txBody>
                    <a:bodyPr/>
                    <a:lstStyle/>
                    <a:p>
                      <a:pPr algn="ctr"/>
                      <a:r>
                        <a:rPr lang="en-GB" sz="2400" dirty="0">
                          <a:solidFill>
                            <a:schemeClr val="accent2">
                              <a:lumMod val="75000"/>
                            </a:schemeClr>
                          </a:solidFill>
                          <a:latin typeface="Comic Sans MS" panose="030F0702030302020204" pitchFamily="66" charset="0"/>
                        </a:rPr>
                        <a:t>10:00</a:t>
                      </a:r>
                    </a:p>
                  </a:txBody>
                  <a:tcPr/>
                </a:tc>
                <a:tc>
                  <a:txBody>
                    <a:bodyPr/>
                    <a:lstStyle/>
                    <a:p>
                      <a:pPr algn="ctr"/>
                      <a:r>
                        <a:rPr lang="en-GB" sz="2400" dirty="0">
                          <a:solidFill>
                            <a:schemeClr val="accent2">
                              <a:lumMod val="75000"/>
                            </a:schemeClr>
                          </a:solidFill>
                          <a:latin typeface="Comic Sans MS" panose="030F0702030302020204" pitchFamily="66" charset="0"/>
                        </a:rPr>
                        <a:t>11:00</a:t>
                      </a:r>
                    </a:p>
                  </a:txBody>
                  <a:tcPr/>
                </a:tc>
                <a:tc>
                  <a:txBody>
                    <a:bodyPr/>
                    <a:lstStyle/>
                    <a:p>
                      <a:pPr algn="ctr"/>
                      <a:r>
                        <a:rPr lang="en-GB" sz="2400" dirty="0">
                          <a:solidFill>
                            <a:schemeClr val="accent2">
                              <a:lumMod val="75000"/>
                            </a:schemeClr>
                          </a:solidFill>
                          <a:latin typeface="Comic Sans MS" panose="030F0702030302020204" pitchFamily="66" charset="0"/>
                        </a:rPr>
                        <a:t>Period 2</a:t>
                      </a:r>
                    </a:p>
                  </a:txBody>
                  <a:tcPr/>
                </a:tc>
                <a:extLst>
                  <a:ext uri="{0D108BD9-81ED-4DB2-BD59-A6C34878D82A}">
                    <a16:rowId xmlns:a16="http://schemas.microsoft.com/office/drawing/2014/main" val="3561481082"/>
                  </a:ext>
                </a:extLst>
              </a:tr>
              <a:tr h="472517">
                <a:tc>
                  <a:txBody>
                    <a:bodyPr/>
                    <a:lstStyle/>
                    <a:p>
                      <a:pPr algn="ctr"/>
                      <a:r>
                        <a:rPr lang="en-GB" sz="2400" dirty="0">
                          <a:solidFill>
                            <a:schemeClr val="accent2">
                              <a:lumMod val="75000"/>
                            </a:schemeClr>
                          </a:solidFill>
                          <a:latin typeface="Comic Sans MS" panose="030F0702030302020204" pitchFamily="66" charset="0"/>
                        </a:rPr>
                        <a:t>11:00</a:t>
                      </a:r>
                    </a:p>
                  </a:txBody>
                  <a:tcPr/>
                </a:tc>
                <a:tc>
                  <a:txBody>
                    <a:bodyPr/>
                    <a:lstStyle/>
                    <a:p>
                      <a:pPr algn="ctr"/>
                      <a:r>
                        <a:rPr lang="en-GB" sz="2400" dirty="0">
                          <a:solidFill>
                            <a:schemeClr val="accent2">
                              <a:lumMod val="75000"/>
                            </a:schemeClr>
                          </a:solidFill>
                          <a:latin typeface="Comic Sans MS" panose="030F0702030302020204" pitchFamily="66" charset="0"/>
                        </a:rPr>
                        <a:t>11:20</a:t>
                      </a:r>
                    </a:p>
                  </a:txBody>
                  <a:tcPr/>
                </a:tc>
                <a:tc>
                  <a:txBody>
                    <a:bodyPr/>
                    <a:lstStyle/>
                    <a:p>
                      <a:pPr algn="ctr"/>
                      <a:r>
                        <a:rPr lang="en-GB" sz="2400" dirty="0">
                          <a:solidFill>
                            <a:schemeClr val="accent2">
                              <a:lumMod val="75000"/>
                            </a:schemeClr>
                          </a:solidFill>
                          <a:latin typeface="Comic Sans MS" panose="030F0702030302020204" pitchFamily="66" charset="0"/>
                        </a:rPr>
                        <a:t>Break</a:t>
                      </a:r>
                    </a:p>
                  </a:txBody>
                  <a:tcPr/>
                </a:tc>
                <a:extLst>
                  <a:ext uri="{0D108BD9-81ED-4DB2-BD59-A6C34878D82A}">
                    <a16:rowId xmlns:a16="http://schemas.microsoft.com/office/drawing/2014/main" val="726948455"/>
                  </a:ext>
                </a:extLst>
              </a:tr>
              <a:tr h="472517">
                <a:tc>
                  <a:txBody>
                    <a:bodyPr/>
                    <a:lstStyle/>
                    <a:p>
                      <a:pPr algn="ctr"/>
                      <a:r>
                        <a:rPr lang="en-GB" sz="2400" dirty="0">
                          <a:solidFill>
                            <a:schemeClr val="accent2">
                              <a:lumMod val="75000"/>
                            </a:schemeClr>
                          </a:solidFill>
                          <a:latin typeface="Comic Sans MS" panose="030F0702030302020204" pitchFamily="66" charset="0"/>
                        </a:rPr>
                        <a:t>11:20</a:t>
                      </a:r>
                    </a:p>
                  </a:txBody>
                  <a:tcPr/>
                </a:tc>
                <a:tc>
                  <a:txBody>
                    <a:bodyPr/>
                    <a:lstStyle/>
                    <a:p>
                      <a:pPr algn="ctr"/>
                      <a:r>
                        <a:rPr lang="en-GB" sz="2400" dirty="0">
                          <a:solidFill>
                            <a:schemeClr val="accent2">
                              <a:lumMod val="75000"/>
                            </a:schemeClr>
                          </a:solidFill>
                          <a:latin typeface="Comic Sans MS" panose="030F0702030302020204" pitchFamily="66" charset="0"/>
                        </a:rPr>
                        <a:t>12:20</a:t>
                      </a:r>
                    </a:p>
                  </a:txBody>
                  <a:tcPr/>
                </a:tc>
                <a:tc>
                  <a:txBody>
                    <a:bodyPr/>
                    <a:lstStyle/>
                    <a:p>
                      <a:pPr algn="ctr"/>
                      <a:r>
                        <a:rPr lang="en-GB" sz="2400" dirty="0">
                          <a:solidFill>
                            <a:schemeClr val="accent2">
                              <a:lumMod val="75000"/>
                            </a:schemeClr>
                          </a:solidFill>
                          <a:latin typeface="Comic Sans MS" panose="030F0702030302020204" pitchFamily="66" charset="0"/>
                        </a:rPr>
                        <a:t>Period 3</a:t>
                      </a:r>
                    </a:p>
                  </a:txBody>
                  <a:tcPr/>
                </a:tc>
                <a:extLst>
                  <a:ext uri="{0D108BD9-81ED-4DB2-BD59-A6C34878D82A}">
                    <a16:rowId xmlns:a16="http://schemas.microsoft.com/office/drawing/2014/main" val="3680075486"/>
                  </a:ext>
                </a:extLst>
              </a:tr>
              <a:tr h="472517">
                <a:tc>
                  <a:txBody>
                    <a:bodyPr/>
                    <a:lstStyle/>
                    <a:p>
                      <a:pPr algn="ctr"/>
                      <a:r>
                        <a:rPr lang="en-GB" sz="2400" dirty="0">
                          <a:solidFill>
                            <a:schemeClr val="accent2">
                              <a:lumMod val="75000"/>
                            </a:schemeClr>
                          </a:solidFill>
                          <a:latin typeface="Comic Sans MS" panose="030F0702030302020204" pitchFamily="66" charset="0"/>
                        </a:rPr>
                        <a:t>12:20</a:t>
                      </a:r>
                    </a:p>
                  </a:txBody>
                  <a:tcPr/>
                </a:tc>
                <a:tc>
                  <a:txBody>
                    <a:bodyPr/>
                    <a:lstStyle/>
                    <a:p>
                      <a:pPr algn="ctr"/>
                      <a:r>
                        <a:rPr lang="en-GB" sz="2400" dirty="0">
                          <a:solidFill>
                            <a:schemeClr val="accent2">
                              <a:lumMod val="75000"/>
                            </a:schemeClr>
                          </a:solidFill>
                          <a:latin typeface="Comic Sans MS" panose="030F0702030302020204" pitchFamily="66" charset="0"/>
                        </a:rPr>
                        <a:t>13:20</a:t>
                      </a:r>
                    </a:p>
                  </a:txBody>
                  <a:tcPr/>
                </a:tc>
                <a:tc>
                  <a:txBody>
                    <a:bodyPr/>
                    <a:lstStyle/>
                    <a:p>
                      <a:pPr algn="ctr"/>
                      <a:r>
                        <a:rPr lang="en-GB" sz="2400" dirty="0">
                          <a:solidFill>
                            <a:schemeClr val="accent2">
                              <a:lumMod val="75000"/>
                            </a:schemeClr>
                          </a:solidFill>
                          <a:latin typeface="Comic Sans MS" panose="030F0702030302020204" pitchFamily="66" charset="0"/>
                        </a:rPr>
                        <a:t>Period 4</a:t>
                      </a:r>
                    </a:p>
                  </a:txBody>
                  <a:tcPr/>
                </a:tc>
                <a:extLst>
                  <a:ext uri="{0D108BD9-81ED-4DB2-BD59-A6C34878D82A}">
                    <a16:rowId xmlns:a16="http://schemas.microsoft.com/office/drawing/2014/main" val="2939366728"/>
                  </a:ext>
                </a:extLst>
              </a:tr>
              <a:tr h="472517">
                <a:tc>
                  <a:txBody>
                    <a:bodyPr/>
                    <a:lstStyle/>
                    <a:p>
                      <a:pPr algn="ctr"/>
                      <a:r>
                        <a:rPr lang="en-GB" sz="2400" dirty="0">
                          <a:solidFill>
                            <a:schemeClr val="accent2">
                              <a:lumMod val="75000"/>
                            </a:schemeClr>
                          </a:solidFill>
                          <a:latin typeface="Comic Sans MS" panose="030F0702030302020204" pitchFamily="66" charset="0"/>
                        </a:rPr>
                        <a:t>13:20</a:t>
                      </a:r>
                    </a:p>
                  </a:txBody>
                  <a:tcPr/>
                </a:tc>
                <a:tc>
                  <a:txBody>
                    <a:bodyPr/>
                    <a:lstStyle/>
                    <a:p>
                      <a:pPr algn="ctr"/>
                      <a:r>
                        <a:rPr lang="en-GB" sz="2400" dirty="0">
                          <a:solidFill>
                            <a:schemeClr val="accent2">
                              <a:lumMod val="75000"/>
                            </a:schemeClr>
                          </a:solidFill>
                          <a:latin typeface="Comic Sans MS" panose="030F0702030302020204" pitchFamily="66" charset="0"/>
                        </a:rPr>
                        <a:t>14:00</a:t>
                      </a:r>
                    </a:p>
                  </a:txBody>
                  <a:tcPr/>
                </a:tc>
                <a:tc>
                  <a:txBody>
                    <a:bodyPr/>
                    <a:lstStyle/>
                    <a:p>
                      <a:pPr algn="ctr"/>
                      <a:r>
                        <a:rPr lang="en-GB" sz="2400" dirty="0">
                          <a:solidFill>
                            <a:schemeClr val="accent2">
                              <a:lumMod val="75000"/>
                            </a:schemeClr>
                          </a:solidFill>
                          <a:latin typeface="Comic Sans MS" panose="030F0702030302020204" pitchFamily="66" charset="0"/>
                        </a:rPr>
                        <a:t>Lunch</a:t>
                      </a:r>
                    </a:p>
                  </a:txBody>
                  <a:tcPr/>
                </a:tc>
                <a:extLst>
                  <a:ext uri="{0D108BD9-81ED-4DB2-BD59-A6C34878D82A}">
                    <a16:rowId xmlns:a16="http://schemas.microsoft.com/office/drawing/2014/main" val="2232736828"/>
                  </a:ext>
                </a:extLst>
              </a:tr>
              <a:tr h="472517">
                <a:tc>
                  <a:txBody>
                    <a:bodyPr/>
                    <a:lstStyle/>
                    <a:p>
                      <a:pPr algn="ctr"/>
                      <a:r>
                        <a:rPr lang="en-GB" sz="2400" dirty="0">
                          <a:solidFill>
                            <a:schemeClr val="accent2">
                              <a:lumMod val="75000"/>
                            </a:schemeClr>
                          </a:solidFill>
                          <a:latin typeface="Comic Sans MS" panose="030F0702030302020204" pitchFamily="66" charset="0"/>
                        </a:rPr>
                        <a:t>14:00</a:t>
                      </a:r>
                    </a:p>
                  </a:txBody>
                  <a:tcPr/>
                </a:tc>
                <a:tc>
                  <a:txBody>
                    <a:bodyPr/>
                    <a:lstStyle/>
                    <a:p>
                      <a:pPr algn="ctr"/>
                      <a:r>
                        <a:rPr lang="en-GB" sz="2400" b="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15:00</a:t>
                      </a:r>
                    </a:p>
                  </a:txBody>
                  <a:tcPr/>
                </a:tc>
                <a:tc>
                  <a:txBody>
                    <a:bodyPr/>
                    <a:lstStyle/>
                    <a:p>
                      <a:pPr algn="ctr"/>
                      <a:r>
                        <a:rPr lang="en-GB" sz="2400" dirty="0">
                          <a:solidFill>
                            <a:schemeClr val="accent2">
                              <a:lumMod val="75000"/>
                            </a:schemeClr>
                          </a:solidFill>
                          <a:latin typeface="Comic Sans MS" panose="030F0702030302020204" pitchFamily="66" charset="0"/>
                        </a:rPr>
                        <a:t>Period 5</a:t>
                      </a:r>
                    </a:p>
                  </a:txBody>
                  <a:tcPr/>
                </a:tc>
                <a:extLst>
                  <a:ext uri="{0D108BD9-81ED-4DB2-BD59-A6C34878D82A}">
                    <a16:rowId xmlns:a16="http://schemas.microsoft.com/office/drawing/2014/main" val="865969776"/>
                  </a:ext>
                </a:extLst>
              </a:tr>
            </a:tbl>
          </a:graphicData>
        </a:graphic>
      </p:graphicFrame>
      <p:pic>
        <p:nvPicPr>
          <p:cNvPr id="6" name="Picture 5" descr="A picture containing drawing&#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7551681" y="2585447"/>
            <a:ext cx="4051739" cy="3773312"/>
          </a:xfrm>
          <a:prstGeom prst="rect">
            <a:avLst/>
          </a:prstGeom>
        </p:spPr>
      </p:pic>
    </p:spTree>
    <p:extLst>
      <p:ext uri="{BB962C8B-B14F-4D97-AF65-F5344CB8AC3E}">
        <p14:creationId xmlns:p14="http://schemas.microsoft.com/office/powerpoint/2010/main" val="40583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547" y="2581909"/>
            <a:ext cx="7751618" cy="3941721"/>
          </a:xfrm>
        </p:spPr>
        <p:txBody>
          <a:bodyPr>
            <a:normAutofit/>
          </a:bodyPr>
          <a:lstStyle/>
          <a:p>
            <a:pPr marL="0" indent="0" algn="ctr">
              <a:buNone/>
            </a:pPr>
            <a:r>
              <a:rPr lang="en-GB" b="1" u="sng" dirty="0"/>
              <a:t>What is the Law of EVE? </a:t>
            </a:r>
          </a:p>
          <a:p>
            <a:pPr marL="0" indent="0" algn="ctr">
              <a:buNone/>
            </a:pPr>
            <a:r>
              <a:rPr lang="en-GB" dirty="0"/>
              <a:t>Everyone values expectations, we pride ourselves with high standards and expectation which means if it is not good enough for our own children then it is not good enough for our pupils.</a:t>
            </a:r>
          </a:p>
          <a:p>
            <a:pPr marL="0" indent="0">
              <a:buNone/>
            </a:pPr>
            <a:endParaRPr lang="en-GB" dirty="0"/>
          </a:p>
          <a:p>
            <a:pPr lvl="0"/>
            <a:r>
              <a:rPr lang="en-GB" b="1" dirty="0"/>
              <a:t>Law 1- </a:t>
            </a:r>
            <a:r>
              <a:rPr lang="en-GB" dirty="0"/>
              <a:t>We have strong starts and strong finishes to lessons</a:t>
            </a:r>
          </a:p>
          <a:p>
            <a:pPr lvl="0"/>
            <a:r>
              <a:rPr lang="en-GB" b="1" dirty="0"/>
              <a:t>Law 2- </a:t>
            </a:r>
            <a:r>
              <a:rPr lang="en-GB" dirty="0"/>
              <a:t>We are always punctual and equipped </a:t>
            </a:r>
          </a:p>
          <a:p>
            <a:pPr lvl="0"/>
            <a:r>
              <a:rPr lang="en-GB" b="1" dirty="0"/>
              <a:t>Law 3- </a:t>
            </a:r>
            <a:r>
              <a:rPr lang="en-GB" dirty="0"/>
              <a:t>We all expect the best from each other</a:t>
            </a:r>
          </a:p>
          <a:p>
            <a:pPr lvl="0"/>
            <a:r>
              <a:rPr lang="en-GB" b="1" dirty="0"/>
              <a:t>Law 4- </a:t>
            </a:r>
            <a:r>
              <a:rPr lang="en-GB" dirty="0"/>
              <a:t>We look after our environment, everyone’s responsible </a:t>
            </a:r>
          </a:p>
          <a:p>
            <a:pPr lvl="0"/>
            <a:r>
              <a:rPr lang="en-GB" b="1" dirty="0"/>
              <a:t>Law 5- </a:t>
            </a:r>
            <a:r>
              <a:rPr lang="en-GB" dirty="0"/>
              <a:t>We use respectful language at all times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484" y="2210905"/>
            <a:ext cx="2967645" cy="4438068"/>
          </a:xfrm>
          <a:prstGeom prst="rect">
            <a:avLst/>
          </a:prstGeom>
        </p:spPr>
      </p:pic>
      <p:sp>
        <p:nvSpPr>
          <p:cNvPr id="5" name="Title 1"/>
          <p:cNvSpPr txBox="1">
            <a:spLocks/>
          </p:cNvSpPr>
          <p:nvPr/>
        </p:nvSpPr>
        <p:spPr>
          <a:xfrm>
            <a:off x="755826" y="331022"/>
            <a:ext cx="3533530" cy="1825096"/>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GB" sz="4400" b="1" dirty="0">
                <a:solidFill>
                  <a:schemeClr val="bg1"/>
                </a:solidFill>
              </a:rPr>
              <a:t>Law of </a:t>
            </a:r>
            <a:r>
              <a:rPr lang="en-GB" sz="4400" b="1" i="1" u="sng" dirty="0">
                <a:solidFill>
                  <a:schemeClr val="bg1"/>
                </a:solidFill>
              </a:rPr>
              <a:t>Eve</a:t>
            </a:r>
          </a:p>
        </p:txBody>
      </p:sp>
    </p:spTree>
    <p:extLst>
      <p:ext uri="{BB962C8B-B14F-4D97-AF65-F5344CB8AC3E}">
        <p14:creationId xmlns:p14="http://schemas.microsoft.com/office/powerpoint/2010/main" val="213862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drawing&#10;&#10;Description automatically generated">
            <a:extLst>
              <a:ext uri="{FF2B5EF4-FFF2-40B4-BE49-F238E27FC236}">
                <a16:creationId xmlns:a16="http://schemas.microsoft.com/office/drawing/2014/main" id="{01768ADF-2B43-C2D9-503A-DA1B688AF8C8}"/>
              </a:ext>
            </a:extLst>
          </p:cNvPr>
          <p:cNvPicPr>
            <a:picLocks noChangeAspect="1"/>
          </p:cNvPicPr>
          <p:nvPr/>
        </p:nvPicPr>
        <p:blipFill>
          <a:blip r:embed="rId2"/>
          <a:stretch>
            <a:fillRect/>
          </a:stretch>
        </p:blipFill>
        <p:spPr>
          <a:xfrm>
            <a:off x="10955385" y="5726542"/>
            <a:ext cx="863854" cy="914131"/>
          </a:xfrm>
          <a:prstGeom prst="rect">
            <a:avLst/>
          </a:prstGeom>
          <a:noFill/>
        </p:spPr>
      </p:pic>
      <p:sp>
        <p:nvSpPr>
          <p:cNvPr id="2" name="Title 1"/>
          <p:cNvSpPr>
            <a:spLocks noGrp="1"/>
          </p:cNvSpPr>
          <p:nvPr>
            <p:ph type="title"/>
          </p:nvPr>
        </p:nvSpPr>
        <p:spPr/>
        <p:txBody>
          <a:bodyPr/>
          <a:lstStyle/>
          <a:p>
            <a:r>
              <a:rPr lang="en-GB" b="1" dirty="0"/>
              <a:t>Uniform and General Standards</a:t>
            </a:r>
          </a:p>
        </p:txBody>
      </p:sp>
      <p:sp>
        <p:nvSpPr>
          <p:cNvPr id="3" name="Content Placeholder 2"/>
          <p:cNvSpPr>
            <a:spLocks noGrp="1"/>
          </p:cNvSpPr>
          <p:nvPr>
            <p:ph idx="1"/>
          </p:nvPr>
        </p:nvSpPr>
        <p:spPr>
          <a:xfrm>
            <a:off x="372761" y="2590249"/>
            <a:ext cx="8373673" cy="3416300"/>
          </a:xfrm>
        </p:spPr>
        <p:txBody>
          <a:bodyPr>
            <a:normAutofit fontScale="85000" lnSpcReduction="20000"/>
          </a:bodyPr>
          <a:lstStyle/>
          <a:p>
            <a:r>
              <a:rPr lang="en-GB" sz="2800" b="1" dirty="0"/>
              <a:t>Can be purchased from Icon (Atherton &amp; Tyldesley)</a:t>
            </a:r>
          </a:p>
          <a:p>
            <a:r>
              <a:rPr lang="en-GB" sz="2800" dirty="0"/>
              <a:t>No make up (including false nails/eyelashes)</a:t>
            </a:r>
          </a:p>
          <a:p>
            <a:r>
              <a:rPr lang="en-GB" sz="2800" dirty="0"/>
              <a:t>Zero tolerance – mobile phones</a:t>
            </a:r>
          </a:p>
          <a:p>
            <a:r>
              <a:rPr lang="en-GB" sz="2800" dirty="0"/>
              <a:t>No extreme hair styles</a:t>
            </a:r>
          </a:p>
          <a:p>
            <a:r>
              <a:rPr lang="en-GB" sz="2800" dirty="0"/>
              <a:t>Tie – ‘show the crest’</a:t>
            </a:r>
          </a:p>
          <a:p>
            <a:r>
              <a:rPr lang="en-GB" sz="2800" dirty="0"/>
              <a:t>Top button fastened</a:t>
            </a:r>
          </a:p>
          <a:p>
            <a:r>
              <a:rPr lang="en-GB" sz="2800" dirty="0"/>
              <a:t>Do not roll up your skirt</a:t>
            </a:r>
          </a:p>
          <a:p>
            <a:r>
              <a:rPr lang="en-GB" sz="2800" b="1" dirty="0"/>
              <a:t>No plain black trainers or pumps</a:t>
            </a:r>
          </a:p>
        </p:txBody>
      </p:sp>
      <p:pic>
        <p:nvPicPr>
          <p:cNvPr id="3074" name="id-02022C3B-788A-44BD-B318-34455C1BCC57" descr="Image.jpeg"/>
          <p:cNvPicPr>
            <a:picLocks noChangeAspect="1" noChangeArrowheads="1"/>
          </p:cNvPicPr>
          <p:nvPr/>
        </p:nvPicPr>
        <p:blipFill rotWithShape="1">
          <a:blip r:embed="rId3">
            <a:extLst>
              <a:ext uri="{28A0092B-C50C-407E-A947-70E740481C1C}">
                <a14:useLocalDpi xmlns:a14="http://schemas.microsoft.com/office/drawing/2010/main" val="0"/>
              </a:ext>
            </a:extLst>
          </a:blip>
          <a:srcRect l="10242" t="8638" r="9687" b="15707"/>
          <a:stretch/>
        </p:blipFill>
        <p:spPr bwMode="auto">
          <a:xfrm>
            <a:off x="8530471" y="2396487"/>
            <a:ext cx="2640878" cy="333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71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ool Shoes | Kids School Shoes &amp; Trainers | schuh">
            <a:extLst>
              <a:ext uri="{FF2B5EF4-FFF2-40B4-BE49-F238E27FC236}">
                <a16:creationId xmlns:a16="http://schemas.microsoft.com/office/drawing/2014/main" id="{C3FB8EF7-BDB5-4CB6-AE09-86EF0044DC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079" y="418478"/>
            <a:ext cx="2867025" cy="2867025"/>
          </a:xfrm>
          <a:prstGeom prst="rect">
            <a:avLst/>
          </a:prstGeom>
          <a:noFill/>
          <a:ln>
            <a:noFill/>
          </a:ln>
        </p:spPr>
      </p:pic>
      <p:pic>
        <p:nvPicPr>
          <p:cNvPr id="3" name="Picture 2" descr="Converse All Star Mono Ox ">
            <a:extLst>
              <a:ext uri="{FF2B5EF4-FFF2-40B4-BE49-F238E27FC236}">
                <a16:creationId xmlns:a16="http://schemas.microsoft.com/office/drawing/2014/main" id="{0CA56327-3474-63EB-DC1B-E7CD8E7AFF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3171" y="459118"/>
            <a:ext cx="2826385" cy="2826385"/>
          </a:xfrm>
          <a:prstGeom prst="rect">
            <a:avLst/>
          </a:prstGeom>
          <a:noFill/>
          <a:ln>
            <a:noFill/>
          </a:ln>
        </p:spPr>
      </p:pic>
      <p:pic>
        <p:nvPicPr>
          <p:cNvPr id="4" name="Picture 3" descr="Converse All Star Ox V Mono ">
            <a:extLst>
              <a:ext uri="{FF2B5EF4-FFF2-40B4-BE49-F238E27FC236}">
                <a16:creationId xmlns:a16="http://schemas.microsoft.com/office/drawing/2014/main" id="{0C785D8D-4272-F52B-CF76-D5F52936A6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623" y="459117"/>
            <a:ext cx="2771775" cy="2826385"/>
          </a:xfrm>
          <a:prstGeom prst="rect">
            <a:avLst/>
          </a:prstGeom>
          <a:noFill/>
          <a:ln>
            <a:noFill/>
          </a:ln>
        </p:spPr>
      </p:pic>
      <p:pic>
        <p:nvPicPr>
          <p:cNvPr id="1026" name="Picture 2" descr="schuh Lesson Leather Shoe Yth ">
            <a:extLst>
              <a:ext uri="{FF2B5EF4-FFF2-40B4-BE49-F238E27FC236}">
                <a16:creationId xmlns:a16="http://schemas.microsoft.com/office/drawing/2014/main" id="{92E1FE5C-266E-1F61-3259-6CC3E0B73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79" y="3429000"/>
            <a:ext cx="2867025" cy="3269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uh Leader Tbar Shoe Yth ">
            <a:extLst>
              <a:ext uri="{FF2B5EF4-FFF2-40B4-BE49-F238E27FC236}">
                <a16:creationId xmlns:a16="http://schemas.microsoft.com/office/drawing/2014/main" id="{146771D6-808F-1379-F192-ECF47E86E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3171" y="3429000"/>
            <a:ext cx="2867025" cy="3269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ickers Fragma Lace 3 Junior Black | Boys' Shoes | Wynsors">
            <a:extLst>
              <a:ext uri="{FF2B5EF4-FFF2-40B4-BE49-F238E27FC236}">
                <a16:creationId xmlns:a16="http://schemas.microsoft.com/office/drawing/2014/main" id="{B88C6498-7DC8-4FF6-ED5A-B8A2484F7AC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8623" y="4498853"/>
            <a:ext cx="3497580" cy="1981200"/>
          </a:xfrm>
          <a:prstGeom prst="rect">
            <a:avLst/>
          </a:prstGeom>
          <a:noFill/>
          <a:ln>
            <a:noFill/>
          </a:ln>
        </p:spPr>
      </p:pic>
      <p:pic>
        <p:nvPicPr>
          <p:cNvPr id="8" name="Content Placeholder 5" descr="A picture containing drawing&#10;&#10;Description automatically generated">
            <a:extLst>
              <a:ext uri="{FF2B5EF4-FFF2-40B4-BE49-F238E27FC236}">
                <a16:creationId xmlns:a16="http://schemas.microsoft.com/office/drawing/2014/main" id="{65BF3600-D96A-7116-9C24-AD49B8084AA0}"/>
              </a:ext>
            </a:extLst>
          </p:cNvPr>
          <p:cNvPicPr>
            <a:picLocks noChangeAspect="1"/>
          </p:cNvPicPr>
          <p:nvPr/>
        </p:nvPicPr>
        <p:blipFill>
          <a:blip r:embed="rId8"/>
          <a:stretch>
            <a:fillRect/>
          </a:stretch>
        </p:blipFill>
        <p:spPr>
          <a:xfrm>
            <a:off x="10853530" y="5594020"/>
            <a:ext cx="863854" cy="914131"/>
          </a:xfrm>
          <a:prstGeom prst="rect">
            <a:avLst/>
          </a:prstGeom>
          <a:noFill/>
        </p:spPr>
      </p:pic>
      <p:pic>
        <p:nvPicPr>
          <p:cNvPr id="5" name="Picture 2">
            <a:extLst>
              <a:ext uri="{FF2B5EF4-FFF2-40B4-BE49-F238E27FC236}">
                <a16:creationId xmlns:a16="http://schemas.microsoft.com/office/drawing/2014/main" id="{3E57C996-2BE0-3A78-A119-0C0DB73CD7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399" y="418476"/>
            <a:ext cx="2867026" cy="28670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DE54150-F163-312D-F2AB-E39493D019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492" y="418476"/>
            <a:ext cx="2867026" cy="28670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A6ADB60-E00D-7533-0573-27CC9E65A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8302" y="377947"/>
            <a:ext cx="2867026" cy="286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00B4-BFCC-4B83-BF8B-7CE103091CD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9038AE7-BF5D-4D97-8FEB-B90FC1B7BB1A}"/>
              </a:ext>
            </a:extLst>
          </p:cNvPr>
          <p:cNvSpPr>
            <a:spLocks noGrp="1"/>
          </p:cNvSpPr>
          <p:nvPr>
            <p:ph type="body" idx="1"/>
          </p:nvPr>
        </p:nvSpPr>
        <p:spPr>
          <a:xfrm>
            <a:off x="6895559" y="1308294"/>
            <a:ext cx="5071154" cy="5092505"/>
          </a:xfrm>
        </p:spPr>
        <p:txBody>
          <a:bodyPr>
            <a:normAutofit/>
          </a:bodyPr>
          <a:lstStyle/>
          <a:p>
            <a:pPr marL="342900" indent="-342900">
              <a:buFont typeface="Arial" panose="020B0604020202020204" pitchFamily="34" charset="0"/>
              <a:buChar char="•"/>
            </a:pPr>
            <a:r>
              <a:rPr lang="en-GB" dirty="0">
                <a:solidFill>
                  <a:schemeClr val="tx1">
                    <a:lumMod val="95000"/>
                    <a:lumOff val="5000"/>
                  </a:schemeClr>
                </a:solidFill>
              </a:rPr>
              <a:t>E</a:t>
            </a:r>
            <a:r>
              <a:rPr lang="en-GB" cap="none" dirty="0">
                <a:solidFill>
                  <a:schemeClr val="tx1">
                    <a:lumMod val="95000"/>
                    <a:lumOff val="5000"/>
                  </a:schemeClr>
                </a:solidFill>
              </a:rPr>
              <a:t>ach subject has a learning journey and this is a yearly breakdown of the topics being taught and when.</a:t>
            </a:r>
          </a:p>
          <a:p>
            <a:endParaRPr lang="en-GB" dirty="0">
              <a:solidFill>
                <a:schemeClr val="tx1">
                  <a:lumMod val="95000"/>
                  <a:lumOff val="5000"/>
                </a:schemeClr>
              </a:solidFill>
            </a:endParaRPr>
          </a:p>
          <a:p>
            <a:pPr marL="342900" indent="-342900">
              <a:buFont typeface="Arial" panose="020B0604020202020204" pitchFamily="34" charset="0"/>
              <a:buChar char="•"/>
            </a:pPr>
            <a:r>
              <a:rPr lang="en-GB" dirty="0">
                <a:solidFill>
                  <a:schemeClr val="tx1">
                    <a:lumMod val="95000"/>
                    <a:lumOff val="5000"/>
                  </a:schemeClr>
                </a:solidFill>
              </a:rPr>
              <a:t>D</a:t>
            </a:r>
            <a:r>
              <a:rPr lang="en-GB" cap="none" dirty="0">
                <a:solidFill>
                  <a:schemeClr val="tx1">
                    <a:lumMod val="95000"/>
                    <a:lumOff val="5000"/>
                  </a:schemeClr>
                </a:solidFill>
              </a:rPr>
              <a:t>esigned to map the progress of learning within each unit of work.</a:t>
            </a:r>
          </a:p>
          <a:p>
            <a:endParaRPr lang="en-GB" dirty="0">
              <a:solidFill>
                <a:schemeClr val="tx1">
                  <a:lumMod val="95000"/>
                  <a:lumOff val="5000"/>
                </a:schemeClr>
              </a:solidFill>
            </a:endParaRPr>
          </a:p>
          <a:p>
            <a:pPr marL="342900" indent="-342900">
              <a:buFont typeface="Arial" panose="020B0604020202020204" pitchFamily="34" charset="0"/>
              <a:buChar char="•"/>
            </a:pPr>
            <a:r>
              <a:rPr lang="en-GB" dirty="0">
                <a:solidFill>
                  <a:schemeClr val="tx1">
                    <a:lumMod val="95000"/>
                    <a:lumOff val="5000"/>
                  </a:schemeClr>
                </a:solidFill>
              </a:rPr>
              <a:t>K</a:t>
            </a:r>
            <a:r>
              <a:rPr lang="en-GB" cap="none" dirty="0">
                <a:solidFill>
                  <a:schemeClr val="tx1">
                    <a:lumMod val="95000"/>
                    <a:lumOff val="5000"/>
                  </a:schemeClr>
                </a:solidFill>
              </a:rPr>
              <a:t>ey school initiatives and priorities are colour coded to map provision.</a:t>
            </a:r>
          </a:p>
          <a:p>
            <a:pPr marL="342900" indent="-342900">
              <a:buFont typeface="Arial" panose="020B0604020202020204" pitchFamily="34" charset="0"/>
              <a:buChar char="•"/>
            </a:pPr>
            <a:endParaRPr lang="en-GB" cap="none" dirty="0">
              <a:solidFill>
                <a:schemeClr val="tx1">
                  <a:lumMod val="95000"/>
                  <a:lumOff val="5000"/>
                </a:schemeClr>
              </a:solidFill>
            </a:endParaRPr>
          </a:p>
          <a:p>
            <a:pPr marL="342900" indent="-342900">
              <a:buFont typeface="Arial" panose="020B0604020202020204" pitchFamily="34" charset="0"/>
              <a:buChar char="•"/>
            </a:pPr>
            <a:r>
              <a:rPr lang="en-GB" cap="none" dirty="0">
                <a:solidFill>
                  <a:schemeClr val="tx1">
                    <a:lumMod val="95000"/>
                    <a:lumOff val="5000"/>
                  </a:schemeClr>
                </a:solidFill>
              </a:rPr>
              <a:t>Can be found on our school website.</a:t>
            </a:r>
          </a:p>
        </p:txBody>
      </p:sp>
      <p:pic>
        <p:nvPicPr>
          <p:cNvPr id="4" name="Picture 3">
            <a:extLst>
              <a:ext uri="{FF2B5EF4-FFF2-40B4-BE49-F238E27FC236}">
                <a16:creationId xmlns:a16="http://schemas.microsoft.com/office/drawing/2014/main" id="{1E9A3796-77D4-41B3-BD07-14BF8CD9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44" y="151905"/>
            <a:ext cx="5432611" cy="6497148"/>
          </a:xfrm>
          <a:prstGeom prst="rect">
            <a:avLst/>
          </a:prstGeom>
        </p:spPr>
      </p:pic>
      <p:sp>
        <p:nvSpPr>
          <p:cNvPr id="6" name="Title 1">
            <a:extLst>
              <a:ext uri="{FF2B5EF4-FFF2-40B4-BE49-F238E27FC236}">
                <a16:creationId xmlns:a16="http://schemas.microsoft.com/office/drawing/2014/main" id="{988C8858-8D41-48AC-BD39-5ACD028F6DB0}"/>
              </a:ext>
            </a:extLst>
          </p:cNvPr>
          <p:cNvSpPr txBox="1">
            <a:spLocks/>
          </p:cNvSpPr>
          <p:nvPr/>
        </p:nvSpPr>
        <p:spPr bwMode="gray">
          <a:xfrm>
            <a:off x="7021711" y="191268"/>
            <a:ext cx="4351025" cy="663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b="1" dirty="0">
                <a:solidFill>
                  <a:schemeClr val="tx1">
                    <a:lumMod val="95000"/>
                    <a:lumOff val="5000"/>
                  </a:schemeClr>
                </a:solidFill>
              </a:rPr>
              <a:t>Learning Journey</a:t>
            </a:r>
          </a:p>
        </p:txBody>
      </p:sp>
      <p:pic>
        <p:nvPicPr>
          <p:cNvPr id="7" name="Content Placeholder 5" descr="A picture containing drawing&#10;&#10;Description automatically generated">
            <a:extLst>
              <a:ext uri="{FF2B5EF4-FFF2-40B4-BE49-F238E27FC236}">
                <a16:creationId xmlns:a16="http://schemas.microsoft.com/office/drawing/2014/main" id="{EC9A80A9-9004-338D-C601-8427E72240F0}"/>
              </a:ext>
            </a:extLst>
          </p:cNvPr>
          <p:cNvPicPr>
            <a:picLocks noChangeAspect="1"/>
          </p:cNvPicPr>
          <p:nvPr/>
        </p:nvPicPr>
        <p:blipFill>
          <a:blip r:embed="rId3"/>
          <a:stretch>
            <a:fillRect/>
          </a:stretch>
        </p:blipFill>
        <p:spPr>
          <a:xfrm>
            <a:off x="11038969" y="5734922"/>
            <a:ext cx="863854" cy="914131"/>
          </a:xfrm>
          <a:prstGeom prst="rect">
            <a:avLst/>
          </a:prstGeom>
          <a:noFill/>
        </p:spPr>
      </p:pic>
    </p:spTree>
    <p:extLst>
      <p:ext uri="{BB962C8B-B14F-4D97-AF65-F5344CB8AC3E}">
        <p14:creationId xmlns:p14="http://schemas.microsoft.com/office/powerpoint/2010/main" val="9967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135" y="506712"/>
            <a:ext cx="5373531" cy="706964"/>
          </a:xfrm>
        </p:spPr>
        <p:txBody>
          <a:bodyPr/>
          <a:lstStyle/>
          <a:p>
            <a:r>
              <a:rPr lang="en-GB" b="1" dirty="0"/>
              <a:t>Knowledge Organisers</a:t>
            </a:r>
          </a:p>
        </p:txBody>
      </p:sp>
      <p:pic>
        <p:nvPicPr>
          <p:cNvPr id="9" name="Picture 8" descr="A screenshot of a cell phone&#10;&#10;Description automatically generated">
            <a:extLst>
              <a:ext uri="{FF2B5EF4-FFF2-40B4-BE49-F238E27FC236}">
                <a16:creationId xmlns:a16="http://schemas.microsoft.com/office/drawing/2014/main" id="{0EC186A6-E9AE-437F-8434-AC2CD4B2B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15" y="1323833"/>
            <a:ext cx="3734295" cy="2642012"/>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EC8D9B3-3E29-48BA-A708-DC630C4C5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264" y="1323834"/>
            <a:ext cx="3747533" cy="264201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1B35A334-9693-4C3B-93BA-442CD491C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106" y="1323834"/>
            <a:ext cx="3747533" cy="264201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7A19A796-CE68-4A4C-BB67-4E7BFE8F3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2" y="4055952"/>
            <a:ext cx="3653441" cy="261220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19B9AF06-9D39-4755-B09C-8ABE32ACA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060" y="4076002"/>
            <a:ext cx="3788523" cy="2633023"/>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3565B558-E157-420D-9623-BACA9704FE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2107" y="4055952"/>
            <a:ext cx="3747532" cy="2632641"/>
          </a:xfrm>
          <a:prstGeom prst="rect">
            <a:avLst/>
          </a:prstGeom>
        </p:spPr>
      </p:pic>
      <p:pic>
        <p:nvPicPr>
          <p:cNvPr id="15" name="Picture 14" descr="A picture containing drawing&#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a:off x="10300137" y="206161"/>
            <a:ext cx="1030014" cy="1007515"/>
          </a:xfrm>
          <a:prstGeom prst="rect">
            <a:avLst/>
          </a:prstGeom>
        </p:spPr>
      </p:pic>
    </p:spTree>
    <p:extLst>
      <p:ext uri="{BB962C8B-B14F-4D97-AF65-F5344CB8AC3E}">
        <p14:creationId xmlns:p14="http://schemas.microsoft.com/office/powerpoint/2010/main" val="178504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Key Information needed</a:t>
            </a:r>
          </a:p>
        </p:txBody>
      </p:sp>
      <p:sp>
        <p:nvSpPr>
          <p:cNvPr id="3" name="Content Placeholder 2"/>
          <p:cNvSpPr>
            <a:spLocks noGrp="1"/>
          </p:cNvSpPr>
          <p:nvPr>
            <p:ph idx="1"/>
          </p:nvPr>
        </p:nvSpPr>
        <p:spPr>
          <a:xfrm>
            <a:off x="1154954" y="2396359"/>
            <a:ext cx="8187829" cy="3909813"/>
          </a:xfrm>
        </p:spPr>
        <p:txBody>
          <a:bodyPr>
            <a:normAutofit fontScale="92500" lnSpcReduction="10000"/>
          </a:bodyPr>
          <a:lstStyle/>
          <a:p>
            <a:r>
              <a:rPr lang="en-GB" sz="2400" dirty="0"/>
              <a:t>ALL data collection information to be returned to AHS by Friday 15</a:t>
            </a:r>
            <a:r>
              <a:rPr lang="en-GB" sz="2400" baseline="30000" dirty="0"/>
              <a:t>th</a:t>
            </a:r>
            <a:r>
              <a:rPr lang="en-GB" sz="2400" dirty="0"/>
              <a:t> July (spare packs in reception).</a:t>
            </a:r>
          </a:p>
          <a:p>
            <a:r>
              <a:rPr lang="en-GB" sz="2400" dirty="0"/>
              <a:t>Summer School Sign-up link will be live on the school website on Tuesday 12</a:t>
            </a:r>
            <a:r>
              <a:rPr lang="en-GB" sz="2400" baseline="30000" dirty="0"/>
              <a:t>th</a:t>
            </a:r>
            <a:r>
              <a:rPr lang="en-GB" sz="2400" dirty="0"/>
              <a:t> July.</a:t>
            </a:r>
            <a:endParaRPr lang="en-GB" sz="2400" b="1" dirty="0"/>
          </a:p>
          <a:p>
            <a:r>
              <a:rPr lang="en-GB" sz="2400" dirty="0"/>
              <a:t>Free School Meals – re-application process.</a:t>
            </a:r>
          </a:p>
          <a:p>
            <a:r>
              <a:rPr lang="en-GB" sz="2400" dirty="0"/>
              <a:t>Tuesday 6</a:t>
            </a:r>
            <a:r>
              <a:rPr lang="en-GB" sz="2400" baseline="30000" dirty="0"/>
              <a:t>th</a:t>
            </a:r>
            <a:r>
              <a:rPr lang="en-GB" sz="2400" dirty="0"/>
              <a:t> September (FIRST DAY):</a:t>
            </a:r>
          </a:p>
          <a:p>
            <a:pPr lvl="1"/>
            <a:r>
              <a:rPr lang="en-GB" sz="2200" dirty="0"/>
              <a:t>Arrive before 8:25.</a:t>
            </a:r>
          </a:p>
          <a:p>
            <a:pPr lvl="1"/>
            <a:r>
              <a:rPr lang="en-GB" sz="2200" dirty="0"/>
              <a:t>Full uniform (no PE kit required).</a:t>
            </a:r>
          </a:p>
          <a:p>
            <a:pPr lvl="1"/>
            <a:r>
              <a:rPr lang="en-GB" sz="2200" dirty="0"/>
              <a:t>Only Year 7 &amp; Year 11 onsite.</a:t>
            </a:r>
          </a:p>
          <a:p>
            <a:pPr lvl="1"/>
            <a:r>
              <a:rPr lang="en-GB" sz="2200" dirty="0"/>
              <a:t>Finish at 15:00 (Hamilton St entrance).</a:t>
            </a:r>
          </a:p>
          <a:p>
            <a:pPr marL="0" indent="0">
              <a:buNone/>
            </a:pPr>
            <a:endParaRPr lang="en-GB" dirty="0"/>
          </a:p>
        </p:txBody>
      </p:sp>
      <p:pic>
        <p:nvPicPr>
          <p:cNvPr id="6" name="Content Placeholder 5" descr="A picture containing drawing&#10;&#10;Description automatically generated">
            <a:extLst>
              <a:ext uri="{FF2B5EF4-FFF2-40B4-BE49-F238E27FC236}">
                <a16:creationId xmlns:a16="http://schemas.microsoft.com/office/drawing/2014/main" id="{BAC01056-D6E1-68BA-D3C5-4A5E464C4C32}"/>
              </a:ext>
            </a:extLst>
          </p:cNvPr>
          <p:cNvPicPr>
            <a:picLocks noChangeAspect="1"/>
          </p:cNvPicPr>
          <p:nvPr/>
        </p:nvPicPr>
        <p:blipFill>
          <a:blip r:embed="rId2"/>
          <a:stretch>
            <a:fillRect/>
          </a:stretch>
        </p:blipFill>
        <p:spPr>
          <a:xfrm>
            <a:off x="10853530" y="5594020"/>
            <a:ext cx="863854" cy="914131"/>
          </a:xfrm>
          <a:prstGeom prst="rect">
            <a:avLst/>
          </a:prstGeom>
          <a:noFill/>
        </p:spPr>
      </p:pic>
    </p:spTree>
    <p:extLst>
      <p:ext uri="{BB962C8B-B14F-4D97-AF65-F5344CB8AC3E}">
        <p14:creationId xmlns:p14="http://schemas.microsoft.com/office/powerpoint/2010/main" val="352498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B760-A072-BB69-4EBD-CA136C26D03A}"/>
              </a:ext>
            </a:extLst>
          </p:cNvPr>
          <p:cNvSpPr>
            <a:spLocks noGrp="1"/>
          </p:cNvSpPr>
          <p:nvPr>
            <p:ph type="ctrTitle"/>
          </p:nvPr>
        </p:nvSpPr>
        <p:spPr>
          <a:xfrm>
            <a:off x="1022433" y="376951"/>
            <a:ext cx="8825658" cy="2677648"/>
          </a:xfrm>
        </p:spPr>
        <p:txBody>
          <a:bodyPr/>
          <a:lstStyle/>
          <a:p>
            <a:r>
              <a:rPr lang="en-GB" dirty="0"/>
              <a:t>Form Room Experience</a:t>
            </a:r>
          </a:p>
        </p:txBody>
      </p:sp>
      <p:sp>
        <p:nvSpPr>
          <p:cNvPr id="3" name="Subtitle 2">
            <a:extLst>
              <a:ext uri="{FF2B5EF4-FFF2-40B4-BE49-F238E27FC236}">
                <a16:creationId xmlns:a16="http://schemas.microsoft.com/office/drawing/2014/main" id="{63CFFBE2-3E32-33F4-939D-8C47714F0045}"/>
              </a:ext>
            </a:extLst>
          </p:cNvPr>
          <p:cNvSpPr>
            <a:spLocks noGrp="1"/>
          </p:cNvSpPr>
          <p:nvPr>
            <p:ph type="subTitle" idx="1"/>
          </p:nvPr>
        </p:nvSpPr>
        <p:spPr>
          <a:xfrm>
            <a:off x="1022433" y="3584684"/>
            <a:ext cx="8825658" cy="861420"/>
          </a:xfrm>
        </p:spPr>
        <p:txBody>
          <a:bodyPr/>
          <a:lstStyle/>
          <a:p>
            <a:r>
              <a:rPr lang="en-GB" dirty="0"/>
              <a:t>Pupils to move to form room</a:t>
            </a:r>
          </a:p>
        </p:txBody>
      </p:sp>
    </p:spTree>
    <p:extLst>
      <p:ext uri="{BB962C8B-B14F-4D97-AF65-F5344CB8AC3E}">
        <p14:creationId xmlns:p14="http://schemas.microsoft.com/office/powerpoint/2010/main" val="366465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29A0-3BCD-43D2-9DB9-2FC3CAB2A3A1}"/>
              </a:ext>
            </a:extLst>
          </p:cNvPr>
          <p:cNvSpPr>
            <a:spLocks noGrp="1"/>
          </p:cNvSpPr>
          <p:nvPr>
            <p:ph type="title"/>
          </p:nvPr>
        </p:nvSpPr>
        <p:spPr/>
        <p:txBody>
          <a:bodyPr/>
          <a:lstStyle/>
          <a:p>
            <a:r>
              <a:rPr lang="en-US" dirty="0"/>
              <a:t>Classroom code/language	</a:t>
            </a:r>
            <a:endParaRPr lang="en-GB" dirty="0"/>
          </a:p>
        </p:txBody>
      </p:sp>
      <p:sp>
        <p:nvSpPr>
          <p:cNvPr id="3" name="Content Placeholder 2">
            <a:extLst>
              <a:ext uri="{FF2B5EF4-FFF2-40B4-BE49-F238E27FC236}">
                <a16:creationId xmlns:a16="http://schemas.microsoft.com/office/drawing/2014/main" id="{7DD9B362-4001-4C15-988D-B6DD1A88BE88}"/>
              </a:ext>
            </a:extLst>
          </p:cNvPr>
          <p:cNvSpPr>
            <a:spLocks noGrp="1"/>
          </p:cNvSpPr>
          <p:nvPr>
            <p:ph idx="1"/>
          </p:nvPr>
        </p:nvSpPr>
        <p:spPr>
          <a:xfrm>
            <a:off x="741407" y="2310714"/>
            <a:ext cx="10404388" cy="4275438"/>
          </a:xfrm>
        </p:spPr>
        <p:txBody>
          <a:bodyPr>
            <a:normAutofit/>
          </a:bodyPr>
          <a:lstStyle/>
          <a:p>
            <a:pPr lvl="0"/>
            <a:r>
              <a:rPr lang="en-GB" sz="4400" b="1" dirty="0">
                <a:solidFill>
                  <a:schemeClr val="tx1"/>
                </a:solidFill>
              </a:rPr>
              <a:t>3,2,1</a:t>
            </a:r>
            <a:r>
              <a:rPr lang="en-GB" sz="4400" dirty="0">
                <a:solidFill>
                  <a:schemeClr val="tx1"/>
                </a:solidFill>
              </a:rPr>
              <a:t> </a:t>
            </a:r>
          </a:p>
          <a:p>
            <a:pPr lvl="0"/>
            <a:r>
              <a:rPr lang="en-GB" sz="4400" b="1" dirty="0">
                <a:solidFill>
                  <a:schemeClr val="tx1"/>
                </a:solidFill>
              </a:rPr>
              <a:t>One Voice</a:t>
            </a:r>
          </a:p>
          <a:p>
            <a:pPr lvl="0"/>
            <a:r>
              <a:rPr lang="en-GB" sz="4400" b="1" dirty="0">
                <a:solidFill>
                  <a:schemeClr val="tx1"/>
                </a:solidFill>
              </a:rPr>
              <a:t>All eyes on me</a:t>
            </a:r>
            <a:endParaRPr lang="en-GB" sz="4400" dirty="0">
              <a:solidFill>
                <a:schemeClr val="tx1"/>
              </a:solidFill>
            </a:endParaRPr>
          </a:p>
          <a:p>
            <a:pPr lvl="0"/>
            <a:r>
              <a:rPr lang="en-GB" sz="4400" b="1" dirty="0">
                <a:solidFill>
                  <a:schemeClr val="tx1"/>
                </a:solidFill>
              </a:rPr>
              <a:t>Act now</a:t>
            </a:r>
            <a:r>
              <a:rPr lang="en-GB" sz="4400" dirty="0">
                <a:solidFill>
                  <a:schemeClr val="tx1"/>
                </a:solidFill>
              </a:rPr>
              <a:t> </a:t>
            </a:r>
          </a:p>
          <a:p>
            <a:pPr lvl="0"/>
            <a:r>
              <a:rPr lang="en-GB" sz="4400" b="1" dirty="0">
                <a:solidFill>
                  <a:schemeClr val="tx1"/>
                </a:solidFill>
              </a:rPr>
              <a:t>Ready to learn</a:t>
            </a:r>
            <a:endParaRPr lang="en-GB" sz="4400" dirty="0">
              <a:solidFill>
                <a:schemeClr val="tx1"/>
              </a:solidFill>
            </a:endParaRPr>
          </a:p>
        </p:txBody>
      </p:sp>
      <p:pic>
        <p:nvPicPr>
          <p:cNvPr id="4"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341131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Senior Leadership Team</a:t>
            </a:r>
            <a:endParaRPr lang="en-GB" dirty="0"/>
          </a:p>
        </p:txBody>
      </p:sp>
      <p:pic>
        <p:nvPicPr>
          <p:cNvPr id="5"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
        <p:nvSpPr>
          <p:cNvPr id="7" name="TextBox 6"/>
          <p:cNvSpPr txBox="1"/>
          <p:nvPr/>
        </p:nvSpPr>
        <p:spPr>
          <a:xfrm>
            <a:off x="1966923" y="2998636"/>
            <a:ext cx="2071952" cy="523220"/>
          </a:xfrm>
          <a:prstGeom prst="rect">
            <a:avLst/>
          </a:prstGeom>
          <a:noFill/>
        </p:spPr>
        <p:txBody>
          <a:bodyPr wrap="square" rtlCol="0">
            <a:spAutoFit/>
          </a:bodyPr>
          <a:lstStyle/>
          <a:p>
            <a:pPr algn="ctr"/>
            <a:r>
              <a:rPr lang="en-GB" sz="1400" b="1" dirty="0"/>
              <a:t>Mr Layzell</a:t>
            </a:r>
          </a:p>
          <a:p>
            <a:pPr algn="ctr"/>
            <a:r>
              <a:rPr lang="en-GB" sz="1400" b="1" dirty="0"/>
              <a:t>Headteacher</a:t>
            </a:r>
          </a:p>
        </p:txBody>
      </p:sp>
      <p:sp>
        <p:nvSpPr>
          <p:cNvPr id="9" name="TextBox 8"/>
          <p:cNvSpPr txBox="1"/>
          <p:nvPr/>
        </p:nvSpPr>
        <p:spPr>
          <a:xfrm>
            <a:off x="5642455" y="2992815"/>
            <a:ext cx="2755944" cy="954107"/>
          </a:xfrm>
          <a:prstGeom prst="rect">
            <a:avLst/>
          </a:prstGeom>
          <a:noFill/>
        </p:spPr>
        <p:txBody>
          <a:bodyPr wrap="square" rtlCol="0">
            <a:spAutoFit/>
          </a:bodyPr>
          <a:lstStyle/>
          <a:p>
            <a:pPr algn="ctr"/>
            <a:r>
              <a:rPr lang="en-GB" sz="1400" b="1" dirty="0"/>
              <a:t>Ms Gibson</a:t>
            </a:r>
          </a:p>
          <a:p>
            <a:pPr algn="ctr"/>
            <a:r>
              <a:rPr lang="en-GB" sz="1400" b="1" dirty="0"/>
              <a:t>Deputy Head</a:t>
            </a:r>
          </a:p>
          <a:p>
            <a:pPr algn="ctr"/>
            <a:r>
              <a:rPr lang="en-GB" sz="1400" b="1" dirty="0"/>
              <a:t>Curriculum &amp; Teaching, Learning</a:t>
            </a:r>
          </a:p>
        </p:txBody>
      </p:sp>
      <p:sp>
        <p:nvSpPr>
          <p:cNvPr id="11" name="TextBox 10"/>
          <p:cNvSpPr txBox="1"/>
          <p:nvPr/>
        </p:nvSpPr>
        <p:spPr>
          <a:xfrm>
            <a:off x="9531865" y="2992814"/>
            <a:ext cx="2967851" cy="954107"/>
          </a:xfrm>
          <a:prstGeom prst="rect">
            <a:avLst/>
          </a:prstGeom>
          <a:noFill/>
        </p:spPr>
        <p:txBody>
          <a:bodyPr wrap="square" rtlCol="0">
            <a:spAutoFit/>
          </a:bodyPr>
          <a:lstStyle/>
          <a:p>
            <a:pPr algn="ctr"/>
            <a:r>
              <a:rPr lang="en-GB" sz="1400" b="1" dirty="0"/>
              <a:t>Mrs Fazackerley</a:t>
            </a:r>
          </a:p>
          <a:p>
            <a:pPr algn="ctr"/>
            <a:r>
              <a:rPr lang="en-GB" sz="1400" b="1" dirty="0"/>
              <a:t>Assistant Head</a:t>
            </a:r>
          </a:p>
          <a:p>
            <a:pPr algn="ctr"/>
            <a:r>
              <a:rPr lang="en-GB" sz="1400" b="1" dirty="0"/>
              <a:t>Personal, Development &amp; Welfare</a:t>
            </a:r>
          </a:p>
        </p:txBody>
      </p:sp>
      <p:pic>
        <p:nvPicPr>
          <p:cNvPr id="12" name="Picture 2" descr="https://attachments.office.net/owa/R.McKie%40athertonhigh.com/service.svc/s/GetAttachmentThumbnail?id=AAMkAGEyMWVmYWU1LWE4NzAtNGNjZC1hOGY5LTg2NDJkMzczYzJjNQBGAAAAAADrl9CKVcOsSJwM3AKdUHwXBwBIpBNUElulRagwpqV6sRGXAAAAAAEMAABIpBNUElulRagwpqV6sRGXAAVcxRqZAAABEgAQAJyDZhIWxW1BmlLF2IQF6Mg%3D&amp;thumbnailType=2&amp;token=eyJhbGciOiJSUzI1NiIsImtpZCI6IjMwODE3OUNFNUY0QjUyRTc4QjJEQjg5NjZCQUY0RUNDMzcyN0FFRUUiLCJ0eXAiOiJKV1QiLCJ4NXQiOiJNSUY1emw5TFV1ZUxMYmlXYTY5T3pEY25ydTQifQ.eyJvcmlnaW4iOiJodHRwczovL291dGxvb2sub2ZmaWNlLmNvbSIsInVjIjoiYjA3OWI0OTViOTI0NDYyNGJjZGM2MGM2NTQyYWFiZjgiLCJ2ZXIiOiJFeGNoYW5nZS5DYWxsYmFjay5WMSIsImFwcGN0eHNlbmRlciI6Ik93YURvd25sb2FkQDdkMDQ5Y2ViLTI0NGYtNDJlZi1hZjBlLWY1MDZiMGM4NzFlMSIsImlzc3JpbmciOiJXVyIsImFwcGN0eCI6IntcIm1zZXhjaHByb3RcIjpcIm93YVwiLFwicHVpZFwiOlwiMTE1MzgzNjI5NjQ2MTUyMzczMlwiLFwic2NvcGVcIjpcIk93YURvd25sb2FkXCIsXCJvaWRcIjpcIjhhOWFhYjc4LTMzZmItNDQwMS1hYWNlLWZlMTZjNDM0NmVkN1wiLFwicHJpbWFyeXNpZFwiOlwiUy0xLTUtMjEtNDU4MzY3MDI1LTIwNjQ1ODExMTUtMjk1MDE3OTA3NS0xMTQyMzQ1OFwifSIsIm5iZiI6MTYyMzI1MTQxMiwiZXhwIjoxNjIzMjUyMDEyLCJpc3MiOiIwMDAwMDAwMi0wMDAwLTBmZjEtY2UwMC0wMDAwMDAwMDAwMDBAN2QwNDljZWItMjQ0Zi00MmVmLWFmMGUtZjUwNmIwYzg3MWUxIiwiYXVkIjoiMDAwMDAwMDItMDAwMC0wZmYxLWNlMDAtMDAwMDAwMDAwMDAwL2F0dGFjaG1lbnRzLm9mZmljZS5uZXRAN2QwNDljZWItMjQ0Zi00MmVmLWFmMGUtZjUwNmIwYzg3MWUxIiwiaGFwcCI6Im93YSJ9.CTL9isgafe-U4m9BoB3L0GassakVhKNN2mTSakI6jzSYnM83o3pXyPH2YY9HQIzZdZp7d6RipOB2O2cOHxUQhLupEEazRq00A8RSEA229fQu0pJH5qJtHZhJEnCH42IgG4qUG6HLQqFR_I8wjnxeNJYc97JIR_FFnB3kbuk6F3rzPKyvKh5HanwcXf0fVBjLTd9B9G6BRCmlhWB3zQKrw6BBDhn_ZlLF4YPELgWGx43vdv_y_tfym1-Pe3ECRQURN73SlFsfvbI821W3pZyxSvka6HmXuc69KgYEht6iWLXWl02gmFa_Q-GVBYqnN20Vc5GHaRBqMIeN88NKIGSUMA&amp;X-OWA-CANARY=_QTF3Mhsx0W14PurTPl_CjBtrAlZK9kYi2u08TIjXspquVFu7pgY4GcaUQsQxCwI9cKI1b3XPaA.&amp;owa=outlook.office.com&amp;scriptVer=20210524004.18&amp;animation=true"/>
          <p:cNvPicPr>
            <a:picLocks noChangeAspect="1" noChangeArrowheads="1"/>
          </p:cNvPicPr>
          <p:nvPr/>
        </p:nvPicPr>
        <p:blipFill rotWithShape="1">
          <a:blip r:embed="rId3">
            <a:extLst>
              <a:ext uri="{28A0092B-C50C-407E-A947-70E740481C1C}">
                <a14:useLocalDpi xmlns:a14="http://schemas.microsoft.com/office/drawing/2010/main" val="0"/>
              </a:ext>
            </a:extLst>
          </a:blip>
          <a:srcRect r="7172" b="5131"/>
          <a:stretch/>
        </p:blipFill>
        <p:spPr bwMode="auto">
          <a:xfrm>
            <a:off x="593491" y="4513219"/>
            <a:ext cx="1337432" cy="18475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8973" y="4935432"/>
            <a:ext cx="2967851" cy="954107"/>
          </a:xfrm>
          <a:prstGeom prst="rect">
            <a:avLst/>
          </a:prstGeom>
          <a:noFill/>
        </p:spPr>
        <p:txBody>
          <a:bodyPr wrap="square" rtlCol="0">
            <a:spAutoFit/>
          </a:bodyPr>
          <a:lstStyle/>
          <a:p>
            <a:pPr algn="ctr"/>
            <a:r>
              <a:rPr lang="en-GB" sz="1400" b="1" dirty="0"/>
              <a:t>Mr Farrer</a:t>
            </a:r>
          </a:p>
          <a:p>
            <a:pPr algn="ctr"/>
            <a:r>
              <a:rPr lang="en-GB" sz="1400" b="1" dirty="0"/>
              <a:t>Assistant Head</a:t>
            </a:r>
          </a:p>
          <a:p>
            <a:pPr algn="ctr"/>
            <a:r>
              <a:rPr lang="en-GB" sz="1400" b="1" dirty="0"/>
              <a:t>Assessment </a:t>
            </a:r>
          </a:p>
          <a:p>
            <a:pPr algn="ctr"/>
            <a:endParaRPr lang="en-GB" sz="1400" b="1" dirty="0"/>
          </a:p>
        </p:txBody>
      </p:sp>
      <p:sp>
        <p:nvSpPr>
          <p:cNvPr id="15" name="TextBox 14"/>
          <p:cNvSpPr txBox="1"/>
          <p:nvPr/>
        </p:nvSpPr>
        <p:spPr>
          <a:xfrm>
            <a:off x="5642455" y="5132936"/>
            <a:ext cx="3118337" cy="954107"/>
          </a:xfrm>
          <a:prstGeom prst="rect">
            <a:avLst/>
          </a:prstGeom>
          <a:noFill/>
        </p:spPr>
        <p:txBody>
          <a:bodyPr wrap="square" lIns="91440" tIns="45720" rIns="91440" bIns="45720" rtlCol="0" anchor="t">
            <a:spAutoFit/>
          </a:bodyPr>
          <a:lstStyle/>
          <a:p>
            <a:pPr algn="ctr"/>
            <a:r>
              <a:rPr lang="en-GB" sz="1400" b="1" dirty="0"/>
              <a:t>Mr Mckie</a:t>
            </a:r>
          </a:p>
          <a:p>
            <a:pPr algn="ctr"/>
            <a:r>
              <a:rPr lang="en-GB" sz="1400" b="1" dirty="0"/>
              <a:t>Associate Assistant Head</a:t>
            </a:r>
          </a:p>
          <a:p>
            <a:pPr algn="ctr"/>
            <a:r>
              <a:rPr lang="en-GB" sz="1400" b="1" dirty="0"/>
              <a:t>Transition and Intervention Lead</a:t>
            </a:r>
          </a:p>
          <a:p>
            <a:pPr algn="ctr"/>
            <a:endParaRPr lang="en-GB" sz="1400" b="1" dirty="0"/>
          </a:p>
        </p:txBody>
      </p:sp>
      <p:sp>
        <p:nvSpPr>
          <p:cNvPr id="3" name="AutoShape 2" descr="blob:https://outwork.sharepoint.com/5a411090-88a2-4d58-80f6-68306c76fa20"/>
          <p:cNvSpPr>
            <a:spLocks noChangeAspect="1" noChangeArrowheads="1"/>
          </p:cNvSpPr>
          <p:nvPr/>
        </p:nvSpPr>
        <p:spPr bwMode="auto">
          <a:xfrm>
            <a:off x="555664" y="1447319"/>
            <a:ext cx="1689052" cy="16890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blob:https://outwork.sharepoint.com/5a411090-88a2-4d58-80f6-68306c76fa20"/>
          <p:cNvSpPr>
            <a:spLocks noChangeAspect="1" noChangeArrowheads="1"/>
          </p:cNvSpPr>
          <p:nvPr/>
        </p:nvSpPr>
        <p:spPr bwMode="auto">
          <a:xfrm>
            <a:off x="210065" y="2049765"/>
            <a:ext cx="2152433" cy="2152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4176"/>
          <a:stretch/>
        </p:blipFill>
        <p:spPr>
          <a:xfrm>
            <a:off x="447643" y="2395123"/>
            <a:ext cx="1754107" cy="1776566"/>
          </a:xfrm>
          <a:prstGeom prst="rect">
            <a:avLst/>
          </a:prstGeom>
        </p:spPr>
      </p:pic>
      <p:pic>
        <p:nvPicPr>
          <p:cNvPr id="18" name="Content Placeholder 17"/>
          <p:cNvPicPr>
            <a:picLocks noGrp="1" noChangeAspect="1"/>
          </p:cNvPicPr>
          <p:nvPr>
            <p:ph idx="1"/>
          </p:nvPr>
        </p:nvPicPr>
        <p:blipFill rotWithShape="1">
          <a:blip r:embed="rId5">
            <a:extLst>
              <a:ext uri="{28A0092B-C50C-407E-A947-70E740481C1C}">
                <a14:useLocalDpi xmlns:a14="http://schemas.microsoft.com/office/drawing/2010/main" val="0"/>
              </a:ext>
            </a:extLst>
          </a:blip>
          <a:srcRect l="31043" r="13737"/>
          <a:stretch/>
        </p:blipFill>
        <p:spPr>
          <a:xfrm>
            <a:off x="4303706" y="2370862"/>
            <a:ext cx="1491613" cy="1800827"/>
          </a:xfr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39596" t="9394" r="8849"/>
          <a:stretch/>
        </p:blipFill>
        <p:spPr>
          <a:xfrm>
            <a:off x="8284610" y="2417028"/>
            <a:ext cx="1523656" cy="1785177"/>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8728" t="6694" r="29071"/>
          <a:stretch/>
        </p:blipFill>
        <p:spPr>
          <a:xfrm>
            <a:off x="4249220" y="4568875"/>
            <a:ext cx="1503750" cy="1791894"/>
          </a:xfrm>
          <a:prstGeom prst="rect">
            <a:avLst/>
          </a:prstGeom>
        </p:spPr>
      </p:pic>
    </p:spTree>
    <p:extLst>
      <p:ext uri="{BB962C8B-B14F-4D97-AF65-F5344CB8AC3E}">
        <p14:creationId xmlns:p14="http://schemas.microsoft.com/office/powerpoint/2010/main" val="415152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A589-EF55-42C6-8297-F4467B10509E}"/>
              </a:ext>
            </a:extLst>
          </p:cNvPr>
          <p:cNvSpPr>
            <a:spLocks noGrp="1"/>
          </p:cNvSpPr>
          <p:nvPr>
            <p:ph type="title"/>
          </p:nvPr>
        </p:nvSpPr>
        <p:spPr/>
        <p:txBody>
          <a:bodyPr/>
          <a:lstStyle/>
          <a:p>
            <a:pPr algn="ctr"/>
            <a:r>
              <a:rPr lang="en-US" dirty="0"/>
              <a:t>	</a:t>
            </a:r>
            <a:endParaRPr lang="en-GB" dirty="0"/>
          </a:p>
        </p:txBody>
      </p:sp>
      <p:sp>
        <p:nvSpPr>
          <p:cNvPr id="8" name="Rectangle 7">
            <a:extLst>
              <a:ext uri="{FF2B5EF4-FFF2-40B4-BE49-F238E27FC236}">
                <a16:creationId xmlns:a16="http://schemas.microsoft.com/office/drawing/2014/main" id="{3107F0B0-6882-4625-8305-662DB6D7B43D}"/>
              </a:ext>
            </a:extLst>
          </p:cNvPr>
          <p:cNvSpPr/>
          <p:nvPr/>
        </p:nvSpPr>
        <p:spPr>
          <a:xfrm>
            <a:off x="433752" y="1762842"/>
            <a:ext cx="1244008"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rgbClr val="FF0000"/>
                </a:solidFill>
                <a:latin typeface="Arial Nova" panose="020B0604020202020204" pitchFamily="34" charset="0"/>
              </a:rPr>
              <a:t>B1</a:t>
            </a:r>
            <a:endParaRPr lang="en-US" sz="6000" b="1" cap="none" spc="0" dirty="0">
              <a:ln/>
              <a:solidFill>
                <a:srgbClr val="FF0000"/>
              </a:solidFill>
              <a:effectLst/>
              <a:latin typeface="Arial Nova" panose="020B0604020202020204" pitchFamily="34" charset="0"/>
            </a:endParaRPr>
          </a:p>
        </p:txBody>
      </p:sp>
      <p:sp>
        <p:nvSpPr>
          <p:cNvPr id="10" name="Rectangle 9">
            <a:extLst>
              <a:ext uri="{FF2B5EF4-FFF2-40B4-BE49-F238E27FC236}">
                <a16:creationId xmlns:a16="http://schemas.microsoft.com/office/drawing/2014/main" id="{B7985F3F-E0E2-4441-9B7E-63EA9C5DA560}"/>
              </a:ext>
            </a:extLst>
          </p:cNvPr>
          <p:cNvSpPr/>
          <p:nvPr/>
        </p:nvSpPr>
        <p:spPr>
          <a:xfrm>
            <a:off x="1166237" y="2747991"/>
            <a:ext cx="1244008"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rgbClr val="FF0000"/>
                </a:solidFill>
                <a:latin typeface="Arial Nova" panose="020B0604020202020204" pitchFamily="34" charset="0"/>
              </a:rPr>
              <a:t>B2</a:t>
            </a:r>
            <a:endParaRPr lang="en-US" sz="6000" b="1" cap="none" spc="0" dirty="0">
              <a:ln/>
              <a:solidFill>
                <a:srgbClr val="FF0000"/>
              </a:solidFill>
              <a:effectLst/>
              <a:latin typeface="Arial Nova" panose="020B0604020202020204" pitchFamily="34" charset="0"/>
            </a:endParaRPr>
          </a:p>
        </p:txBody>
      </p:sp>
      <p:sp>
        <p:nvSpPr>
          <p:cNvPr id="11" name="Rectangle 10">
            <a:extLst>
              <a:ext uri="{FF2B5EF4-FFF2-40B4-BE49-F238E27FC236}">
                <a16:creationId xmlns:a16="http://schemas.microsoft.com/office/drawing/2014/main" id="{8B9E5CBF-5CE9-4CF9-AA38-C1DE03502D35}"/>
              </a:ext>
            </a:extLst>
          </p:cNvPr>
          <p:cNvSpPr/>
          <p:nvPr/>
        </p:nvSpPr>
        <p:spPr>
          <a:xfrm>
            <a:off x="2153201" y="3571664"/>
            <a:ext cx="1244008"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rgbClr val="FF0000"/>
                </a:solidFill>
                <a:latin typeface="Arial Nova" panose="020B0604020202020204" pitchFamily="34" charset="0"/>
              </a:rPr>
              <a:t>B3</a:t>
            </a:r>
            <a:endParaRPr lang="en-US" sz="6000" b="1" cap="none" spc="0" dirty="0">
              <a:ln/>
              <a:solidFill>
                <a:srgbClr val="FF0000"/>
              </a:solidFill>
              <a:effectLst/>
              <a:latin typeface="Arial Nova" panose="020B0604020202020204" pitchFamily="34" charset="0"/>
            </a:endParaRPr>
          </a:p>
        </p:txBody>
      </p:sp>
      <p:sp>
        <p:nvSpPr>
          <p:cNvPr id="12" name="Rectangle 11">
            <a:extLst>
              <a:ext uri="{FF2B5EF4-FFF2-40B4-BE49-F238E27FC236}">
                <a16:creationId xmlns:a16="http://schemas.microsoft.com/office/drawing/2014/main" id="{A00346F6-5171-4690-937A-061BEA0BEDC0}"/>
              </a:ext>
            </a:extLst>
          </p:cNvPr>
          <p:cNvSpPr/>
          <p:nvPr/>
        </p:nvSpPr>
        <p:spPr>
          <a:xfrm>
            <a:off x="3140165" y="4364823"/>
            <a:ext cx="1244008"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rgbClr val="FF0000"/>
                </a:solidFill>
                <a:latin typeface="Arial Nova" panose="020B0604020202020204" pitchFamily="34" charset="0"/>
              </a:rPr>
              <a:t>B4</a:t>
            </a:r>
            <a:endParaRPr lang="en-US" sz="6000" b="1" cap="none" spc="0" dirty="0">
              <a:ln/>
              <a:solidFill>
                <a:srgbClr val="FF0000"/>
              </a:solidFill>
              <a:effectLst/>
              <a:latin typeface="Arial Nova" panose="020B0604020202020204" pitchFamily="34" charset="0"/>
            </a:endParaRPr>
          </a:p>
        </p:txBody>
      </p:sp>
      <p:sp>
        <p:nvSpPr>
          <p:cNvPr id="15" name="TextBox 14">
            <a:extLst>
              <a:ext uri="{FF2B5EF4-FFF2-40B4-BE49-F238E27FC236}">
                <a16:creationId xmlns:a16="http://schemas.microsoft.com/office/drawing/2014/main" id="{F22760BD-7684-4FBA-A76A-C0F23080999F}"/>
              </a:ext>
            </a:extLst>
          </p:cNvPr>
          <p:cNvSpPr txBox="1"/>
          <p:nvPr/>
        </p:nvSpPr>
        <p:spPr>
          <a:xfrm>
            <a:off x="1788241" y="2054360"/>
            <a:ext cx="1969477" cy="461665"/>
          </a:xfrm>
          <a:prstGeom prst="rect">
            <a:avLst/>
          </a:prstGeom>
          <a:noFill/>
        </p:spPr>
        <p:txBody>
          <a:bodyPr wrap="square" rtlCol="0">
            <a:spAutoFit/>
          </a:bodyPr>
          <a:lstStyle/>
          <a:p>
            <a:r>
              <a:rPr lang="en-US" sz="2400" dirty="0"/>
              <a:t>Warning</a:t>
            </a:r>
            <a:endParaRPr lang="en-GB" sz="2400" dirty="0"/>
          </a:p>
        </p:txBody>
      </p:sp>
      <p:sp>
        <p:nvSpPr>
          <p:cNvPr id="16" name="TextBox 15">
            <a:extLst>
              <a:ext uri="{FF2B5EF4-FFF2-40B4-BE49-F238E27FC236}">
                <a16:creationId xmlns:a16="http://schemas.microsoft.com/office/drawing/2014/main" id="{7069D830-635F-4902-B594-BCF0DFCD73AF}"/>
              </a:ext>
            </a:extLst>
          </p:cNvPr>
          <p:cNvSpPr txBox="1"/>
          <p:nvPr/>
        </p:nvSpPr>
        <p:spPr>
          <a:xfrm>
            <a:off x="2587082" y="2960315"/>
            <a:ext cx="4410104" cy="461665"/>
          </a:xfrm>
          <a:prstGeom prst="rect">
            <a:avLst/>
          </a:prstGeom>
          <a:noFill/>
        </p:spPr>
        <p:txBody>
          <a:bodyPr wrap="square" lIns="91440" tIns="45720" rIns="91440" bIns="45720" rtlCol="0" anchor="t">
            <a:spAutoFit/>
          </a:bodyPr>
          <a:lstStyle/>
          <a:p>
            <a:r>
              <a:rPr lang="en-US" sz="2400" dirty="0"/>
              <a:t>10 Minute Detention (break)</a:t>
            </a:r>
            <a:endParaRPr lang="en-GB" sz="2400" dirty="0"/>
          </a:p>
        </p:txBody>
      </p:sp>
      <p:sp>
        <p:nvSpPr>
          <p:cNvPr id="17" name="TextBox 16">
            <a:extLst>
              <a:ext uri="{FF2B5EF4-FFF2-40B4-BE49-F238E27FC236}">
                <a16:creationId xmlns:a16="http://schemas.microsoft.com/office/drawing/2014/main" id="{12A6AE9D-4D72-4F32-B03A-CABCC0BC0C2C}"/>
              </a:ext>
            </a:extLst>
          </p:cNvPr>
          <p:cNvSpPr txBox="1"/>
          <p:nvPr/>
        </p:nvSpPr>
        <p:spPr>
          <a:xfrm>
            <a:off x="3650034" y="3763654"/>
            <a:ext cx="4410632" cy="461665"/>
          </a:xfrm>
          <a:prstGeom prst="rect">
            <a:avLst/>
          </a:prstGeom>
          <a:noFill/>
        </p:spPr>
        <p:txBody>
          <a:bodyPr wrap="square" lIns="91440" tIns="45720" rIns="91440" bIns="45720" rtlCol="0" anchor="t">
            <a:spAutoFit/>
          </a:bodyPr>
          <a:lstStyle/>
          <a:p>
            <a:r>
              <a:rPr lang="en-US" sz="2400" dirty="0"/>
              <a:t>20 Minute Detention (lunch)</a:t>
            </a:r>
            <a:endParaRPr lang="en-GB" sz="2400" dirty="0"/>
          </a:p>
        </p:txBody>
      </p:sp>
      <p:sp>
        <p:nvSpPr>
          <p:cNvPr id="18" name="TextBox 17">
            <a:extLst>
              <a:ext uri="{FF2B5EF4-FFF2-40B4-BE49-F238E27FC236}">
                <a16:creationId xmlns:a16="http://schemas.microsoft.com/office/drawing/2014/main" id="{D6D21988-EC45-4C79-A79D-757ECC856A6D}"/>
              </a:ext>
            </a:extLst>
          </p:cNvPr>
          <p:cNvSpPr txBox="1"/>
          <p:nvPr/>
        </p:nvSpPr>
        <p:spPr>
          <a:xfrm>
            <a:off x="4624272" y="4526732"/>
            <a:ext cx="3961809" cy="830997"/>
          </a:xfrm>
          <a:prstGeom prst="rect">
            <a:avLst/>
          </a:prstGeom>
          <a:noFill/>
        </p:spPr>
        <p:txBody>
          <a:bodyPr wrap="square" lIns="91440" tIns="45720" rIns="91440" bIns="45720" rtlCol="0" anchor="t">
            <a:spAutoFit/>
          </a:bodyPr>
          <a:lstStyle/>
          <a:p>
            <a:r>
              <a:rPr lang="en-US" sz="2400" dirty="0"/>
              <a:t>30 Minute Detention (after school – main hall)</a:t>
            </a:r>
            <a:endParaRPr lang="en-GB" sz="2400" dirty="0"/>
          </a:p>
        </p:txBody>
      </p:sp>
      <p:sp>
        <p:nvSpPr>
          <p:cNvPr id="22" name="Title 1"/>
          <p:cNvSpPr txBox="1">
            <a:spLocks/>
          </p:cNvSpPr>
          <p:nvPr/>
        </p:nvSpPr>
        <p:spPr bwMode="gray">
          <a:xfrm>
            <a:off x="1307354" y="1126068"/>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Standards &amp; Expectations</a:t>
            </a:r>
            <a:endParaRPr lang="en-GB" dirty="0"/>
          </a:p>
        </p:txBody>
      </p:sp>
      <p:pic>
        <p:nvPicPr>
          <p:cNvPr id="23" name="irc_mi" descr="Image result for classcharts">
            <a:hlinkClick r:id="rId2"/>
          </p:cNvPr>
          <p:cNvPicPr/>
          <p:nvPr/>
        </p:nvPicPr>
        <p:blipFill rotWithShape="1">
          <a:blip r:embed="rId3" cstate="print">
            <a:extLst>
              <a:ext uri="{28A0092B-C50C-407E-A947-70E740481C1C}">
                <a14:useLocalDpi xmlns:a14="http://schemas.microsoft.com/office/drawing/2010/main" val="0"/>
              </a:ext>
            </a:extLst>
          </a:blip>
          <a:srcRect l="6186" t="22681" r="7216" b="22423"/>
          <a:stretch/>
        </p:blipFill>
        <p:spPr bwMode="auto">
          <a:xfrm>
            <a:off x="8903406" y="2406787"/>
            <a:ext cx="2631098" cy="1791918"/>
          </a:xfrm>
          <a:prstGeom prst="rect">
            <a:avLst/>
          </a:prstGeom>
          <a:noFill/>
          <a:ln>
            <a:noFill/>
          </a:ln>
          <a:extLst>
            <a:ext uri="{53640926-AAD7-44D8-BBD7-CCE9431645EC}">
              <a14:shadowObscured xmlns:a14="http://schemas.microsoft.com/office/drawing/2010/main"/>
            </a:ext>
          </a:extLst>
        </p:spPr>
      </p:pic>
      <p:pic>
        <p:nvPicPr>
          <p:cNvPr id="21"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4"/>
          <a:stretch>
            <a:fillRect/>
          </a:stretch>
        </p:blipFill>
        <p:spPr>
          <a:xfrm>
            <a:off x="10417806" y="5132936"/>
            <a:ext cx="1299578" cy="1375215"/>
          </a:xfrm>
          <a:prstGeom prst="rect">
            <a:avLst/>
          </a:prstGeom>
          <a:noFill/>
        </p:spPr>
      </p:pic>
      <p:sp>
        <p:nvSpPr>
          <p:cNvPr id="3" name="TextBox 2">
            <a:extLst>
              <a:ext uri="{FF2B5EF4-FFF2-40B4-BE49-F238E27FC236}">
                <a16:creationId xmlns:a16="http://schemas.microsoft.com/office/drawing/2014/main" id="{C098051F-5350-1B53-720D-584B1FEEE85B}"/>
              </a:ext>
            </a:extLst>
          </p:cNvPr>
          <p:cNvSpPr txBox="1"/>
          <p:nvPr/>
        </p:nvSpPr>
        <p:spPr>
          <a:xfrm>
            <a:off x="152400" y="5759570"/>
            <a:ext cx="99175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Late to school and late to lesson (after punctuality bell) is 30 minutes after school (B4).  Mobile phones are confiscated if late.</a:t>
            </a:r>
          </a:p>
        </p:txBody>
      </p:sp>
    </p:spTree>
    <p:extLst>
      <p:ext uri="{BB962C8B-B14F-4D97-AF65-F5344CB8AC3E}">
        <p14:creationId xmlns:p14="http://schemas.microsoft.com/office/powerpoint/2010/main" val="86749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 ClassCharts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124" y="639338"/>
            <a:ext cx="2411151" cy="1398468"/>
          </a:xfrm>
          <a:prstGeom prst="rect">
            <a:avLst/>
          </a:prstGeom>
        </p:spPr>
      </p:pic>
      <p:pic>
        <p:nvPicPr>
          <p:cNvPr id="6" name="Picture 5" descr="Pupils activity report for Jenna Heywood - www.classcharts.com - Internet Explorer"/>
          <p:cNvPicPr>
            <a:picLocks noChangeAspect="1"/>
          </p:cNvPicPr>
          <p:nvPr/>
        </p:nvPicPr>
        <p:blipFill rotWithShape="1">
          <a:blip r:embed="rId3">
            <a:extLst>
              <a:ext uri="{28A0092B-C50C-407E-A947-70E740481C1C}">
                <a14:useLocalDpi xmlns:a14="http://schemas.microsoft.com/office/drawing/2010/main" val="0"/>
              </a:ext>
            </a:extLst>
          </a:blip>
          <a:srcRect l="19358" t="12442" r="1690" b="23737"/>
          <a:stretch/>
        </p:blipFill>
        <p:spPr>
          <a:xfrm>
            <a:off x="593124" y="2384853"/>
            <a:ext cx="11306434" cy="4201297"/>
          </a:xfrm>
          <a:prstGeom prst="rect">
            <a:avLst/>
          </a:prstGeom>
        </p:spPr>
      </p:pic>
    </p:spTree>
    <p:extLst>
      <p:ext uri="{BB962C8B-B14F-4D97-AF65-F5344CB8AC3E}">
        <p14:creationId xmlns:p14="http://schemas.microsoft.com/office/powerpoint/2010/main" val="227303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 </a:t>
            </a:r>
            <a:r>
              <a:rPr lang="en-GB" dirty="0" err="1"/>
              <a:t>ParentMail</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54" y="2989821"/>
            <a:ext cx="9753600" cy="1866900"/>
          </a:xfrm>
          <a:prstGeom prst="rect">
            <a:avLst/>
          </a:prstGeom>
        </p:spPr>
      </p:pic>
    </p:spTree>
    <p:extLst>
      <p:ext uri="{BB962C8B-B14F-4D97-AF65-F5344CB8AC3E}">
        <p14:creationId xmlns:p14="http://schemas.microsoft.com/office/powerpoint/2010/main" val="989019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8279-AA92-8AF1-5510-635D1F5EB731}"/>
              </a:ext>
            </a:extLst>
          </p:cNvPr>
          <p:cNvSpPr>
            <a:spLocks noGrp="1"/>
          </p:cNvSpPr>
          <p:nvPr>
            <p:ph type="title"/>
          </p:nvPr>
        </p:nvSpPr>
        <p:spPr/>
        <p:txBody>
          <a:bodyPr/>
          <a:lstStyle/>
          <a:p>
            <a:r>
              <a:rPr lang="en-GB" dirty="0"/>
              <a:t>Common Communication Issues</a:t>
            </a:r>
          </a:p>
        </p:txBody>
      </p:sp>
      <p:sp>
        <p:nvSpPr>
          <p:cNvPr id="3" name="Content Placeholder 2">
            <a:extLst>
              <a:ext uri="{FF2B5EF4-FFF2-40B4-BE49-F238E27FC236}">
                <a16:creationId xmlns:a16="http://schemas.microsoft.com/office/drawing/2014/main" id="{75B55C7A-4C2F-16D8-AABE-18E7D777782C}"/>
              </a:ext>
            </a:extLst>
          </p:cNvPr>
          <p:cNvSpPr>
            <a:spLocks noGrp="1"/>
          </p:cNvSpPr>
          <p:nvPr>
            <p:ph idx="1"/>
          </p:nvPr>
        </p:nvSpPr>
        <p:spPr/>
        <p:txBody>
          <a:bodyPr>
            <a:normAutofit lnSpcReduction="10000"/>
          </a:bodyPr>
          <a:lstStyle/>
          <a:p>
            <a:r>
              <a:rPr lang="en-GB" sz="2800" dirty="0"/>
              <a:t>Uniform.</a:t>
            </a:r>
          </a:p>
          <a:p>
            <a:r>
              <a:rPr lang="en-GB" sz="2800" dirty="0"/>
              <a:t>Equipment.</a:t>
            </a:r>
          </a:p>
          <a:p>
            <a:r>
              <a:rPr lang="en-GB" sz="2800" dirty="0"/>
              <a:t>Mobile phones.</a:t>
            </a:r>
          </a:p>
          <a:p>
            <a:r>
              <a:rPr lang="en-GB" sz="2800" dirty="0"/>
              <a:t>Detentions.</a:t>
            </a:r>
          </a:p>
          <a:p>
            <a:r>
              <a:rPr lang="en-GB" sz="2800" dirty="0"/>
              <a:t>Parent and pupil login to </a:t>
            </a:r>
            <a:r>
              <a:rPr lang="en-GB" sz="2800" dirty="0" err="1"/>
              <a:t>ClassCharts</a:t>
            </a:r>
            <a:r>
              <a:rPr lang="en-GB" sz="2800" dirty="0"/>
              <a:t>.</a:t>
            </a:r>
          </a:p>
          <a:p>
            <a:r>
              <a:rPr lang="en-GB" sz="2800" dirty="0"/>
              <a:t>Teacher availability and return of communication. </a:t>
            </a:r>
          </a:p>
        </p:txBody>
      </p:sp>
      <p:pic>
        <p:nvPicPr>
          <p:cNvPr id="4" name="Content Placeholder 5" descr="A picture containing drawing&#10;&#10;Description automatically generated">
            <a:extLst>
              <a:ext uri="{FF2B5EF4-FFF2-40B4-BE49-F238E27FC236}">
                <a16:creationId xmlns:a16="http://schemas.microsoft.com/office/drawing/2014/main" id="{4CD511FE-F84D-0490-3328-9B16D387B069}"/>
              </a:ext>
            </a:extLst>
          </p:cNvPr>
          <p:cNvPicPr>
            <a:picLocks noChangeAspect="1"/>
          </p:cNvPicPr>
          <p:nvPr/>
        </p:nvPicPr>
        <p:blipFill>
          <a:blip r:embed="rId2"/>
          <a:stretch>
            <a:fillRect/>
          </a:stretch>
        </p:blipFill>
        <p:spPr>
          <a:xfrm>
            <a:off x="10853530" y="5594020"/>
            <a:ext cx="863854" cy="914131"/>
          </a:xfrm>
          <a:prstGeom prst="rect">
            <a:avLst/>
          </a:prstGeom>
          <a:noFill/>
        </p:spPr>
      </p:pic>
    </p:spTree>
    <p:extLst>
      <p:ext uri="{BB962C8B-B14F-4D97-AF65-F5344CB8AC3E}">
        <p14:creationId xmlns:p14="http://schemas.microsoft.com/office/powerpoint/2010/main" val="2992734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DB0B-4BC3-E6D8-456D-F03C30324A7C}"/>
              </a:ext>
            </a:extLst>
          </p:cNvPr>
          <p:cNvSpPr>
            <a:spLocks noGrp="1"/>
          </p:cNvSpPr>
          <p:nvPr>
            <p:ph type="title"/>
          </p:nvPr>
        </p:nvSpPr>
        <p:spPr/>
        <p:txBody>
          <a:bodyPr/>
          <a:lstStyle/>
          <a:p>
            <a:r>
              <a:rPr lang="en-GB" dirty="0"/>
              <a:t>Significant Dates – 2022/23</a:t>
            </a:r>
          </a:p>
        </p:txBody>
      </p:sp>
      <p:sp>
        <p:nvSpPr>
          <p:cNvPr id="3" name="Content Placeholder 2">
            <a:extLst>
              <a:ext uri="{FF2B5EF4-FFF2-40B4-BE49-F238E27FC236}">
                <a16:creationId xmlns:a16="http://schemas.microsoft.com/office/drawing/2014/main" id="{5000F470-5767-62CA-3ED2-7AE2061B7BFB}"/>
              </a:ext>
            </a:extLst>
          </p:cNvPr>
          <p:cNvSpPr>
            <a:spLocks noGrp="1"/>
          </p:cNvSpPr>
          <p:nvPr>
            <p:ph idx="1"/>
          </p:nvPr>
        </p:nvSpPr>
        <p:spPr>
          <a:xfrm>
            <a:off x="609600" y="2603500"/>
            <a:ext cx="10641496" cy="3416300"/>
          </a:xfrm>
        </p:spPr>
        <p:txBody>
          <a:bodyPr>
            <a:normAutofit/>
          </a:bodyPr>
          <a:lstStyle/>
          <a:p>
            <a:r>
              <a:rPr lang="en-GB" dirty="0"/>
              <a:t>SLT curriculum consultation evening – 17</a:t>
            </a:r>
            <a:r>
              <a:rPr lang="en-GB" baseline="30000" dirty="0"/>
              <a:t>th</a:t>
            </a:r>
            <a:r>
              <a:rPr lang="en-GB" dirty="0"/>
              <a:t> November (16:00 or 18:00)</a:t>
            </a:r>
          </a:p>
          <a:p>
            <a:r>
              <a:rPr lang="en-GB" b="1" dirty="0"/>
              <a:t>Year 7 form tutor settling-in evening – 20</a:t>
            </a:r>
            <a:r>
              <a:rPr lang="en-GB" b="1" baseline="30000" dirty="0"/>
              <a:t>th</a:t>
            </a:r>
            <a:r>
              <a:rPr lang="en-GB" b="1" dirty="0"/>
              <a:t> October (15:30 to 18:00)</a:t>
            </a:r>
          </a:p>
          <a:p>
            <a:r>
              <a:rPr lang="en-GB" dirty="0"/>
              <a:t>SLT behaviour consultation evening – 13</a:t>
            </a:r>
            <a:r>
              <a:rPr lang="en-GB" baseline="30000" dirty="0"/>
              <a:t>th</a:t>
            </a:r>
            <a:r>
              <a:rPr lang="en-GB" dirty="0"/>
              <a:t> October (16:00 or 18:00)</a:t>
            </a:r>
          </a:p>
          <a:p>
            <a:r>
              <a:rPr lang="en-GB" dirty="0"/>
              <a:t>Open evening – Thursday 6</a:t>
            </a:r>
            <a:r>
              <a:rPr lang="en-GB" baseline="30000" dirty="0"/>
              <a:t>th</a:t>
            </a:r>
            <a:r>
              <a:rPr lang="en-GB" dirty="0"/>
              <a:t> October (15:30 to 19:00)</a:t>
            </a:r>
          </a:p>
          <a:p>
            <a:r>
              <a:rPr lang="en-GB" dirty="0"/>
              <a:t>INSET - 25</a:t>
            </a:r>
            <a:r>
              <a:rPr lang="en-GB" baseline="30000" dirty="0"/>
              <a:t>th</a:t>
            </a:r>
            <a:r>
              <a:rPr lang="en-GB" dirty="0"/>
              <a:t> November &amp; 29</a:t>
            </a:r>
            <a:r>
              <a:rPr lang="en-GB" baseline="30000" dirty="0"/>
              <a:t>th</a:t>
            </a:r>
            <a:r>
              <a:rPr lang="en-GB" dirty="0"/>
              <a:t> November (see school website and calendar for more details)</a:t>
            </a:r>
          </a:p>
          <a:p>
            <a:r>
              <a:rPr lang="en-GB" b="1" dirty="0"/>
              <a:t>First report home – 1</a:t>
            </a:r>
            <a:r>
              <a:rPr lang="en-GB" b="1" baseline="30000" dirty="0"/>
              <a:t>st</a:t>
            </a:r>
            <a:r>
              <a:rPr lang="en-GB" b="1" dirty="0"/>
              <a:t> March</a:t>
            </a:r>
          </a:p>
          <a:p>
            <a:r>
              <a:rPr lang="en-GB" b="1" dirty="0"/>
              <a:t>Parents evening – 4</a:t>
            </a:r>
            <a:r>
              <a:rPr lang="en-GB" b="1" baseline="30000" dirty="0"/>
              <a:t>th</a:t>
            </a:r>
            <a:r>
              <a:rPr lang="en-GB" b="1" dirty="0"/>
              <a:t> May</a:t>
            </a:r>
          </a:p>
          <a:p>
            <a:r>
              <a:rPr lang="en-GB" dirty="0"/>
              <a:t>Second report home – 12</a:t>
            </a:r>
            <a:r>
              <a:rPr lang="en-GB" baseline="30000" dirty="0"/>
              <a:t>th</a:t>
            </a:r>
            <a:r>
              <a:rPr lang="en-GB" dirty="0"/>
              <a:t> July</a:t>
            </a:r>
          </a:p>
        </p:txBody>
      </p:sp>
    </p:spTree>
    <p:extLst>
      <p:ext uri="{BB962C8B-B14F-4D97-AF65-F5344CB8AC3E}">
        <p14:creationId xmlns:p14="http://schemas.microsoft.com/office/powerpoint/2010/main" val="227055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26" y="867082"/>
            <a:ext cx="8761413" cy="706964"/>
          </a:xfrm>
        </p:spPr>
        <p:txBody>
          <a:bodyPr/>
          <a:lstStyle/>
          <a:p>
            <a:r>
              <a:rPr lang="en-GB" b="1" dirty="0"/>
              <a:t>Education Partnership Trust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4911" y="5121615"/>
            <a:ext cx="2722180" cy="1385112"/>
          </a:xfrm>
        </p:spPr>
      </p:pic>
      <p:sp>
        <p:nvSpPr>
          <p:cNvPr id="5" name="Rectangle 4"/>
          <p:cNvSpPr/>
          <p:nvPr/>
        </p:nvSpPr>
        <p:spPr>
          <a:xfrm>
            <a:off x="294290" y="2566250"/>
            <a:ext cx="6968358" cy="4247317"/>
          </a:xfrm>
          <a:prstGeom prst="rect">
            <a:avLst/>
          </a:prstGeom>
        </p:spPr>
        <p:txBody>
          <a:bodyPr wrap="square">
            <a:spAutoFit/>
          </a:bodyPr>
          <a:lstStyle/>
          <a:p>
            <a:r>
              <a:rPr lang="en-GB" b="1" u="sng" dirty="0"/>
              <a:t>Our Vision</a:t>
            </a:r>
          </a:p>
          <a:p>
            <a:endParaRPr lang="en-GB" b="1" u="sng" dirty="0"/>
          </a:p>
          <a:p>
            <a:r>
              <a:rPr lang="en-GB" dirty="0"/>
              <a:t>Creating outstanding schools which transform learning, lives and communities</a:t>
            </a:r>
          </a:p>
          <a:p>
            <a:endParaRPr lang="en-GB" dirty="0"/>
          </a:p>
          <a:p>
            <a:r>
              <a:rPr lang="en-GB" b="1" u="sng" dirty="0"/>
              <a:t>Our Values</a:t>
            </a:r>
          </a:p>
          <a:p>
            <a:endParaRPr lang="en-GB" b="1" u="sng" dirty="0"/>
          </a:p>
          <a:p>
            <a:r>
              <a:rPr lang="en-GB" b="1" dirty="0"/>
              <a:t>High Expectations</a:t>
            </a:r>
            <a:r>
              <a:rPr lang="en-GB" dirty="0"/>
              <a:t> – of ourselves, our pupils and our school community</a:t>
            </a:r>
          </a:p>
          <a:p>
            <a:endParaRPr lang="en-GB" dirty="0"/>
          </a:p>
          <a:p>
            <a:r>
              <a:rPr lang="en-GB" b="1" dirty="0"/>
              <a:t>Commitment</a:t>
            </a:r>
            <a:r>
              <a:rPr lang="en-GB" dirty="0"/>
              <a:t> – we are dedicated to raising standards and improving opportunities</a:t>
            </a:r>
          </a:p>
          <a:p>
            <a:endParaRPr lang="en-GB" dirty="0"/>
          </a:p>
          <a:p>
            <a:r>
              <a:rPr lang="en-GB" b="1" dirty="0"/>
              <a:t>Ambition</a:t>
            </a:r>
            <a:r>
              <a:rPr lang="en-GB" dirty="0"/>
              <a:t> – we constantly strive to improve by setting ourselves challenging goals.</a:t>
            </a:r>
            <a:endParaRPr lang="en-GB" dirty="0">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910" y="2254622"/>
            <a:ext cx="2722180" cy="1832935"/>
          </a:xfrm>
          <a:prstGeom prst="rect">
            <a:avLst/>
          </a:prstGeom>
        </p:spPr>
      </p:pic>
      <p:sp>
        <p:nvSpPr>
          <p:cNvPr id="3" name="TextBox 2"/>
          <p:cNvSpPr txBox="1"/>
          <p:nvPr/>
        </p:nvSpPr>
        <p:spPr>
          <a:xfrm>
            <a:off x="8928538" y="4201232"/>
            <a:ext cx="1954924" cy="646331"/>
          </a:xfrm>
          <a:prstGeom prst="rect">
            <a:avLst/>
          </a:prstGeom>
          <a:noFill/>
        </p:spPr>
        <p:txBody>
          <a:bodyPr wrap="square" rtlCol="0">
            <a:spAutoFit/>
          </a:bodyPr>
          <a:lstStyle/>
          <a:p>
            <a:r>
              <a:rPr lang="en-GB" b="1" dirty="0"/>
              <a:t>Sharon Roscoe</a:t>
            </a:r>
          </a:p>
          <a:p>
            <a:r>
              <a:rPr lang="en-GB" dirty="0"/>
              <a:t>Chief Executive</a:t>
            </a:r>
          </a:p>
        </p:txBody>
      </p:sp>
    </p:spTree>
    <p:extLst>
      <p:ext uri="{BB962C8B-B14F-4D97-AF65-F5344CB8AC3E}">
        <p14:creationId xmlns:p14="http://schemas.microsoft.com/office/powerpoint/2010/main" val="70383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Values</a:t>
            </a:r>
          </a:p>
        </p:txBody>
      </p:sp>
      <p:sp>
        <p:nvSpPr>
          <p:cNvPr id="3" name="Content Placeholder 2"/>
          <p:cNvSpPr>
            <a:spLocks noGrp="1"/>
          </p:cNvSpPr>
          <p:nvPr>
            <p:ph idx="1"/>
          </p:nvPr>
        </p:nvSpPr>
        <p:spPr/>
        <p:txBody>
          <a:bodyPr>
            <a:noAutofit/>
          </a:bodyPr>
          <a:lstStyle/>
          <a:p>
            <a:r>
              <a:rPr lang="en-GB" sz="4000" dirty="0"/>
              <a:t>Respect</a:t>
            </a:r>
          </a:p>
          <a:p>
            <a:endParaRPr lang="en-GB" sz="4000" dirty="0"/>
          </a:p>
          <a:p>
            <a:r>
              <a:rPr lang="en-GB" sz="4000" dirty="0"/>
              <a:t>Responsibility</a:t>
            </a:r>
          </a:p>
          <a:p>
            <a:endParaRPr lang="en-GB" sz="4000" dirty="0"/>
          </a:p>
          <a:p>
            <a:r>
              <a:rPr lang="en-GB" sz="4000" dirty="0"/>
              <a:t>Ambition</a:t>
            </a:r>
          </a:p>
        </p:txBody>
      </p:sp>
      <p:pic>
        <p:nvPicPr>
          <p:cNvPr id="4"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272899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a:t>Respect</a:t>
            </a:r>
            <a:endParaRPr lang="en-GB" dirty="0"/>
          </a:p>
        </p:txBody>
      </p:sp>
      <p:sp>
        <p:nvSpPr>
          <p:cNvPr id="3" name="Content Placeholder 2"/>
          <p:cNvSpPr>
            <a:spLocks noGrp="1"/>
          </p:cNvSpPr>
          <p:nvPr>
            <p:ph idx="1"/>
          </p:nvPr>
        </p:nvSpPr>
        <p:spPr>
          <a:xfrm>
            <a:off x="803190" y="2603500"/>
            <a:ext cx="10367318" cy="3416300"/>
          </a:xfrm>
        </p:spPr>
        <p:txBody>
          <a:bodyPr>
            <a:normAutofit/>
          </a:bodyPr>
          <a:lstStyle/>
          <a:p>
            <a:r>
              <a:rPr lang="en-GB" sz="2800" dirty="0"/>
              <a:t>We show respect for our school, our work, our teachers, ourselves and each other. </a:t>
            </a:r>
          </a:p>
          <a:p>
            <a:r>
              <a:rPr lang="en-GB" sz="2800" dirty="0"/>
              <a:t>We embrace our similarities and celebrate our differences. </a:t>
            </a:r>
          </a:p>
          <a:p>
            <a:r>
              <a:rPr lang="en-GB" sz="2800" dirty="0"/>
              <a:t>We work well together and represent Atherton High School in the best way every day</a:t>
            </a:r>
          </a:p>
        </p:txBody>
      </p:sp>
      <p:pic>
        <p:nvPicPr>
          <p:cNvPr id="4"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229122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a:t>Responsibility</a:t>
            </a:r>
            <a:r>
              <a:rPr lang="en-GB" dirty="0"/>
              <a:t> </a:t>
            </a:r>
          </a:p>
        </p:txBody>
      </p:sp>
      <p:sp>
        <p:nvSpPr>
          <p:cNvPr id="3" name="Content Placeholder 2"/>
          <p:cNvSpPr>
            <a:spLocks noGrp="1"/>
          </p:cNvSpPr>
          <p:nvPr>
            <p:ph idx="1"/>
          </p:nvPr>
        </p:nvSpPr>
        <p:spPr>
          <a:xfrm>
            <a:off x="432486" y="2603500"/>
            <a:ext cx="11182865" cy="3416300"/>
          </a:xfrm>
        </p:spPr>
        <p:txBody>
          <a:bodyPr>
            <a:noAutofit/>
          </a:bodyPr>
          <a:lstStyle/>
          <a:p>
            <a:r>
              <a:rPr lang="en-GB" sz="2600" dirty="0"/>
              <a:t>We take responsibility for our actions and do what it takes to be successful at Atherton High School. </a:t>
            </a:r>
          </a:p>
          <a:p>
            <a:r>
              <a:rPr lang="en-GB" sz="2600" dirty="0"/>
              <a:t>We set high standards and lead by example. </a:t>
            </a:r>
          </a:p>
          <a:p>
            <a:r>
              <a:rPr lang="en-GB" sz="2600" dirty="0"/>
              <a:t>We support and encourage each other and play our part in ensuring that we can all achieve our goals.  </a:t>
            </a:r>
          </a:p>
          <a:p>
            <a:r>
              <a:rPr lang="en-GB" sz="2600" dirty="0"/>
              <a:t>Whatever challenges and barriers we face, we have a responsibility to meet them head on, to make progress and develop as people.</a:t>
            </a:r>
          </a:p>
        </p:txBody>
      </p:sp>
      <p:pic>
        <p:nvPicPr>
          <p:cNvPr id="4"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320819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a:t>Ambition</a:t>
            </a:r>
            <a:endParaRPr lang="en-GB" dirty="0"/>
          </a:p>
        </p:txBody>
      </p:sp>
      <p:sp>
        <p:nvSpPr>
          <p:cNvPr id="3" name="Content Placeholder 2"/>
          <p:cNvSpPr>
            <a:spLocks noGrp="1"/>
          </p:cNvSpPr>
          <p:nvPr>
            <p:ph idx="1"/>
          </p:nvPr>
        </p:nvSpPr>
        <p:spPr>
          <a:xfrm>
            <a:off x="1154954" y="2603500"/>
            <a:ext cx="9966127" cy="3416300"/>
          </a:xfrm>
        </p:spPr>
        <p:txBody>
          <a:bodyPr vert="horz" lIns="91440" tIns="45720" rIns="91440" bIns="45720" rtlCol="0" anchor="t">
            <a:normAutofit/>
          </a:bodyPr>
          <a:lstStyle/>
          <a:p>
            <a:r>
              <a:rPr lang="en-GB" sz="2800" dirty="0"/>
              <a:t>We have high expectations and challenge ourselves to reach the most ambitious targets. </a:t>
            </a:r>
          </a:p>
          <a:p>
            <a:r>
              <a:rPr lang="en-GB" sz="2800" dirty="0"/>
              <a:t>We work hard to maintain the highest standards and strive to exceed every expectation.</a:t>
            </a:r>
          </a:p>
          <a:p>
            <a:r>
              <a:rPr lang="en-GB" sz="2800" dirty="0"/>
              <a:t>We have an ambitious knowledge rich curriculum for all pupils to progress in a wide </a:t>
            </a:r>
            <a:r>
              <a:rPr lang="en-GB" sz="2800"/>
              <a:t>range of subjects.</a:t>
            </a:r>
            <a:endParaRPr lang="en-GB" sz="2800" dirty="0"/>
          </a:p>
          <a:p>
            <a:endParaRPr lang="en-GB" sz="2800" dirty="0"/>
          </a:p>
        </p:txBody>
      </p:sp>
      <p:pic>
        <p:nvPicPr>
          <p:cNvPr id="4" name="Content Placeholder 5" descr="A picture containing drawing&#10;&#10;Description automatically generated">
            <a:extLst>
              <a:ext uri="{FF2B5EF4-FFF2-40B4-BE49-F238E27FC236}">
                <a16:creationId xmlns:a16="http://schemas.microsoft.com/office/drawing/2014/main" id="{0C393B53-E3A8-4E7C-8E33-8D99DB95378C}"/>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3292741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23900"/>
            <a:ext cx="8761413" cy="956732"/>
          </a:xfrm>
        </p:spPr>
        <p:txBody>
          <a:bodyPr/>
          <a:lstStyle/>
          <a:p>
            <a:r>
              <a:rPr lang="en-GB" sz="4400" b="1" dirty="0"/>
              <a:t>Key Transition Dates</a:t>
            </a:r>
          </a:p>
        </p:txBody>
      </p:sp>
      <p:sp>
        <p:nvSpPr>
          <p:cNvPr id="12" name="Content Placeholder 2">
            <a:extLst>
              <a:ext uri="{FF2B5EF4-FFF2-40B4-BE49-F238E27FC236}">
                <a16:creationId xmlns:a16="http://schemas.microsoft.com/office/drawing/2014/main" id="{10A5DDCF-F985-474D-8A2D-1CB83EB15344}"/>
              </a:ext>
            </a:extLst>
          </p:cNvPr>
          <p:cNvSpPr>
            <a:spLocks noGrp="1"/>
          </p:cNvSpPr>
          <p:nvPr>
            <p:ph idx="1"/>
          </p:nvPr>
        </p:nvSpPr>
        <p:spPr>
          <a:xfrm>
            <a:off x="514350" y="2349357"/>
            <a:ext cx="11277599" cy="4075490"/>
          </a:xfrm>
        </p:spPr>
        <p:txBody>
          <a:bodyPr vert="horz" lIns="91440" tIns="45720" rIns="91440" bIns="45720" rtlCol="0" anchor="t">
            <a:normAutofit fontScale="92500" lnSpcReduction="10000"/>
          </a:bodyPr>
          <a:lstStyle/>
          <a:p>
            <a:r>
              <a:rPr lang="en-GB" sz="2600" dirty="0">
                <a:solidFill>
                  <a:schemeClr val="tx1"/>
                </a:solidFill>
              </a:rPr>
              <a:t>Wednesday 6</a:t>
            </a:r>
            <a:r>
              <a:rPr lang="en-GB" sz="2600" baseline="30000" dirty="0">
                <a:solidFill>
                  <a:schemeClr val="tx1"/>
                </a:solidFill>
              </a:rPr>
              <a:t>th</a:t>
            </a:r>
            <a:r>
              <a:rPr lang="en-GB" sz="2600" dirty="0">
                <a:solidFill>
                  <a:schemeClr val="tx1"/>
                </a:solidFill>
              </a:rPr>
              <a:t> July 2022 - Atherton High School Transition Day.</a:t>
            </a:r>
          </a:p>
          <a:p>
            <a:endParaRPr lang="en-GB" sz="2600" dirty="0">
              <a:solidFill>
                <a:schemeClr val="tx1"/>
              </a:solidFill>
            </a:endParaRPr>
          </a:p>
          <a:p>
            <a:r>
              <a:rPr lang="en-GB" sz="2600" dirty="0"/>
              <a:t>Summer School</a:t>
            </a:r>
          </a:p>
          <a:p>
            <a:pPr lvl="1"/>
            <a:r>
              <a:rPr lang="en-GB" sz="2400" dirty="0"/>
              <a:t>Tuesday 30</a:t>
            </a:r>
            <a:r>
              <a:rPr lang="en-GB" sz="2400" baseline="30000" dirty="0"/>
              <a:t>th</a:t>
            </a:r>
            <a:r>
              <a:rPr lang="en-GB" sz="2400" dirty="0"/>
              <a:t> August to Friday 2</a:t>
            </a:r>
            <a:r>
              <a:rPr lang="en-GB" sz="2400" baseline="30000" dirty="0"/>
              <a:t>nd</a:t>
            </a:r>
            <a:r>
              <a:rPr lang="en-GB" sz="2400" dirty="0"/>
              <a:t> September (inclusive).</a:t>
            </a:r>
          </a:p>
          <a:p>
            <a:pPr lvl="2"/>
            <a:r>
              <a:rPr lang="en-GB" sz="2200" dirty="0"/>
              <a:t>Sign up will be sent as Microsoft Forms (see website and/or email)</a:t>
            </a:r>
          </a:p>
          <a:p>
            <a:pPr marL="0" indent="0">
              <a:buNone/>
            </a:pPr>
            <a:endParaRPr lang="en-GB" sz="2600" dirty="0">
              <a:solidFill>
                <a:schemeClr val="tx1"/>
              </a:solidFill>
            </a:endParaRPr>
          </a:p>
          <a:p>
            <a:r>
              <a:rPr lang="en-GB" sz="2600" dirty="0">
                <a:solidFill>
                  <a:schemeClr val="tx1"/>
                </a:solidFill>
              </a:rPr>
              <a:t>Additional SEND Transition Days:</a:t>
            </a:r>
          </a:p>
          <a:p>
            <a:pPr lvl="1"/>
            <a:r>
              <a:rPr lang="en-GB" sz="2400" dirty="0">
                <a:solidFill>
                  <a:schemeClr val="tx1"/>
                </a:solidFill>
              </a:rPr>
              <a:t>Thursday 7</a:t>
            </a:r>
            <a:r>
              <a:rPr lang="en-GB" sz="2400" baseline="30000" dirty="0">
                <a:solidFill>
                  <a:schemeClr val="tx1"/>
                </a:solidFill>
              </a:rPr>
              <a:t>th</a:t>
            </a:r>
            <a:r>
              <a:rPr lang="en-GB" sz="2400" dirty="0">
                <a:solidFill>
                  <a:schemeClr val="tx1"/>
                </a:solidFill>
              </a:rPr>
              <a:t> July 12:30 to 14:30 (invite only).</a:t>
            </a:r>
          </a:p>
          <a:p>
            <a:pPr lvl="1"/>
            <a:r>
              <a:rPr lang="en-GB" sz="2400" dirty="0">
                <a:solidFill>
                  <a:schemeClr val="tx1"/>
                </a:solidFill>
              </a:rPr>
              <a:t>Tuesday 12</a:t>
            </a:r>
            <a:r>
              <a:rPr lang="en-GB" sz="2400" baseline="30000" dirty="0">
                <a:solidFill>
                  <a:schemeClr val="tx1"/>
                </a:solidFill>
              </a:rPr>
              <a:t>th</a:t>
            </a:r>
            <a:r>
              <a:rPr lang="en-GB" sz="2400" dirty="0">
                <a:solidFill>
                  <a:schemeClr val="tx1"/>
                </a:solidFill>
              </a:rPr>
              <a:t> July 9:00 to 11:100 (invite only).</a:t>
            </a:r>
          </a:p>
          <a:p>
            <a:pPr marL="57150" indent="0">
              <a:buNone/>
            </a:pPr>
            <a:endParaRPr lang="en-GB" sz="2600" dirty="0">
              <a:solidFill>
                <a:schemeClr val="tx1"/>
              </a:solidFill>
            </a:endParaRPr>
          </a:p>
          <a:p>
            <a:pPr marL="0" indent="0">
              <a:buNone/>
            </a:pPr>
            <a:endParaRPr lang="en-GB" sz="2600" dirty="0">
              <a:solidFill>
                <a:schemeClr val="tx1"/>
              </a:solidFill>
            </a:endParaRPr>
          </a:p>
          <a:p>
            <a:pPr marL="0" indent="0">
              <a:buNone/>
            </a:pPr>
            <a:endParaRPr lang="en-GB" sz="2600" dirty="0">
              <a:solidFill>
                <a:schemeClr val="tx1"/>
              </a:solidFill>
            </a:endParaRPr>
          </a:p>
          <a:p>
            <a:pPr marL="0" indent="0">
              <a:buNone/>
            </a:pPr>
            <a:endParaRPr lang="en-GB" sz="2600" dirty="0"/>
          </a:p>
        </p:txBody>
      </p:sp>
      <p:pic>
        <p:nvPicPr>
          <p:cNvPr id="5" name="Content Placeholder 5" descr="A picture containing drawing&#10;&#10;Description automatically generated">
            <a:extLst>
              <a:ext uri="{FF2B5EF4-FFF2-40B4-BE49-F238E27FC236}">
                <a16:creationId xmlns:a16="http://schemas.microsoft.com/office/drawing/2014/main" id="{59BFF15E-EC2B-338C-FC6A-998C2147BFCE}"/>
              </a:ext>
            </a:extLst>
          </p:cNvPr>
          <p:cNvPicPr>
            <a:picLocks noChangeAspect="1"/>
          </p:cNvPicPr>
          <p:nvPr/>
        </p:nvPicPr>
        <p:blipFill>
          <a:blip r:embed="rId2"/>
          <a:stretch>
            <a:fillRect/>
          </a:stretch>
        </p:blipFill>
        <p:spPr>
          <a:xfrm>
            <a:off x="10417806" y="5132936"/>
            <a:ext cx="1299578" cy="1375215"/>
          </a:xfrm>
          <a:prstGeom prst="rect">
            <a:avLst/>
          </a:prstGeom>
          <a:noFill/>
        </p:spPr>
      </p:pic>
    </p:spTree>
    <p:extLst>
      <p:ext uri="{BB962C8B-B14F-4D97-AF65-F5344CB8AC3E}">
        <p14:creationId xmlns:p14="http://schemas.microsoft.com/office/powerpoint/2010/main" val="7375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685" y="433153"/>
            <a:ext cx="8761413" cy="1328972"/>
          </a:xfrm>
        </p:spPr>
        <p:txBody>
          <a:bodyPr/>
          <a:lstStyle/>
          <a:p>
            <a:r>
              <a:rPr lang="en-GB" sz="4800" b="1" dirty="0"/>
              <a:t> Transition Day 2022</a:t>
            </a:r>
          </a:p>
        </p:txBody>
      </p:sp>
      <p:sp>
        <p:nvSpPr>
          <p:cNvPr id="3" name="Content Placeholder 2"/>
          <p:cNvSpPr>
            <a:spLocks noGrp="1"/>
          </p:cNvSpPr>
          <p:nvPr>
            <p:ph idx="1"/>
          </p:nvPr>
        </p:nvSpPr>
        <p:spPr>
          <a:xfrm>
            <a:off x="514350" y="2349357"/>
            <a:ext cx="11277599" cy="4075490"/>
          </a:xfrm>
        </p:spPr>
        <p:txBody>
          <a:bodyPr vert="horz" lIns="91440" tIns="45720" rIns="91440" bIns="45720" rtlCol="0" anchor="t">
            <a:normAutofit fontScale="92500" lnSpcReduction="20000"/>
          </a:bodyPr>
          <a:lstStyle/>
          <a:p>
            <a:r>
              <a:rPr lang="en-GB" sz="2600" dirty="0">
                <a:solidFill>
                  <a:schemeClr val="tx1"/>
                </a:solidFill>
              </a:rPr>
              <a:t>Wednesday 6</a:t>
            </a:r>
            <a:r>
              <a:rPr lang="en-GB" sz="2600" baseline="30000" dirty="0">
                <a:solidFill>
                  <a:schemeClr val="tx1"/>
                </a:solidFill>
              </a:rPr>
              <a:t>th</a:t>
            </a:r>
            <a:r>
              <a:rPr lang="en-GB" sz="2600" dirty="0">
                <a:solidFill>
                  <a:schemeClr val="tx1"/>
                </a:solidFill>
              </a:rPr>
              <a:t> July 2022</a:t>
            </a:r>
          </a:p>
          <a:p>
            <a:r>
              <a:rPr lang="en-GB" sz="2600" dirty="0">
                <a:solidFill>
                  <a:schemeClr val="tx1"/>
                </a:solidFill>
              </a:rPr>
              <a:t>8:30 -15:00. (pupils enter through pupil entrance on Hamilton Street)</a:t>
            </a:r>
          </a:p>
          <a:p>
            <a:r>
              <a:rPr lang="en-GB" sz="2600" dirty="0">
                <a:solidFill>
                  <a:schemeClr val="tx1"/>
                </a:solidFill>
              </a:rPr>
              <a:t>Pupils attend in primary school uniform.</a:t>
            </a:r>
          </a:p>
          <a:p>
            <a:r>
              <a:rPr lang="en-GB" sz="2600" dirty="0">
                <a:solidFill>
                  <a:schemeClr val="tx1"/>
                </a:solidFill>
              </a:rPr>
              <a:t>Pupils will sample a range of activities throughout the day, including  lessons.</a:t>
            </a:r>
          </a:p>
          <a:p>
            <a:r>
              <a:rPr lang="en-GB" sz="2600" dirty="0">
                <a:solidFill>
                  <a:schemeClr val="tx1"/>
                </a:solidFill>
              </a:rPr>
              <a:t>Pupils will meet their form tutor on this day and get to know pupils in their form.</a:t>
            </a:r>
          </a:p>
          <a:p>
            <a:r>
              <a:rPr lang="en-GB" sz="2600" dirty="0">
                <a:solidFill>
                  <a:schemeClr val="tx1"/>
                </a:solidFill>
              </a:rPr>
              <a:t>Pupils will be provided with an AHS school dinner. Any pupils who do not wish to receive a dinner will need to bring a packed lunch.</a:t>
            </a:r>
          </a:p>
          <a:p>
            <a:r>
              <a:rPr lang="en-GB" sz="2600" dirty="0">
                <a:solidFill>
                  <a:schemeClr val="tx1"/>
                </a:solidFill>
              </a:rPr>
              <a:t>Pupils depart at 15:00 (once main school has left Hamilton St.)</a:t>
            </a:r>
          </a:p>
          <a:p>
            <a:pPr marL="0" indent="0">
              <a:buNone/>
            </a:pPr>
            <a:endParaRPr lang="en-GB" sz="2600" dirty="0"/>
          </a:p>
        </p:txBody>
      </p:sp>
      <p:pic>
        <p:nvPicPr>
          <p:cNvPr id="5" name="Content Placeholder 5" descr="A picture containing drawing&#10;&#10;Description automatically generated">
            <a:extLst>
              <a:ext uri="{FF2B5EF4-FFF2-40B4-BE49-F238E27FC236}">
                <a16:creationId xmlns:a16="http://schemas.microsoft.com/office/drawing/2014/main" id="{5E22754B-5A5D-2DC5-0AB9-947D13E384B6}"/>
              </a:ext>
            </a:extLst>
          </p:cNvPr>
          <p:cNvPicPr>
            <a:picLocks noChangeAspect="1"/>
          </p:cNvPicPr>
          <p:nvPr/>
        </p:nvPicPr>
        <p:blipFill>
          <a:blip r:embed="rId2"/>
          <a:stretch>
            <a:fillRect/>
          </a:stretch>
        </p:blipFill>
        <p:spPr>
          <a:xfrm>
            <a:off x="10853530" y="5594020"/>
            <a:ext cx="863854" cy="914131"/>
          </a:xfrm>
          <a:prstGeom prst="rect">
            <a:avLst/>
          </a:prstGeom>
          <a:noFill/>
        </p:spPr>
      </p:pic>
    </p:spTree>
    <p:extLst>
      <p:ext uri="{BB962C8B-B14F-4D97-AF65-F5344CB8AC3E}">
        <p14:creationId xmlns:p14="http://schemas.microsoft.com/office/powerpoint/2010/main" val="23753189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Presentation1" id="{CE8659E8-51AD-4B85-9972-F3F4CCD334CB}" vid="{8E3526C2-CD5F-48F0-97D5-C1A601041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ACS 2018+</Template>
  <TotalTime>13375</TotalTime>
  <Words>986</Words>
  <Application>Microsoft Office PowerPoint</Application>
  <PresentationFormat>Widescreen</PresentationFormat>
  <Paragraphs>178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Ion Boardroom</vt:lpstr>
      <vt:lpstr>Welcome to AHS  </vt:lpstr>
      <vt:lpstr>Senior Leadership Team</vt:lpstr>
      <vt:lpstr>Education Partnership Trust</vt:lpstr>
      <vt:lpstr>Our Values</vt:lpstr>
      <vt:lpstr>Respect</vt:lpstr>
      <vt:lpstr>Responsibility </vt:lpstr>
      <vt:lpstr>Ambition</vt:lpstr>
      <vt:lpstr>Key Transition Dates</vt:lpstr>
      <vt:lpstr> Transition Day 2022</vt:lpstr>
      <vt:lpstr>Summer School 2022</vt:lpstr>
      <vt:lpstr>School Day – Years 7 to 10</vt:lpstr>
      <vt:lpstr>PowerPoint Presentation</vt:lpstr>
      <vt:lpstr>Uniform and General Standards</vt:lpstr>
      <vt:lpstr>PowerPoint Presentation</vt:lpstr>
      <vt:lpstr>PowerPoint Presentation</vt:lpstr>
      <vt:lpstr>Knowledge Organisers</vt:lpstr>
      <vt:lpstr>Key Information needed</vt:lpstr>
      <vt:lpstr>Form Room Experience</vt:lpstr>
      <vt:lpstr>Classroom code/language </vt:lpstr>
      <vt:lpstr> </vt:lpstr>
      <vt:lpstr>Communication - ClassCharts</vt:lpstr>
      <vt:lpstr>Communication - ParentMail</vt:lpstr>
      <vt:lpstr>Common Communication Issues</vt:lpstr>
      <vt:lpstr>Significant Dates – 2022/23</vt:lpstr>
    </vt:vector>
  </TitlesOfParts>
  <Company>Atherton Community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ACS</dc:title>
  <dc:creator>B.Layzell</dc:creator>
  <cp:lastModifiedBy>Ben Layzell</cp:lastModifiedBy>
  <cp:revision>135</cp:revision>
  <dcterms:created xsi:type="dcterms:W3CDTF">2019-06-10T09:10:09Z</dcterms:created>
  <dcterms:modified xsi:type="dcterms:W3CDTF">2022-07-05T16:23:13Z</dcterms:modified>
</cp:coreProperties>
</file>