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9906000" cy="6858000" type="A4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5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572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0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4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4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9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3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5A4B-5B04-4DBC-B44D-234F089E8E10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83C6-6059-4AAC-B5CB-9465D2E5F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8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334C-D754-42F7-9E4F-156F450C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16761"/>
              </p:ext>
            </p:extLst>
          </p:nvPr>
        </p:nvGraphicFramePr>
        <p:xfrm>
          <a:off x="383283" y="386970"/>
          <a:ext cx="3146653" cy="228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69342">
                  <a:extLst>
                    <a:ext uri="{9D8B030D-6E8A-4147-A177-3AD203B41FA5}">
                      <a16:colId xmlns:a16="http://schemas.microsoft.com/office/drawing/2014/main" val="3922652725"/>
                    </a:ext>
                  </a:extLst>
                </a:gridCol>
                <a:gridCol w="1577311">
                  <a:extLst>
                    <a:ext uri="{9D8B030D-6E8A-4147-A177-3AD203B41FA5}">
                      <a16:colId xmlns:a16="http://schemas.microsoft.com/office/drawing/2014/main" val="4067240341"/>
                    </a:ext>
                  </a:extLst>
                </a:gridCol>
              </a:tblGrid>
              <a:tr h="32777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OBSERVATIONAL</a:t>
                      </a:r>
                      <a:r>
                        <a:rPr lang="en-GB" sz="1000" b="1" baseline="0" dirty="0">
                          <a:latin typeface="Century Gothic" panose="020B0502020202020204" pitchFamily="34" charset="0"/>
                        </a:rPr>
                        <a:t> DRAWING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Drawing from looking at an</a:t>
                      </a:r>
                      <a:r>
                        <a:rPr lang="en-GB" sz="800" b="0" baseline="0" dirty="0">
                          <a:latin typeface="Century Gothic" panose="020B0502020202020204" pitchFamily="34" charset="0"/>
                        </a:rPr>
                        <a:t> image or object.</a:t>
                      </a: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125703"/>
                  </a:ext>
                </a:extLst>
              </a:tr>
              <a:tr h="32777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PRIMARY 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Drawing from an object that</a:t>
                      </a:r>
                      <a:r>
                        <a:rPr lang="en-GB" sz="800" b="0" baseline="0" dirty="0">
                          <a:latin typeface="Century Gothic" panose="020B0502020202020204" pitchFamily="34" charset="0"/>
                        </a:rPr>
                        <a:t> is directly in front of you.</a:t>
                      </a: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472564"/>
                  </a:ext>
                </a:extLst>
              </a:tr>
              <a:tr h="36931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SECONDARY 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Drawing from </a:t>
                      </a:r>
                      <a:r>
                        <a:rPr lang="en-GB" sz="800" b="0">
                          <a:latin typeface="Century Gothic" panose="020B0502020202020204" pitchFamily="34" charset="0"/>
                        </a:rPr>
                        <a:t>an image.</a:t>
                      </a: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336789"/>
                  </a:ext>
                </a:extLst>
              </a:tr>
              <a:tr h="44932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PHOTOGRAPHS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Using</a:t>
                      </a:r>
                      <a:r>
                        <a:rPr lang="en-GB" sz="800" b="0" baseline="0" dirty="0">
                          <a:latin typeface="Century Gothic" panose="020B0502020202020204" pitchFamily="34" charset="0"/>
                        </a:rPr>
                        <a:t> a camera to record images – this is classed as primary observation.</a:t>
                      </a: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294061"/>
                  </a:ext>
                </a:extLst>
              </a:tr>
              <a:tr h="52576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SKETCHES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Basic sketches and doodles can act as a starting</a:t>
                      </a:r>
                      <a:r>
                        <a:rPr lang="en-GB" sz="800" b="0" baseline="0" dirty="0">
                          <a:latin typeface="Century Gothic" panose="020B0502020202020204" pitchFamily="34" charset="0"/>
                        </a:rPr>
                        <a:t> point to aid in developing an idea.</a:t>
                      </a: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68578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A0BAD54-653A-4A0B-8272-2A802A8513FA}"/>
              </a:ext>
            </a:extLst>
          </p:cNvPr>
          <p:cNvSpPr/>
          <p:nvPr/>
        </p:nvSpPr>
        <p:spPr>
          <a:xfrm>
            <a:off x="369335" y="67951"/>
            <a:ext cx="3160509" cy="3077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D477E-B496-4690-8195-39455CF41069}"/>
              </a:ext>
            </a:extLst>
          </p:cNvPr>
          <p:cNvSpPr txBox="1"/>
          <p:nvPr/>
        </p:nvSpPr>
        <p:spPr>
          <a:xfrm>
            <a:off x="757266" y="67953"/>
            <a:ext cx="2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Key Vocabulary…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23651-9C8A-4F54-99DF-102049DCB398}"/>
              </a:ext>
            </a:extLst>
          </p:cNvPr>
          <p:cNvSpPr txBox="1"/>
          <p:nvPr/>
        </p:nvSpPr>
        <p:spPr>
          <a:xfrm rot="16200000">
            <a:off x="-4150961" y="2316080"/>
            <a:ext cx="871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KS4: AO3 – RECORD: observations and insights into intention.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FDD10-C4B7-4EFD-B557-A006798A0937}"/>
              </a:ext>
            </a:extLst>
          </p:cNvPr>
          <p:cNvSpPr/>
          <p:nvPr/>
        </p:nvSpPr>
        <p:spPr>
          <a:xfrm>
            <a:off x="3563674" y="62904"/>
            <a:ext cx="3979072" cy="3134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0E9F2-D20C-4241-936F-06A5059CFF84}"/>
              </a:ext>
            </a:extLst>
          </p:cNvPr>
          <p:cNvSpPr txBox="1"/>
          <p:nvPr/>
        </p:nvSpPr>
        <p:spPr>
          <a:xfrm>
            <a:off x="4423232" y="62904"/>
            <a:ext cx="22599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Picture This…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9FF6E90-55FF-4ED2-A493-7B7A920F4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40934"/>
              </p:ext>
            </p:extLst>
          </p:nvPr>
        </p:nvGraphicFramePr>
        <p:xfrm>
          <a:off x="381431" y="3063373"/>
          <a:ext cx="3114094" cy="333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59">
                  <a:extLst>
                    <a:ext uri="{9D8B030D-6E8A-4147-A177-3AD203B41FA5}">
                      <a16:colId xmlns:a16="http://schemas.microsoft.com/office/drawing/2014/main" val="4285998729"/>
                    </a:ext>
                  </a:extLst>
                </a:gridCol>
                <a:gridCol w="1535435">
                  <a:extLst>
                    <a:ext uri="{9D8B030D-6E8A-4147-A177-3AD203B41FA5}">
                      <a16:colId xmlns:a16="http://schemas.microsoft.com/office/drawing/2014/main" val="1459385769"/>
                    </a:ext>
                  </a:extLst>
                </a:gridCol>
              </a:tblGrid>
              <a:tr h="1286648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CROSS-HATCHING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Cross-hatching uses fine parallel lines drawn closely together to create the illusion of shade or texture in a drawing.</a:t>
                      </a:r>
                    </a:p>
                    <a:p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drawing of two layers of hatching at right-angles to create a mesh-like pattern.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0615"/>
                  </a:ext>
                </a:extLst>
              </a:tr>
              <a:tr h="1166960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HATCHING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 pencil or pen-and-ink drawing.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atching is one of the quickest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ways to fill in the dark areas. </a:t>
                      </a:r>
                    </a:p>
                    <a:p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By drawing a lot of fine lines that are parallel, the area as a whole is perceived as being darker.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15414"/>
                  </a:ext>
                </a:extLst>
              </a:tr>
              <a:tr h="840123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STIPPLING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art or process of drawing, painting, or engraving using numerous small dots or specks.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73559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C989376-880E-436E-B281-851D2508B4CB}"/>
              </a:ext>
            </a:extLst>
          </p:cNvPr>
          <p:cNvSpPr/>
          <p:nvPr/>
        </p:nvSpPr>
        <p:spPr>
          <a:xfrm>
            <a:off x="369335" y="2702337"/>
            <a:ext cx="3160509" cy="3186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274FE-4532-4784-AF55-F08F2F4EF451}"/>
              </a:ext>
            </a:extLst>
          </p:cNvPr>
          <p:cNvSpPr txBox="1"/>
          <p:nvPr/>
        </p:nvSpPr>
        <p:spPr>
          <a:xfrm>
            <a:off x="872043" y="2679767"/>
            <a:ext cx="2387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Always remember…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9334" y="6390527"/>
            <a:ext cx="9444203" cy="4058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83714" y="3352547"/>
            <a:ext cx="2228945" cy="2920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2B33EB-4AD4-4F06-BA3A-3152F9D32ACA}"/>
              </a:ext>
            </a:extLst>
          </p:cNvPr>
          <p:cNvSpPr/>
          <p:nvPr/>
        </p:nvSpPr>
        <p:spPr>
          <a:xfrm>
            <a:off x="7592475" y="3044769"/>
            <a:ext cx="221773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10E9F2-D20C-4241-936F-06A5059CFF84}"/>
              </a:ext>
            </a:extLst>
          </p:cNvPr>
          <p:cNvSpPr txBox="1"/>
          <p:nvPr/>
        </p:nvSpPr>
        <p:spPr>
          <a:xfrm>
            <a:off x="7569759" y="3047480"/>
            <a:ext cx="22599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The Big Question…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85944" y="408520"/>
            <a:ext cx="2227592" cy="2624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2B33EB-4AD4-4F06-BA3A-3152F9D32ACA}"/>
              </a:ext>
            </a:extLst>
          </p:cNvPr>
          <p:cNvSpPr/>
          <p:nvPr/>
        </p:nvSpPr>
        <p:spPr>
          <a:xfrm>
            <a:off x="7585944" y="62904"/>
            <a:ext cx="2227592" cy="3077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10E9F2-D20C-4241-936F-06A5059CFF84}"/>
              </a:ext>
            </a:extLst>
          </p:cNvPr>
          <p:cNvSpPr txBox="1"/>
          <p:nvPr/>
        </p:nvSpPr>
        <p:spPr>
          <a:xfrm>
            <a:off x="7335963" y="47766"/>
            <a:ext cx="22599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Deeper Learning…</a:t>
            </a:r>
          </a:p>
        </p:txBody>
      </p:sp>
      <p:pic>
        <p:nvPicPr>
          <p:cNvPr id="27" name="Picture 4" descr="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84" l="0" r="100000">
                        <a14:foregroundMark x1="31217" y1="50794" x2="31217" y2="50794"/>
                        <a14:foregroundMark x1="22222" y1="43386" x2="22222" y2="43386"/>
                        <a14:foregroundMark x1="25926" y1="48148" x2="25926" y2="48148"/>
                        <a14:foregroundMark x1="22222" y1="49206" x2="22222" y2="49206"/>
                        <a14:foregroundMark x1="57143" y1="49206" x2="57143" y2="49206"/>
                        <a14:foregroundMark x1="56614" y1="41270" x2="56614" y2="41270"/>
                        <a14:foregroundMark x1="59788" y1="48677" x2="59788" y2="48677"/>
                        <a14:foregroundMark x1="66138" y1="50265" x2="66138" y2="50265"/>
                        <a14:foregroundMark x1="59788" y1="42857" x2="59788" y2="42857"/>
                        <a14:foregroundMark x1="92063" y1="32804" x2="92063" y2="32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99" y="47766"/>
            <a:ext cx="462099" cy="46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23238" y="611654"/>
            <a:ext cx="2370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 1: DESCRIBE</a:t>
            </a:r>
          </a:p>
          <a:p>
            <a:pPr defTabSz="457200"/>
            <a:endParaRPr lang="en-GB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What is this an image of?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What have you done?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What was the purpose of the piece?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 2: EXPLAIN</a:t>
            </a:r>
          </a:p>
          <a:p>
            <a:pPr defTabSz="457200"/>
            <a:endParaRPr lang="en-GB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How was the work made?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How did you produce the effect?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How did you decide on composition?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GB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 3: REFLECT</a:t>
            </a:r>
          </a:p>
          <a:p>
            <a:pPr defTabSz="457200"/>
            <a:endParaRPr lang="en-GB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Why did you use this specific method?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Why are some areas better than others?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What might you do differently next time?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Why might you do it differently?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How will your develop in response?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0836" y="380717"/>
            <a:ext cx="22198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ANNOTATION: -</a:t>
            </a:r>
            <a:endParaRPr lang="en-GB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73478" y="3365900"/>
            <a:ext cx="2228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NEXT STEPS: -</a:t>
            </a:r>
          </a:p>
          <a:p>
            <a:pPr defTabSz="457200"/>
            <a:endParaRPr lang="en-GB" sz="1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Produce a range of tones by varying the pressure and layering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Consider using softer pencils for darker shades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Apply tone using a soft circular motion to create a smooth coverage. Filling all the white gaps and avoid shading in different directions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Add detail/interest by applying tone using mark-making techniques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Mark-making can be produced by making your own tools/paintbrushes</a:t>
            </a:r>
            <a:endParaRPr lang="en-GB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3283" y="6393806"/>
            <a:ext cx="94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Activity:</a:t>
            </a:r>
            <a:r>
              <a:rPr lang="en-GB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Try to annotate or evaluate whenever you have an idea or a change in direction. Write about a technique that was successful or if something didn’t go </a:t>
            </a:r>
            <a:r>
              <a:rPr lang="en-GB" sz="900">
                <a:solidFill>
                  <a:prstClr val="black"/>
                </a:solidFill>
                <a:latin typeface="Century Gothic" panose="020B0502020202020204" pitchFamily="34" charset="0"/>
              </a:rPr>
              <a:t>as planned.</a:t>
            </a:r>
            <a:endParaRPr lang="en-GB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0723" t="29889" r="44318" b="28333"/>
          <a:stretch/>
        </p:blipFill>
        <p:spPr>
          <a:xfrm>
            <a:off x="3571048" y="386175"/>
            <a:ext cx="3941901" cy="2410008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136">
            <a:off x="4261041" y="-107933"/>
            <a:ext cx="6508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9892">
            <a:off x="2959024" y="2407639"/>
            <a:ext cx="710444" cy="6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491" t="50333" r="71266" b="38111"/>
          <a:stretch/>
        </p:blipFill>
        <p:spPr>
          <a:xfrm>
            <a:off x="3563674" y="2819197"/>
            <a:ext cx="3954121" cy="661140"/>
          </a:xfrm>
          <a:prstGeom prst="rect">
            <a:avLst/>
          </a:prstGeom>
        </p:spPr>
      </p:pic>
      <p:pic>
        <p:nvPicPr>
          <p:cNvPr id="1028" name="Picture 4" descr="Image result for tonal scal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2367" r="12374" b="22558"/>
          <a:stretch/>
        </p:blipFill>
        <p:spPr bwMode="auto">
          <a:xfrm>
            <a:off x="3563618" y="3518701"/>
            <a:ext cx="3954177" cy="27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382</Words>
  <Application>Microsoft Office PowerPoint</Application>
  <PresentationFormat>A4 Paper (210x297 mm)</PresentationFormat>
  <Paragraphs>54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Atherton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L.Leonard</dc:creator>
  <cp:lastModifiedBy>Hannah Swallow</cp:lastModifiedBy>
  <cp:revision>18</cp:revision>
  <cp:lastPrinted>2019-07-09T09:05:06Z</cp:lastPrinted>
  <dcterms:created xsi:type="dcterms:W3CDTF">2019-06-14T08:58:33Z</dcterms:created>
  <dcterms:modified xsi:type="dcterms:W3CDTF">2020-07-01T12:09:45Z</dcterms:modified>
</cp:coreProperties>
</file>