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8" r:id="rId2"/>
  </p:sldIdLst>
  <p:sldSz cx="9906000" cy="6858000" type="A4"/>
  <p:notesSz cx="9926638" cy="1435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79" d="100"/>
          <a:sy n="79" d="100"/>
        </p:scale>
        <p:origin x="-608" y="-11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455A4B-5B04-4DBC-B44D-234F089E8E10}" type="datetimeFigureOut">
              <a:rPr lang="en-GB" smtClean="0"/>
              <a:t>18/06/20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183C6-6059-4AAC-B5CB-9465D2E5FD56}" type="slidenum">
              <a:rPr lang="en-GB" smtClean="0"/>
              <a:t>‹#›</a:t>
            </a:fld>
            <a:endParaRPr lang="en-GB"/>
          </a:p>
        </p:txBody>
      </p:sp>
    </p:spTree>
    <p:extLst>
      <p:ext uri="{BB962C8B-B14F-4D97-AF65-F5344CB8AC3E}">
        <p14:creationId xmlns:p14="http://schemas.microsoft.com/office/powerpoint/2010/main" val="2898310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455A4B-5B04-4DBC-B44D-234F089E8E10}" type="datetimeFigureOut">
              <a:rPr lang="en-GB" smtClean="0"/>
              <a:t>18/06/20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183C6-6059-4AAC-B5CB-9465D2E5FD56}" type="slidenum">
              <a:rPr lang="en-GB" smtClean="0"/>
              <a:t>‹#›</a:t>
            </a:fld>
            <a:endParaRPr lang="en-GB"/>
          </a:p>
        </p:txBody>
      </p:sp>
    </p:spTree>
    <p:extLst>
      <p:ext uri="{BB962C8B-B14F-4D97-AF65-F5344CB8AC3E}">
        <p14:creationId xmlns:p14="http://schemas.microsoft.com/office/powerpoint/2010/main" val="213745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455A4B-5B04-4DBC-B44D-234F089E8E10}" type="datetimeFigureOut">
              <a:rPr lang="en-GB" smtClean="0"/>
              <a:t>18/06/20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183C6-6059-4AAC-B5CB-9465D2E5FD56}" type="slidenum">
              <a:rPr lang="en-GB" smtClean="0"/>
              <a:t>‹#›</a:t>
            </a:fld>
            <a:endParaRPr lang="en-GB"/>
          </a:p>
        </p:txBody>
      </p:sp>
    </p:spTree>
    <p:extLst>
      <p:ext uri="{BB962C8B-B14F-4D97-AF65-F5344CB8AC3E}">
        <p14:creationId xmlns:p14="http://schemas.microsoft.com/office/powerpoint/2010/main" val="283986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455A4B-5B04-4DBC-B44D-234F089E8E10}" type="datetimeFigureOut">
              <a:rPr lang="en-GB" smtClean="0"/>
              <a:t>18/06/20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183C6-6059-4AAC-B5CB-9465D2E5FD56}" type="slidenum">
              <a:rPr lang="en-GB" smtClean="0"/>
              <a:t>‹#›</a:t>
            </a:fld>
            <a:endParaRPr lang="en-GB"/>
          </a:p>
        </p:txBody>
      </p:sp>
    </p:spTree>
    <p:extLst>
      <p:ext uri="{BB962C8B-B14F-4D97-AF65-F5344CB8AC3E}">
        <p14:creationId xmlns:p14="http://schemas.microsoft.com/office/powerpoint/2010/main" val="310830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455A4B-5B04-4DBC-B44D-234F089E8E10}" type="datetimeFigureOut">
              <a:rPr lang="en-GB" smtClean="0"/>
              <a:t>18/06/20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4183C6-6059-4AAC-B5CB-9465D2E5FD56}" type="slidenum">
              <a:rPr lang="en-GB" smtClean="0"/>
              <a:t>‹#›</a:t>
            </a:fld>
            <a:endParaRPr lang="en-GB"/>
          </a:p>
        </p:txBody>
      </p:sp>
    </p:spTree>
    <p:extLst>
      <p:ext uri="{BB962C8B-B14F-4D97-AF65-F5344CB8AC3E}">
        <p14:creationId xmlns:p14="http://schemas.microsoft.com/office/powerpoint/2010/main" val="336073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455A4B-5B04-4DBC-B44D-234F089E8E10}" type="datetimeFigureOut">
              <a:rPr lang="en-GB" smtClean="0"/>
              <a:t>18/06/20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183C6-6059-4AAC-B5CB-9465D2E5FD56}" type="slidenum">
              <a:rPr lang="en-GB" smtClean="0"/>
              <a:t>‹#›</a:t>
            </a:fld>
            <a:endParaRPr lang="en-GB"/>
          </a:p>
        </p:txBody>
      </p:sp>
    </p:spTree>
    <p:extLst>
      <p:ext uri="{BB962C8B-B14F-4D97-AF65-F5344CB8AC3E}">
        <p14:creationId xmlns:p14="http://schemas.microsoft.com/office/powerpoint/2010/main" val="58254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455A4B-5B04-4DBC-B44D-234F089E8E10}" type="datetimeFigureOut">
              <a:rPr lang="en-GB" smtClean="0"/>
              <a:t>18/06/20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4183C6-6059-4AAC-B5CB-9465D2E5FD56}" type="slidenum">
              <a:rPr lang="en-GB" smtClean="0"/>
              <a:t>‹#›</a:t>
            </a:fld>
            <a:endParaRPr lang="en-GB"/>
          </a:p>
        </p:txBody>
      </p:sp>
    </p:spTree>
    <p:extLst>
      <p:ext uri="{BB962C8B-B14F-4D97-AF65-F5344CB8AC3E}">
        <p14:creationId xmlns:p14="http://schemas.microsoft.com/office/powerpoint/2010/main" val="3234449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455A4B-5B04-4DBC-B44D-234F089E8E10}" type="datetimeFigureOut">
              <a:rPr lang="en-GB" smtClean="0"/>
              <a:t>18/06/20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4183C6-6059-4AAC-B5CB-9465D2E5FD56}" type="slidenum">
              <a:rPr lang="en-GB" smtClean="0"/>
              <a:t>‹#›</a:t>
            </a:fld>
            <a:endParaRPr lang="en-GB"/>
          </a:p>
        </p:txBody>
      </p:sp>
    </p:spTree>
    <p:extLst>
      <p:ext uri="{BB962C8B-B14F-4D97-AF65-F5344CB8AC3E}">
        <p14:creationId xmlns:p14="http://schemas.microsoft.com/office/powerpoint/2010/main" val="621599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55A4B-5B04-4DBC-B44D-234F089E8E10}" type="datetimeFigureOut">
              <a:rPr lang="en-GB" smtClean="0"/>
              <a:t>18/06/20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4183C6-6059-4AAC-B5CB-9465D2E5FD56}" type="slidenum">
              <a:rPr lang="en-GB" smtClean="0"/>
              <a:t>‹#›</a:t>
            </a:fld>
            <a:endParaRPr lang="en-GB"/>
          </a:p>
        </p:txBody>
      </p:sp>
    </p:spTree>
    <p:extLst>
      <p:ext uri="{BB962C8B-B14F-4D97-AF65-F5344CB8AC3E}">
        <p14:creationId xmlns:p14="http://schemas.microsoft.com/office/powerpoint/2010/main" val="43952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455A4B-5B04-4DBC-B44D-234F089E8E10}" type="datetimeFigureOut">
              <a:rPr lang="en-GB" smtClean="0"/>
              <a:t>18/06/20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183C6-6059-4AAC-B5CB-9465D2E5FD56}" type="slidenum">
              <a:rPr lang="en-GB" smtClean="0"/>
              <a:t>‹#›</a:t>
            </a:fld>
            <a:endParaRPr lang="en-GB"/>
          </a:p>
        </p:txBody>
      </p:sp>
    </p:spTree>
    <p:extLst>
      <p:ext uri="{BB962C8B-B14F-4D97-AF65-F5344CB8AC3E}">
        <p14:creationId xmlns:p14="http://schemas.microsoft.com/office/powerpoint/2010/main" val="2806497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455A4B-5B04-4DBC-B44D-234F089E8E10}" type="datetimeFigureOut">
              <a:rPr lang="en-GB" smtClean="0"/>
              <a:t>18/06/20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4183C6-6059-4AAC-B5CB-9465D2E5FD56}" type="slidenum">
              <a:rPr lang="en-GB" smtClean="0"/>
              <a:t>‹#›</a:t>
            </a:fld>
            <a:endParaRPr lang="en-GB"/>
          </a:p>
        </p:txBody>
      </p:sp>
    </p:spTree>
    <p:extLst>
      <p:ext uri="{BB962C8B-B14F-4D97-AF65-F5344CB8AC3E}">
        <p14:creationId xmlns:p14="http://schemas.microsoft.com/office/powerpoint/2010/main" val="6530343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55A4B-5B04-4DBC-B44D-234F089E8E10}" type="datetimeFigureOut">
              <a:rPr lang="en-GB" smtClean="0"/>
              <a:t>18/06/20</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183C6-6059-4AAC-B5CB-9465D2E5FD56}" type="slidenum">
              <a:rPr lang="en-GB" smtClean="0"/>
              <a:t>‹#›</a:t>
            </a:fld>
            <a:endParaRPr lang="en-GB"/>
          </a:p>
        </p:txBody>
      </p:sp>
    </p:spTree>
    <p:extLst>
      <p:ext uri="{BB962C8B-B14F-4D97-AF65-F5344CB8AC3E}">
        <p14:creationId xmlns:p14="http://schemas.microsoft.com/office/powerpoint/2010/main" val="36163884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mage result for RUSSIA ON M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4941" y="2806372"/>
            <a:ext cx="3259426" cy="31229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xmlns="" id="{524C334C-D754-42F7-9E4F-156F450C4EBA}"/>
              </a:ext>
            </a:extLst>
          </p:cNvPr>
          <p:cNvGraphicFramePr>
            <a:graphicFrameLocks noGrp="1"/>
          </p:cNvGraphicFramePr>
          <p:nvPr>
            <p:extLst>
              <p:ext uri="{D42A27DB-BD31-4B8C-83A1-F6EECF244321}">
                <p14:modId xmlns:p14="http://schemas.microsoft.com/office/powerpoint/2010/main" val="2244563453"/>
              </p:ext>
            </p:extLst>
          </p:nvPr>
        </p:nvGraphicFramePr>
        <p:xfrm>
          <a:off x="372773" y="409108"/>
          <a:ext cx="3133643" cy="1586806"/>
        </p:xfrm>
        <a:graphic>
          <a:graphicData uri="http://schemas.openxmlformats.org/drawingml/2006/table">
            <a:tbl>
              <a:tblPr firstRow="1" bandRow="1">
                <a:tableStyleId>{D7AC3CCA-C797-4891-BE02-D94E43425B78}</a:tableStyleId>
              </a:tblPr>
              <a:tblGrid>
                <a:gridCol w="1350924">
                  <a:extLst>
                    <a:ext uri="{9D8B030D-6E8A-4147-A177-3AD203B41FA5}">
                      <a16:colId xmlns:a16="http://schemas.microsoft.com/office/drawing/2014/main" xmlns="" val="3922652725"/>
                    </a:ext>
                  </a:extLst>
                </a:gridCol>
                <a:gridCol w="1782719">
                  <a:extLst>
                    <a:ext uri="{9D8B030D-6E8A-4147-A177-3AD203B41FA5}">
                      <a16:colId xmlns:a16="http://schemas.microsoft.com/office/drawing/2014/main" xmlns="" val="4067240341"/>
                    </a:ext>
                  </a:extLst>
                </a:gridCol>
              </a:tblGrid>
              <a:tr h="946726">
                <a:tc>
                  <a:txBody>
                    <a:bodyPr/>
                    <a:lstStyle/>
                    <a:p>
                      <a:pPr algn="ctr"/>
                      <a:r>
                        <a:rPr lang="en-GB" sz="1000" b="1" dirty="0" smtClean="0">
                          <a:latin typeface="Century Gothic" panose="020B0502020202020204" pitchFamily="34" charset="0"/>
                        </a:rPr>
                        <a:t>ARCHITECTURE</a:t>
                      </a:r>
                      <a:endParaRPr lang="en-GB" sz="1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b="0" dirty="0" smtClean="0">
                          <a:latin typeface="Century Gothic" panose="020B0502020202020204" pitchFamily="34" charset="0"/>
                        </a:rPr>
                        <a:t>A term to describe buildings and other structures.</a:t>
                      </a:r>
                    </a:p>
                    <a:p>
                      <a:r>
                        <a:rPr lang="en-GB" sz="900" b="0" dirty="0" smtClean="0">
                          <a:latin typeface="Century Gothic" panose="020B0502020202020204" pitchFamily="34" charset="0"/>
                        </a:rPr>
                        <a:t>The art and</a:t>
                      </a:r>
                      <a:r>
                        <a:rPr lang="en-GB" sz="900" b="0" baseline="0" dirty="0" smtClean="0">
                          <a:latin typeface="Century Gothic" panose="020B0502020202020204" pitchFamily="34" charset="0"/>
                        </a:rPr>
                        <a:t> </a:t>
                      </a:r>
                      <a:r>
                        <a:rPr lang="en-GB" sz="900" b="0" dirty="0" smtClean="0">
                          <a:latin typeface="Century Gothic" panose="020B0502020202020204" pitchFamily="34" charset="0"/>
                        </a:rPr>
                        <a:t>style of design and method of construction of buildings and other physical structures.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84125703"/>
                  </a:ext>
                </a:extLst>
              </a:tr>
              <a:tr h="616531">
                <a:tc>
                  <a:txBody>
                    <a:bodyPr/>
                    <a:lstStyle/>
                    <a:p>
                      <a:pPr algn="ctr"/>
                      <a:r>
                        <a:rPr lang="en-GB" sz="1000" b="1" dirty="0" smtClean="0">
                          <a:latin typeface="Century Gothic" panose="020B0502020202020204" pitchFamily="34" charset="0"/>
                        </a:rPr>
                        <a:t>ST. BASIL’S</a:t>
                      </a:r>
                      <a:r>
                        <a:rPr lang="en-GB" sz="1000" b="1" baseline="0" dirty="0" smtClean="0">
                          <a:latin typeface="Century Gothic" panose="020B0502020202020204" pitchFamily="34" charset="0"/>
                        </a:rPr>
                        <a:t> CATHEDRAL</a:t>
                      </a:r>
                      <a:endParaRPr lang="en-GB" sz="10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900" b="0" dirty="0" smtClean="0">
                          <a:latin typeface="Century Gothic" panose="020B0502020202020204" pitchFamily="34" charset="0"/>
                        </a:rPr>
                        <a:t> is a church in Red Square in Moscow, Russia and is regarded as a symbol of the country.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77472564"/>
                  </a:ext>
                </a:extLst>
              </a:tr>
            </a:tbl>
          </a:graphicData>
        </a:graphic>
      </p:graphicFrame>
      <p:sp>
        <p:nvSpPr>
          <p:cNvPr id="5" name="Rectangle 4">
            <a:extLst>
              <a:ext uri="{FF2B5EF4-FFF2-40B4-BE49-F238E27FC236}">
                <a16:creationId xmlns:a16="http://schemas.microsoft.com/office/drawing/2014/main" xmlns="" id="{2A0BAD54-653A-4A0B-8272-2A802A8513FA}"/>
              </a:ext>
            </a:extLst>
          </p:cNvPr>
          <p:cNvSpPr/>
          <p:nvPr/>
        </p:nvSpPr>
        <p:spPr>
          <a:xfrm>
            <a:off x="369335" y="67951"/>
            <a:ext cx="3160509" cy="30777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6" name="TextBox 5">
            <a:extLst>
              <a:ext uri="{FF2B5EF4-FFF2-40B4-BE49-F238E27FC236}">
                <a16:creationId xmlns:a16="http://schemas.microsoft.com/office/drawing/2014/main" xmlns="" id="{3A4D477E-B496-4690-8195-39455CF41069}"/>
              </a:ext>
            </a:extLst>
          </p:cNvPr>
          <p:cNvSpPr txBox="1"/>
          <p:nvPr/>
        </p:nvSpPr>
        <p:spPr>
          <a:xfrm>
            <a:off x="757266" y="67953"/>
            <a:ext cx="2259961" cy="307777"/>
          </a:xfrm>
          <a:prstGeom prst="rect">
            <a:avLst/>
          </a:prstGeom>
          <a:noFill/>
        </p:spPr>
        <p:txBody>
          <a:bodyPr wrap="square" rtlCol="0">
            <a:spAutoFit/>
          </a:bodyPr>
          <a:lstStyle/>
          <a:p>
            <a:pPr algn="ctr" defTabSz="457200"/>
            <a:r>
              <a:rPr lang="en-GB" sz="1400" b="1" dirty="0">
                <a:solidFill>
                  <a:prstClr val="white"/>
                </a:solidFill>
                <a:latin typeface="Century Gothic" panose="020B0502020202020204" pitchFamily="34" charset="0"/>
              </a:rPr>
              <a:t>Key Vocabulary…</a:t>
            </a:r>
          </a:p>
        </p:txBody>
      </p:sp>
      <p:sp>
        <p:nvSpPr>
          <p:cNvPr id="7" name="TextBox 6">
            <a:extLst>
              <a:ext uri="{FF2B5EF4-FFF2-40B4-BE49-F238E27FC236}">
                <a16:creationId xmlns:a16="http://schemas.microsoft.com/office/drawing/2014/main" xmlns="" id="{59623651-9C8A-4F54-99DF-102049DCB398}"/>
              </a:ext>
            </a:extLst>
          </p:cNvPr>
          <p:cNvSpPr txBox="1"/>
          <p:nvPr/>
        </p:nvSpPr>
        <p:spPr>
          <a:xfrm rot="16200000">
            <a:off x="-4172588" y="2316080"/>
            <a:ext cx="8714509" cy="369332"/>
          </a:xfrm>
          <a:prstGeom prst="rect">
            <a:avLst/>
          </a:prstGeom>
          <a:noFill/>
        </p:spPr>
        <p:txBody>
          <a:bodyPr wrap="square" rtlCol="0">
            <a:spAutoFit/>
          </a:bodyPr>
          <a:lstStyle/>
          <a:p>
            <a:pPr defTabSz="457200"/>
            <a:r>
              <a:rPr lang="en-GB" b="1" i="1" dirty="0" smtClean="0">
                <a:solidFill>
                  <a:prstClr val="black"/>
                </a:solidFill>
                <a:latin typeface="Century Gothic" panose="020B0502020202020204" pitchFamily="34" charset="0"/>
              </a:rPr>
              <a:t>Y8 KNOWLEDGE ORGANISER: </a:t>
            </a:r>
            <a:r>
              <a:rPr lang="en-GB" b="1" i="1" dirty="0" smtClean="0">
                <a:solidFill>
                  <a:prstClr val="black"/>
                </a:solidFill>
                <a:latin typeface="Century Gothic" panose="020B0502020202020204" pitchFamily="34" charset="0"/>
              </a:rPr>
              <a:t>Russian Architecture</a:t>
            </a:r>
            <a:r>
              <a:rPr lang="en-GB" b="1" i="1" dirty="0" smtClean="0">
                <a:solidFill>
                  <a:prstClr val="black"/>
                </a:solidFill>
                <a:latin typeface="Century Gothic" panose="020B0502020202020204" pitchFamily="34" charset="0"/>
              </a:rPr>
              <a:t>. </a:t>
            </a:r>
            <a:endParaRPr lang="en-GB" b="1" i="1" dirty="0">
              <a:solidFill>
                <a:prstClr val="black"/>
              </a:solidFill>
              <a:latin typeface="Century Gothic" panose="020B0502020202020204" pitchFamily="34" charset="0"/>
            </a:endParaRPr>
          </a:p>
        </p:txBody>
      </p:sp>
      <p:sp>
        <p:nvSpPr>
          <p:cNvPr id="8" name="Rectangle 7">
            <a:extLst>
              <a:ext uri="{FF2B5EF4-FFF2-40B4-BE49-F238E27FC236}">
                <a16:creationId xmlns:a16="http://schemas.microsoft.com/office/drawing/2014/main" xmlns="" id="{FECFDD10-C4B7-4EFD-B557-A006798A0937}"/>
              </a:ext>
            </a:extLst>
          </p:cNvPr>
          <p:cNvSpPr/>
          <p:nvPr/>
        </p:nvSpPr>
        <p:spPr>
          <a:xfrm>
            <a:off x="3563674" y="62904"/>
            <a:ext cx="3979072" cy="3134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
        <p:nvSpPr>
          <p:cNvPr id="10" name="TextBox 9">
            <a:extLst>
              <a:ext uri="{FF2B5EF4-FFF2-40B4-BE49-F238E27FC236}">
                <a16:creationId xmlns:a16="http://schemas.microsoft.com/office/drawing/2014/main" xmlns="" id="{E710E9F2-D20C-4241-936F-06A5059CFF84}"/>
              </a:ext>
            </a:extLst>
          </p:cNvPr>
          <p:cNvSpPr txBox="1"/>
          <p:nvPr/>
        </p:nvSpPr>
        <p:spPr>
          <a:xfrm>
            <a:off x="4423232" y="62904"/>
            <a:ext cx="2259961" cy="307777"/>
          </a:xfrm>
          <a:prstGeom prst="rect">
            <a:avLst/>
          </a:prstGeom>
          <a:noFill/>
          <a:ln>
            <a:noFill/>
          </a:ln>
        </p:spPr>
        <p:txBody>
          <a:bodyPr wrap="square" rtlCol="0">
            <a:spAutoFit/>
          </a:bodyPr>
          <a:lstStyle/>
          <a:p>
            <a:pPr algn="ctr" defTabSz="457200"/>
            <a:r>
              <a:rPr lang="en-GB" sz="1400" b="1" dirty="0">
                <a:solidFill>
                  <a:prstClr val="white"/>
                </a:solidFill>
                <a:latin typeface="Century Gothic" panose="020B0502020202020204" pitchFamily="34" charset="0"/>
              </a:rPr>
              <a:t>Picture This… </a:t>
            </a:r>
          </a:p>
        </p:txBody>
      </p:sp>
      <p:graphicFrame>
        <p:nvGraphicFramePr>
          <p:cNvPr id="12" name="Table 11">
            <a:extLst>
              <a:ext uri="{FF2B5EF4-FFF2-40B4-BE49-F238E27FC236}">
                <a16:creationId xmlns:a16="http://schemas.microsoft.com/office/drawing/2014/main" xmlns="" id="{A9FF6E90-55FF-4ED2-A493-7B7A920F4E4E}"/>
              </a:ext>
            </a:extLst>
          </p:cNvPr>
          <p:cNvGraphicFramePr>
            <a:graphicFrameLocks noGrp="1"/>
          </p:cNvGraphicFramePr>
          <p:nvPr>
            <p:extLst>
              <p:ext uri="{D42A27DB-BD31-4B8C-83A1-F6EECF244321}">
                <p14:modId xmlns:p14="http://schemas.microsoft.com/office/powerpoint/2010/main" val="1803996264"/>
              </p:ext>
            </p:extLst>
          </p:nvPr>
        </p:nvGraphicFramePr>
        <p:xfrm>
          <a:off x="364001" y="2424993"/>
          <a:ext cx="3136358" cy="3830585"/>
        </p:xfrm>
        <a:graphic>
          <a:graphicData uri="http://schemas.openxmlformats.org/drawingml/2006/table">
            <a:tbl>
              <a:tblPr firstRow="1" bandRow="1">
                <a:tableStyleId>{5C22544A-7EE6-4342-B048-85BDC9FD1C3A}</a:tableStyleId>
              </a:tblPr>
              <a:tblGrid>
                <a:gridCol w="1597106">
                  <a:extLst>
                    <a:ext uri="{9D8B030D-6E8A-4147-A177-3AD203B41FA5}">
                      <a16:colId xmlns:a16="http://schemas.microsoft.com/office/drawing/2014/main" xmlns="" val="4285998729"/>
                    </a:ext>
                  </a:extLst>
                </a:gridCol>
                <a:gridCol w="1539252">
                  <a:extLst>
                    <a:ext uri="{9D8B030D-6E8A-4147-A177-3AD203B41FA5}">
                      <a16:colId xmlns:a16="http://schemas.microsoft.com/office/drawing/2014/main" xmlns="" val="1459385769"/>
                    </a:ext>
                  </a:extLst>
                </a:gridCol>
              </a:tblGrid>
              <a:tr h="813066">
                <a:tc>
                  <a:txBody>
                    <a:bodyPr/>
                    <a:lstStyle/>
                    <a:p>
                      <a:r>
                        <a:rPr lang="en-GB" sz="900" b="1" dirty="0" smtClean="0">
                          <a:solidFill>
                            <a:schemeClr val="tx1"/>
                          </a:solidFill>
                          <a:latin typeface="Century Gothic" panose="020B0502020202020204" pitchFamily="34" charset="0"/>
                        </a:rPr>
                        <a:t>NARROW WINDOWS</a:t>
                      </a:r>
                      <a:endParaRPr lang="en-GB" sz="9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latin typeface="Century Gothic" panose="020B0502020202020204" pitchFamily="34" charset="0"/>
                        </a:rPr>
                        <a:t>Another element very often seen in Russian buildings, narrow windows in this instance are also quite tall.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993730554"/>
                  </a:ext>
                </a:extLst>
              </a:tr>
              <a:tr h="748543">
                <a:tc>
                  <a:txBody>
                    <a:bodyPr/>
                    <a:lstStyle/>
                    <a:p>
                      <a:r>
                        <a:rPr lang="en-GB" sz="900" b="1" dirty="0" smtClean="0">
                          <a:solidFill>
                            <a:schemeClr val="tx1"/>
                          </a:solidFill>
                          <a:latin typeface="Century Gothic" panose="020B0502020202020204" pitchFamily="34" charset="0"/>
                        </a:rPr>
                        <a:t>DISTINCTIVE</a:t>
                      </a:r>
                      <a:r>
                        <a:rPr lang="en-GB" sz="900" b="1" baseline="0" dirty="0" smtClean="0">
                          <a:solidFill>
                            <a:schemeClr val="tx1"/>
                          </a:solidFill>
                          <a:latin typeface="Century Gothic" panose="020B0502020202020204" pitchFamily="34" charset="0"/>
                        </a:rPr>
                        <a:t> BRICKWORK AND DECORATIVE </a:t>
                      </a:r>
                      <a:r>
                        <a:rPr lang="en-GB" sz="900" b="1" baseline="0" dirty="0" smtClean="0">
                          <a:solidFill>
                            <a:schemeClr val="tx1"/>
                          </a:solidFill>
                          <a:latin typeface="Century Gothic" panose="020B0502020202020204" pitchFamily="34" charset="0"/>
                        </a:rPr>
                        <a:t>FACADES</a:t>
                      </a:r>
                      <a:endParaRPr lang="en-GB" sz="9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smtClean="0">
                          <a:solidFill>
                            <a:schemeClr val="tx1"/>
                          </a:solidFill>
                          <a:latin typeface="Century Gothic" panose="020B0502020202020204" pitchFamily="34" charset="0"/>
                        </a:rPr>
                        <a:t>For some </a:t>
                      </a:r>
                      <a:r>
                        <a:rPr lang="en-GB" sz="900" b="0" dirty="0" smtClean="0">
                          <a:solidFill>
                            <a:schemeClr val="tx1"/>
                          </a:solidFill>
                          <a:latin typeface="Century Gothic" panose="020B0502020202020204" pitchFamily="34" charset="0"/>
                        </a:rPr>
                        <a:t>years, </a:t>
                      </a:r>
                      <a:r>
                        <a:rPr lang="en-GB" sz="900" b="0" dirty="0" smtClean="0">
                          <a:solidFill>
                            <a:schemeClr val="tx1"/>
                          </a:solidFill>
                          <a:latin typeface="Century Gothic" panose="020B0502020202020204" pitchFamily="34" charset="0"/>
                        </a:rPr>
                        <a:t>in 19th century, brick architecture became linked</a:t>
                      </a:r>
                      <a:r>
                        <a:rPr lang="en-GB" sz="900" b="0" baseline="0" dirty="0" smtClean="0">
                          <a:solidFill>
                            <a:schemeClr val="tx1"/>
                          </a:solidFill>
                          <a:latin typeface="Century Gothic" panose="020B0502020202020204" pitchFamily="34" charset="0"/>
                        </a:rPr>
                        <a:t> </a:t>
                      </a:r>
                      <a:r>
                        <a:rPr lang="en-GB" sz="900" b="0" dirty="0" smtClean="0">
                          <a:solidFill>
                            <a:schemeClr val="tx1"/>
                          </a:solidFill>
                          <a:latin typeface="Century Gothic" panose="020B0502020202020204" pitchFamily="34" charset="0"/>
                        </a:rPr>
                        <a:t>with Russian style architecture.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55639696"/>
                  </a:ext>
                </a:extLst>
              </a:tr>
              <a:tr h="803527">
                <a:tc>
                  <a:txBody>
                    <a:bodyPr/>
                    <a:lstStyle/>
                    <a:p>
                      <a:r>
                        <a:rPr lang="en-GB" sz="900" b="1" dirty="0" smtClean="0">
                          <a:solidFill>
                            <a:schemeClr val="tx1"/>
                          </a:solidFill>
                          <a:latin typeface="Century Gothic" panose="020B0502020202020204" pitchFamily="34" charset="0"/>
                        </a:rPr>
                        <a:t>MULTIPLE</a:t>
                      </a:r>
                      <a:r>
                        <a:rPr lang="en-GB" sz="900" b="1" baseline="0" dirty="0" smtClean="0">
                          <a:solidFill>
                            <a:schemeClr val="tx1"/>
                          </a:solidFill>
                          <a:latin typeface="Century Gothic" panose="020B0502020202020204" pitchFamily="34" charset="0"/>
                        </a:rPr>
                        <a:t> ARCHES</a:t>
                      </a:r>
                      <a:endParaRPr lang="en-GB" sz="9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smtClean="0">
                          <a:latin typeface="Century Gothic" panose="020B0502020202020204" pitchFamily="34" charset="0"/>
                        </a:rPr>
                        <a:t>Arches are everywhere in Russian architecture, from windows</a:t>
                      </a:r>
                      <a:r>
                        <a:rPr lang="en-GB" sz="900" baseline="0" dirty="0" smtClean="0">
                          <a:latin typeface="Century Gothic" panose="020B0502020202020204" pitchFamily="34" charset="0"/>
                        </a:rPr>
                        <a:t> to doors and the ceiling to look like the sky from inside the building.</a:t>
                      </a:r>
                      <a:endParaRPr lang="en-GB" sz="900" dirty="0" smtClean="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43735599"/>
                  </a:ext>
                </a:extLst>
              </a:tr>
              <a:tr h="1318822">
                <a:tc>
                  <a:txBody>
                    <a:bodyPr/>
                    <a:lstStyle/>
                    <a:p>
                      <a:r>
                        <a:rPr lang="en-GB" sz="900" b="1" dirty="0" smtClean="0">
                          <a:solidFill>
                            <a:schemeClr val="tx1"/>
                          </a:solidFill>
                          <a:latin typeface="Century Gothic" panose="020B0502020202020204" pitchFamily="34" charset="0"/>
                        </a:rPr>
                        <a:t>STAINED</a:t>
                      </a:r>
                      <a:r>
                        <a:rPr lang="en-GB" sz="900" b="1" baseline="0" dirty="0" smtClean="0">
                          <a:solidFill>
                            <a:schemeClr val="tx1"/>
                          </a:solidFill>
                          <a:latin typeface="Century Gothic" panose="020B0502020202020204" pitchFamily="34" charset="0"/>
                        </a:rPr>
                        <a:t>-GLASS WINDOWS</a:t>
                      </a:r>
                      <a:endParaRPr lang="en-GB" sz="900" b="1"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smtClean="0">
                          <a:latin typeface="Century Gothic" panose="020B0502020202020204" pitchFamily="34" charset="0"/>
                        </a:rPr>
                        <a:t>Stained</a:t>
                      </a:r>
                      <a:r>
                        <a:rPr lang="en-GB" sz="900" baseline="0" dirty="0" smtClean="0">
                          <a:latin typeface="Century Gothic" panose="020B0502020202020204" pitchFamily="34" charset="0"/>
                        </a:rPr>
                        <a:t>-glass windows in which small pieces of glass are arranged to form patterns or visual imagery, held together (traditionally) by strips of lead and supported by a frame and painted to enhance details.</a:t>
                      </a:r>
                      <a:endParaRPr lang="en-GB" sz="900" dirty="0" smtClean="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64503180"/>
                  </a:ext>
                </a:extLst>
              </a:tr>
            </a:tbl>
          </a:graphicData>
        </a:graphic>
      </p:graphicFrame>
      <p:sp>
        <p:nvSpPr>
          <p:cNvPr id="13" name="Rectangle 12">
            <a:extLst>
              <a:ext uri="{FF2B5EF4-FFF2-40B4-BE49-F238E27FC236}">
                <a16:creationId xmlns:a16="http://schemas.microsoft.com/office/drawing/2014/main" xmlns="" id="{6C989376-880E-436E-B281-851D2508B4CB}"/>
              </a:ext>
            </a:extLst>
          </p:cNvPr>
          <p:cNvSpPr/>
          <p:nvPr/>
        </p:nvSpPr>
        <p:spPr>
          <a:xfrm>
            <a:off x="356974" y="2049417"/>
            <a:ext cx="3160509" cy="31863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4" name="TextBox 13">
            <a:extLst>
              <a:ext uri="{FF2B5EF4-FFF2-40B4-BE49-F238E27FC236}">
                <a16:creationId xmlns:a16="http://schemas.microsoft.com/office/drawing/2014/main" xmlns="" id="{E6B274FE-4532-4784-AF55-F08F2F4EF451}"/>
              </a:ext>
            </a:extLst>
          </p:cNvPr>
          <p:cNvSpPr txBox="1"/>
          <p:nvPr/>
        </p:nvSpPr>
        <p:spPr>
          <a:xfrm>
            <a:off x="671501" y="2043155"/>
            <a:ext cx="2387580" cy="307777"/>
          </a:xfrm>
          <a:prstGeom prst="rect">
            <a:avLst/>
          </a:prstGeom>
          <a:noFill/>
        </p:spPr>
        <p:txBody>
          <a:bodyPr wrap="square" rtlCol="0">
            <a:spAutoFit/>
          </a:bodyPr>
          <a:lstStyle/>
          <a:p>
            <a:pPr algn="ctr" defTabSz="457200"/>
            <a:r>
              <a:rPr lang="en-GB" sz="1400" b="1" dirty="0">
                <a:solidFill>
                  <a:prstClr val="white"/>
                </a:solidFill>
                <a:latin typeface="Century Gothic" panose="020B0502020202020204" pitchFamily="34" charset="0"/>
              </a:rPr>
              <a:t>Always remember…</a:t>
            </a:r>
          </a:p>
        </p:txBody>
      </p:sp>
      <p:sp>
        <p:nvSpPr>
          <p:cNvPr id="24" name="Rectangle 23"/>
          <p:cNvSpPr/>
          <p:nvPr/>
        </p:nvSpPr>
        <p:spPr>
          <a:xfrm>
            <a:off x="369334" y="6390527"/>
            <a:ext cx="9444203" cy="40588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2" name="Rectangle 1"/>
          <p:cNvSpPr/>
          <p:nvPr/>
        </p:nvSpPr>
        <p:spPr>
          <a:xfrm>
            <a:off x="7594953" y="4812077"/>
            <a:ext cx="2258789" cy="15314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25" name="Rectangle 24">
            <a:extLst>
              <a:ext uri="{FF2B5EF4-FFF2-40B4-BE49-F238E27FC236}">
                <a16:creationId xmlns:a16="http://schemas.microsoft.com/office/drawing/2014/main" xmlns="" id="{8F2B33EB-4AD4-4F06-BA3A-3152F9D32ACA}"/>
              </a:ext>
            </a:extLst>
          </p:cNvPr>
          <p:cNvSpPr/>
          <p:nvPr/>
        </p:nvSpPr>
        <p:spPr>
          <a:xfrm>
            <a:off x="7569444" y="4453455"/>
            <a:ext cx="2284298" cy="30777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100" dirty="0">
              <a:solidFill>
                <a:prstClr val="white"/>
              </a:solidFill>
              <a:latin typeface="Calibri" panose="020F0502020204030204"/>
            </a:endParaRPr>
          </a:p>
        </p:txBody>
      </p:sp>
      <p:sp>
        <p:nvSpPr>
          <p:cNvPr id="26" name="TextBox 25">
            <a:extLst>
              <a:ext uri="{FF2B5EF4-FFF2-40B4-BE49-F238E27FC236}">
                <a16:creationId xmlns:a16="http://schemas.microsoft.com/office/drawing/2014/main" xmlns="" id="{E710E9F2-D20C-4241-936F-06A5059CFF84}"/>
              </a:ext>
            </a:extLst>
          </p:cNvPr>
          <p:cNvSpPr txBox="1"/>
          <p:nvPr/>
        </p:nvSpPr>
        <p:spPr>
          <a:xfrm>
            <a:off x="7335963" y="4440918"/>
            <a:ext cx="2259961" cy="307777"/>
          </a:xfrm>
          <a:prstGeom prst="rect">
            <a:avLst/>
          </a:prstGeom>
          <a:noFill/>
          <a:ln>
            <a:noFill/>
          </a:ln>
        </p:spPr>
        <p:txBody>
          <a:bodyPr wrap="square" rtlCol="0">
            <a:spAutoFit/>
          </a:bodyPr>
          <a:lstStyle/>
          <a:p>
            <a:pPr algn="ctr" defTabSz="457200"/>
            <a:r>
              <a:rPr lang="en-GB" sz="1400" b="1" dirty="0">
                <a:solidFill>
                  <a:prstClr val="white"/>
                </a:solidFill>
                <a:latin typeface="Century Gothic" panose="020B0502020202020204" pitchFamily="34" charset="0"/>
              </a:rPr>
              <a:t>The Big Question…</a:t>
            </a:r>
          </a:p>
        </p:txBody>
      </p:sp>
      <p:sp>
        <p:nvSpPr>
          <p:cNvPr id="28" name="Rectangle 27"/>
          <p:cNvSpPr/>
          <p:nvPr/>
        </p:nvSpPr>
        <p:spPr>
          <a:xfrm>
            <a:off x="7585944" y="408519"/>
            <a:ext cx="2267798" cy="39925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30" name="Rectangle 29">
            <a:extLst>
              <a:ext uri="{FF2B5EF4-FFF2-40B4-BE49-F238E27FC236}">
                <a16:creationId xmlns:a16="http://schemas.microsoft.com/office/drawing/2014/main" xmlns="" id="{8F2B33EB-4AD4-4F06-BA3A-3152F9D32ACA}"/>
              </a:ext>
            </a:extLst>
          </p:cNvPr>
          <p:cNvSpPr/>
          <p:nvPr/>
        </p:nvSpPr>
        <p:spPr>
          <a:xfrm>
            <a:off x="7585944" y="62904"/>
            <a:ext cx="2227592" cy="307777"/>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100" dirty="0">
              <a:solidFill>
                <a:prstClr val="white"/>
              </a:solidFill>
              <a:latin typeface="Calibri" panose="020F0502020204030204"/>
            </a:endParaRPr>
          </a:p>
        </p:txBody>
      </p:sp>
      <p:sp>
        <p:nvSpPr>
          <p:cNvPr id="32" name="TextBox 31">
            <a:extLst>
              <a:ext uri="{FF2B5EF4-FFF2-40B4-BE49-F238E27FC236}">
                <a16:creationId xmlns:a16="http://schemas.microsoft.com/office/drawing/2014/main" xmlns="" id="{E710E9F2-D20C-4241-936F-06A5059CFF84}"/>
              </a:ext>
            </a:extLst>
          </p:cNvPr>
          <p:cNvSpPr txBox="1"/>
          <p:nvPr/>
        </p:nvSpPr>
        <p:spPr>
          <a:xfrm>
            <a:off x="7335963" y="47766"/>
            <a:ext cx="2259961" cy="307777"/>
          </a:xfrm>
          <a:prstGeom prst="rect">
            <a:avLst/>
          </a:prstGeom>
          <a:noFill/>
          <a:ln>
            <a:noFill/>
          </a:ln>
        </p:spPr>
        <p:txBody>
          <a:bodyPr wrap="square" rtlCol="0">
            <a:spAutoFit/>
          </a:bodyPr>
          <a:lstStyle/>
          <a:p>
            <a:pPr algn="ctr" defTabSz="457200"/>
            <a:r>
              <a:rPr lang="en-GB" sz="1400" b="1" dirty="0">
                <a:solidFill>
                  <a:prstClr val="white"/>
                </a:solidFill>
                <a:latin typeface="Century Gothic" panose="020B0502020202020204" pitchFamily="34" charset="0"/>
              </a:rPr>
              <a:t>Deeper Learning…</a:t>
            </a:r>
          </a:p>
        </p:txBody>
      </p:sp>
      <p:pic>
        <p:nvPicPr>
          <p:cNvPr id="27" name="Picture 4" descr="thinkin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7884" l="0" r="100000">
                        <a14:foregroundMark x1="31217" y1="50794" x2="31217" y2="50794"/>
                        <a14:foregroundMark x1="22222" y1="43386" x2="22222" y2="43386"/>
                        <a14:foregroundMark x1="25926" y1="48148" x2="25926" y2="48148"/>
                        <a14:foregroundMark x1="22222" y1="49206" x2="22222" y2="49206"/>
                        <a14:foregroundMark x1="57143" y1="49206" x2="57143" y2="49206"/>
                        <a14:foregroundMark x1="56614" y1="41270" x2="56614" y2="41270"/>
                        <a14:foregroundMark x1="59788" y1="48677" x2="59788" y2="48677"/>
                        <a14:foregroundMark x1="66138" y1="50265" x2="66138" y2="50265"/>
                        <a14:foregroundMark x1="59788" y1="42857" x2="59788" y2="42857"/>
                        <a14:foregroundMark x1="92063" y1="32804" x2="92063" y2="32804"/>
                      </a14:backgroundRemoval>
                    </a14:imgEffect>
                  </a14:imgLayer>
                </a14:imgProps>
              </a:ext>
              <a:ext uri="{28A0092B-C50C-407E-A947-70E740481C1C}">
                <a14:useLocalDpi xmlns:a14="http://schemas.microsoft.com/office/drawing/2010/main" val="0"/>
              </a:ext>
            </a:extLst>
          </a:blip>
          <a:srcRect/>
          <a:stretch>
            <a:fillRect/>
          </a:stretch>
        </p:blipFill>
        <p:spPr bwMode="auto">
          <a:xfrm>
            <a:off x="9343699" y="47766"/>
            <a:ext cx="462099" cy="46209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4" name="TextBox 33"/>
          <p:cNvSpPr txBox="1"/>
          <p:nvPr/>
        </p:nvSpPr>
        <p:spPr>
          <a:xfrm>
            <a:off x="7571813" y="428457"/>
            <a:ext cx="2219852" cy="461665"/>
          </a:xfrm>
          <a:prstGeom prst="rect">
            <a:avLst/>
          </a:prstGeom>
          <a:noFill/>
        </p:spPr>
        <p:txBody>
          <a:bodyPr wrap="square" rtlCol="0">
            <a:spAutoFit/>
          </a:bodyPr>
          <a:lstStyle/>
          <a:p>
            <a:pPr defTabSz="457200"/>
            <a:r>
              <a:rPr lang="en-GB" sz="1200" b="1" dirty="0" smtClean="0">
                <a:solidFill>
                  <a:prstClr val="black"/>
                </a:solidFill>
                <a:latin typeface="Century Gothic" panose="020B0502020202020204" pitchFamily="34" charset="0"/>
              </a:rPr>
              <a:t>WHAT IS RUSSIAN ARCHITECTURE?</a:t>
            </a:r>
            <a:endParaRPr lang="en-GB" sz="1200" b="1" dirty="0">
              <a:solidFill>
                <a:prstClr val="black"/>
              </a:solidFill>
              <a:latin typeface="Century Gothic" panose="020B0502020202020204" pitchFamily="34" charset="0"/>
            </a:endParaRPr>
          </a:p>
        </p:txBody>
      </p:sp>
      <p:sp>
        <p:nvSpPr>
          <p:cNvPr id="46" name="TextBox 45"/>
          <p:cNvSpPr txBox="1"/>
          <p:nvPr/>
        </p:nvSpPr>
        <p:spPr>
          <a:xfrm>
            <a:off x="7548783" y="4812078"/>
            <a:ext cx="2275027" cy="1323439"/>
          </a:xfrm>
          <a:prstGeom prst="rect">
            <a:avLst/>
          </a:prstGeom>
          <a:noFill/>
        </p:spPr>
        <p:txBody>
          <a:bodyPr wrap="square" rtlCol="0">
            <a:spAutoFit/>
          </a:bodyPr>
          <a:lstStyle/>
          <a:p>
            <a:pPr defTabSz="457200"/>
            <a:r>
              <a:rPr lang="en-GB" sz="1000" b="1" dirty="0">
                <a:solidFill>
                  <a:prstClr val="black"/>
                </a:solidFill>
                <a:latin typeface="Century Gothic" panose="020B0502020202020204" pitchFamily="34" charset="0"/>
              </a:rPr>
              <a:t>NEXT STEPS: </a:t>
            </a:r>
            <a:endParaRPr lang="en-GB" sz="1000" b="1" dirty="0" smtClean="0">
              <a:solidFill>
                <a:prstClr val="black"/>
              </a:solidFill>
              <a:latin typeface="Century Gothic" panose="020B0502020202020204" pitchFamily="34" charset="0"/>
            </a:endParaRPr>
          </a:p>
          <a:p>
            <a:pPr defTabSz="457200"/>
            <a:endParaRPr lang="en-GB" sz="1000" b="1" dirty="0" smtClean="0">
              <a:solidFill>
                <a:prstClr val="black"/>
              </a:solidFill>
              <a:latin typeface="Century Gothic" panose="020B0502020202020204" pitchFamily="34" charset="0"/>
            </a:endParaRPr>
          </a:p>
          <a:p>
            <a:pPr defTabSz="457200"/>
            <a:r>
              <a:rPr lang="en-GB" sz="1000" b="1" dirty="0" smtClean="0">
                <a:solidFill>
                  <a:prstClr val="black"/>
                </a:solidFill>
                <a:latin typeface="Century Gothic" panose="020B0502020202020204" pitchFamily="34" charset="0"/>
              </a:rPr>
              <a:t>How could you create your own piece of architecture?</a:t>
            </a:r>
          </a:p>
          <a:p>
            <a:pPr defTabSz="457200"/>
            <a:endParaRPr lang="en-GB" sz="1000" b="1" dirty="0">
              <a:solidFill>
                <a:prstClr val="black"/>
              </a:solidFill>
              <a:latin typeface="Century Gothic" panose="020B0502020202020204" pitchFamily="34" charset="0"/>
            </a:endParaRPr>
          </a:p>
          <a:p>
            <a:pPr defTabSz="457200"/>
            <a:r>
              <a:rPr lang="en-GB" sz="1000" b="1" dirty="0" smtClean="0">
                <a:solidFill>
                  <a:prstClr val="black"/>
                </a:solidFill>
                <a:latin typeface="Century Gothic" panose="020B0502020202020204" pitchFamily="34" charset="0"/>
              </a:rPr>
              <a:t>What material could you use to recreate the grandeur of St. Basil’s Cathedral?</a:t>
            </a:r>
          </a:p>
        </p:txBody>
      </p:sp>
      <p:sp>
        <p:nvSpPr>
          <p:cNvPr id="48" name="TextBox 47"/>
          <p:cNvSpPr txBox="1"/>
          <p:nvPr/>
        </p:nvSpPr>
        <p:spPr>
          <a:xfrm>
            <a:off x="383283" y="6393806"/>
            <a:ext cx="9440527" cy="230832"/>
          </a:xfrm>
          <a:prstGeom prst="rect">
            <a:avLst/>
          </a:prstGeom>
          <a:noFill/>
        </p:spPr>
        <p:txBody>
          <a:bodyPr wrap="square" rtlCol="0">
            <a:spAutoFit/>
          </a:bodyPr>
          <a:lstStyle/>
          <a:p>
            <a:pPr defTabSz="457200"/>
            <a:r>
              <a:rPr lang="en-GB" sz="900" b="1" dirty="0" smtClean="0">
                <a:solidFill>
                  <a:prstClr val="black"/>
                </a:solidFill>
                <a:latin typeface="Century Gothic" panose="020B0502020202020204" pitchFamily="34" charset="0"/>
              </a:rPr>
              <a:t>Activity:</a:t>
            </a:r>
            <a:r>
              <a:rPr lang="en-GB" sz="900" dirty="0" smtClean="0">
                <a:solidFill>
                  <a:prstClr val="black"/>
                </a:solidFill>
                <a:latin typeface="Century Gothic" panose="020B0502020202020204" pitchFamily="34" charset="0"/>
              </a:rPr>
              <a:t> Make a list of what you think the dome or </a:t>
            </a:r>
            <a:r>
              <a:rPr lang="en-GB" sz="900" dirty="0" err="1" smtClean="0">
                <a:solidFill>
                  <a:prstClr val="black"/>
                </a:solidFill>
                <a:latin typeface="Century Gothic" panose="020B0502020202020204" pitchFamily="34" charset="0"/>
              </a:rPr>
              <a:t>Terem</a:t>
            </a:r>
            <a:r>
              <a:rPr lang="en-GB" sz="900" dirty="0" smtClean="0">
                <a:solidFill>
                  <a:prstClr val="black"/>
                </a:solidFill>
                <a:latin typeface="Century Gothic" panose="020B0502020202020204" pitchFamily="34" charset="0"/>
              </a:rPr>
              <a:t> roof looks like? Thinks about everyday objects i.e. sweets?</a:t>
            </a:r>
            <a:endParaRPr lang="en-GB" sz="900" dirty="0">
              <a:solidFill>
                <a:prstClr val="black"/>
              </a:solidFill>
              <a:latin typeface="Century Gothic" panose="020B0502020202020204" pitchFamily="34" charset="0"/>
            </a:endParaRPr>
          </a:p>
        </p:txBody>
      </p:sp>
      <p:pic>
        <p:nvPicPr>
          <p:cNvPr id="1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799892">
            <a:off x="2810582" y="1807718"/>
            <a:ext cx="710444" cy="6827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87136">
            <a:off x="4261041" y="-107933"/>
            <a:ext cx="650875" cy="6985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2" name="Rectangle 21"/>
          <p:cNvSpPr/>
          <p:nvPr/>
        </p:nvSpPr>
        <p:spPr>
          <a:xfrm>
            <a:off x="4741815" y="4636476"/>
            <a:ext cx="516488" cy="307777"/>
          </a:xfrm>
          <a:prstGeom prst="rect">
            <a:avLst/>
          </a:prstGeom>
        </p:spPr>
        <p:txBody>
          <a:bodyPr wrap="none">
            <a:spAutoFit/>
          </a:bodyPr>
          <a:lstStyle/>
          <a:p>
            <a:r>
              <a:rPr lang="en-GB" sz="1400" dirty="0" smtClean="0">
                <a:solidFill>
                  <a:schemeClr val="bg1"/>
                </a:solidFill>
                <a:latin typeface="Century Gothic" panose="020B0502020202020204" pitchFamily="34" charset="0"/>
              </a:rPr>
              <a:t>Tint.</a:t>
            </a:r>
            <a:endParaRPr lang="en-GB" sz="1400" dirty="0">
              <a:solidFill>
                <a:schemeClr val="bg1"/>
              </a:solidFill>
              <a:latin typeface="Century Gothic" panose="020B0502020202020204" pitchFamily="34" charset="0"/>
            </a:endParaRPr>
          </a:p>
        </p:txBody>
      </p:sp>
      <p:sp>
        <p:nvSpPr>
          <p:cNvPr id="23" name="Rectangle 22"/>
          <p:cNvSpPr/>
          <p:nvPr/>
        </p:nvSpPr>
        <p:spPr>
          <a:xfrm>
            <a:off x="7580932" y="903990"/>
            <a:ext cx="2192452" cy="3485570"/>
          </a:xfrm>
          <a:prstGeom prst="rect">
            <a:avLst/>
          </a:prstGeom>
        </p:spPr>
        <p:txBody>
          <a:bodyPr wrap="square">
            <a:spAutoFit/>
          </a:bodyPr>
          <a:lstStyle/>
          <a:p>
            <a:r>
              <a:rPr lang="en-GB" sz="1050" dirty="0">
                <a:latin typeface="Century Gothic" panose="020B0502020202020204" pitchFamily="34" charset="0"/>
              </a:rPr>
              <a:t>Russian architecture has long been known for its distinctive style. While most of the country's iconic buildings as we known them were constructed in the 1870s-1890s, there are some later outstanding examples, </a:t>
            </a:r>
            <a:r>
              <a:rPr lang="en-GB" sz="1050" dirty="0" smtClean="0">
                <a:latin typeface="Century Gothic" panose="020B0502020202020204" pitchFamily="34" charset="0"/>
              </a:rPr>
              <a:t>too</a:t>
            </a:r>
            <a:r>
              <a:rPr lang="en-GB" sz="1050" dirty="0" smtClean="0">
                <a:latin typeface="Century Gothic" panose="020B0502020202020204" pitchFamily="34" charset="0"/>
              </a:rPr>
              <a:t>.</a:t>
            </a:r>
            <a:r>
              <a:rPr lang="en-GB" sz="1050" dirty="0">
                <a:latin typeface="Century Gothic" panose="020B0502020202020204" pitchFamily="34" charset="0"/>
              </a:rPr>
              <a:t> </a:t>
            </a:r>
            <a:endParaRPr lang="en-GB" sz="1050" dirty="0" smtClean="0">
              <a:latin typeface="Century Gothic" panose="020B0502020202020204" pitchFamily="34" charset="0"/>
            </a:endParaRPr>
          </a:p>
          <a:p>
            <a:endParaRPr lang="en-GB" sz="1050" dirty="0">
              <a:latin typeface="Century Gothic" panose="020B0502020202020204" pitchFamily="34" charset="0"/>
            </a:endParaRPr>
          </a:p>
          <a:p>
            <a:r>
              <a:rPr lang="en-GB" sz="1050" dirty="0" smtClean="0">
                <a:latin typeface="Century Gothic" panose="020B0502020202020204" pitchFamily="34" charset="0"/>
              </a:rPr>
              <a:t>Wood </a:t>
            </a:r>
            <a:r>
              <a:rPr lang="en-GB" sz="1050" dirty="0">
                <a:latin typeface="Century Gothic" panose="020B0502020202020204" pitchFamily="34" charset="0"/>
              </a:rPr>
              <a:t>was probably the most popular construction material in traditional Russian architecture. Building in huge territories surrounded by forests, this was the best choice for houses, churches, and town walls. The material was often carved into different shapes and </a:t>
            </a:r>
            <a:r>
              <a:rPr lang="en-GB" sz="1050" dirty="0" smtClean="0">
                <a:latin typeface="Century Gothic" panose="020B0502020202020204" pitchFamily="34" charset="0"/>
              </a:rPr>
              <a:t>coloured </a:t>
            </a:r>
            <a:r>
              <a:rPr lang="en-GB" sz="1050" dirty="0">
                <a:latin typeface="Century Gothic" panose="020B0502020202020204" pitchFamily="34" charset="0"/>
              </a:rPr>
              <a:t>to add decorative elements to the buildings.</a:t>
            </a:r>
          </a:p>
        </p:txBody>
      </p:sp>
      <p:sp>
        <p:nvSpPr>
          <p:cNvPr id="3" name="AutoShape 2" descr="Image result for st basil cathedr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4" descr="Image result for st basil cathedr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6" descr="Image result for st basil cathedra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 name="Picture 14"/>
          <p:cNvPicPr>
            <a:picLocks noChangeAspect="1"/>
          </p:cNvPicPr>
          <p:nvPr/>
        </p:nvPicPr>
        <p:blipFill>
          <a:blip r:embed="rId7"/>
          <a:stretch>
            <a:fillRect/>
          </a:stretch>
        </p:blipFill>
        <p:spPr>
          <a:xfrm>
            <a:off x="3563751" y="436538"/>
            <a:ext cx="3975912" cy="2233740"/>
          </a:xfrm>
          <a:prstGeom prst="rect">
            <a:avLst/>
          </a:prstGeom>
        </p:spPr>
      </p:pic>
      <p:sp>
        <p:nvSpPr>
          <p:cNvPr id="42" name="Rectangle 41">
            <a:extLst>
              <a:ext uri="{FF2B5EF4-FFF2-40B4-BE49-F238E27FC236}">
                <a16:creationId xmlns:a16="http://schemas.microsoft.com/office/drawing/2014/main" xmlns="" id="{FECFDD10-C4B7-4EFD-B557-A006798A0937}"/>
              </a:ext>
            </a:extLst>
          </p:cNvPr>
          <p:cNvSpPr/>
          <p:nvPr/>
        </p:nvSpPr>
        <p:spPr>
          <a:xfrm>
            <a:off x="5363109" y="2476473"/>
            <a:ext cx="2003130" cy="38378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
        <p:nvSpPr>
          <p:cNvPr id="16" name="TextBox 15"/>
          <p:cNvSpPr txBox="1"/>
          <p:nvPr/>
        </p:nvSpPr>
        <p:spPr>
          <a:xfrm>
            <a:off x="5372229" y="2452028"/>
            <a:ext cx="2594148" cy="369332"/>
          </a:xfrm>
          <a:prstGeom prst="rect">
            <a:avLst/>
          </a:prstGeom>
          <a:noFill/>
        </p:spPr>
        <p:txBody>
          <a:bodyPr wrap="square" rtlCol="0">
            <a:spAutoFit/>
          </a:bodyPr>
          <a:lstStyle/>
          <a:p>
            <a:r>
              <a:rPr lang="en-GB" dirty="0" smtClean="0">
                <a:solidFill>
                  <a:schemeClr val="bg1"/>
                </a:solidFill>
              </a:rPr>
              <a:t>St. Basil’s Cathedral</a:t>
            </a:r>
            <a:endParaRPr lang="en-GB" dirty="0">
              <a:solidFill>
                <a:schemeClr val="bg1"/>
              </a:solidFill>
            </a:endParaRPr>
          </a:p>
        </p:txBody>
      </p:sp>
      <p:pic>
        <p:nvPicPr>
          <p:cNvPr id="1032" name="Picture 8" descr="Image result for st basil cathedra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31695" y="4571014"/>
            <a:ext cx="2467361" cy="1640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83284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343</Words>
  <Application>Microsoft Macintosh PowerPoint</Application>
  <PresentationFormat>A4 Paper (210x297 mm)</PresentationFormat>
  <Paragraphs>31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1_Office Theme</vt:lpstr>
      <vt:lpstr>PowerPoint Presentation</vt:lpstr>
    </vt:vector>
  </TitlesOfParts>
  <Company>Atherton Community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L.Leonard</dc:creator>
  <cp:lastModifiedBy>hannah</cp:lastModifiedBy>
  <cp:revision>22</cp:revision>
  <cp:lastPrinted>2019-07-09T09:05:06Z</cp:lastPrinted>
  <dcterms:created xsi:type="dcterms:W3CDTF">2019-06-14T08:58:33Z</dcterms:created>
  <dcterms:modified xsi:type="dcterms:W3CDTF">2020-06-18T19:16:31Z</dcterms:modified>
</cp:coreProperties>
</file>