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90" d="100"/>
          <a:sy n="90" d="100"/>
        </p:scale>
        <p:origin x="-328" y="-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1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5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0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7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4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4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9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2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9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3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5A4B-5B04-4DBC-B44D-234F089E8E10}" type="datetimeFigureOut">
              <a:rPr lang="en-GB" smtClean="0"/>
              <a:t>18/06/20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24C334C-D754-42F7-9E4F-156F450C4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95350"/>
              </p:ext>
            </p:extLst>
          </p:nvPr>
        </p:nvGraphicFramePr>
        <p:xfrm>
          <a:off x="390646" y="412162"/>
          <a:ext cx="3146653" cy="185718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2872">
                  <a:extLst>
                    <a:ext uri="{9D8B030D-6E8A-4147-A177-3AD203B41FA5}">
                      <a16:colId xmlns:a16="http://schemas.microsoft.com/office/drawing/2014/main" xmlns="" val="3922652725"/>
                    </a:ext>
                  </a:extLst>
                </a:gridCol>
                <a:gridCol w="1733781">
                  <a:extLst>
                    <a:ext uri="{9D8B030D-6E8A-4147-A177-3AD203B41FA5}">
                      <a16:colId xmlns:a16="http://schemas.microsoft.com/office/drawing/2014/main" xmlns="" val="4067240341"/>
                    </a:ext>
                  </a:extLst>
                </a:gridCol>
              </a:tblGrid>
              <a:tr h="6470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LINES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Marks made on a surface, they have a beginning and an end.</a:t>
                      </a:r>
                      <a:endParaRPr lang="en-GB" sz="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b="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4125703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The use of lines to create something else.</a:t>
                      </a:r>
                      <a:endParaRPr lang="en-GB" sz="10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000" b="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7472564"/>
                  </a:ext>
                </a:extLst>
              </a:tr>
              <a:tr h="607509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0" b="1" dirty="0" smtClean="0">
                          <a:latin typeface="Century Gothic" panose="020B0502020202020204" pitchFamily="34" charset="0"/>
                        </a:rPr>
                        <a:t>TONE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How light and dark you press with a pencil or pen to create depth.</a:t>
                      </a:r>
                      <a:endParaRPr lang="en-GB" sz="10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433678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0BAD54-653A-4A0B-8272-2A802A8513FA}"/>
              </a:ext>
            </a:extLst>
          </p:cNvPr>
          <p:cNvSpPr/>
          <p:nvPr/>
        </p:nvSpPr>
        <p:spPr>
          <a:xfrm>
            <a:off x="395111" y="67950"/>
            <a:ext cx="3134733" cy="31304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4D477E-B496-4690-8195-39455CF41069}"/>
              </a:ext>
            </a:extLst>
          </p:cNvPr>
          <p:cNvSpPr txBox="1"/>
          <p:nvPr/>
        </p:nvSpPr>
        <p:spPr>
          <a:xfrm>
            <a:off x="757266" y="67953"/>
            <a:ext cx="225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Key Vocabulary…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9623651-9C8A-4F54-99DF-102049DCB398}"/>
              </a:ext>
            </a:extLst>
          </p:cNvPr>
          <p:cNvSpPr txBox="1"/>
          <p:nvPr/>
        </p:nvSpPr>
        <p:spPr>
          <a:xfrm rot="16200000">
            <a:off x="-4150961" y="2316080"/>
            <a:ext cx="871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b="1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Y7 KNOWLEDGE ORGANISER: </a:t>
            </a:r>
            <a:r>
              <a:rPr lang="en-GB" b="1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Line and Tone. </a:t>
            </a:r>
            <a:endParaRPr lang="en-GB" b="1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ECFDD10-C4B7-4EFD-B557-A006798A0937}"/>
              </a:ext>
            </a:extLst>
          </p:cNvPr>
          <p:cNvSpPr/>
          <p:nvPr/>
        </p:nvSpPr>
        <p:spPr>
          <a:xfrm>
            <a:off x="3563674" y="62904"/>
            <a:ext cx="3979072" cy="3134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710E9F2-D20C-4241-936F-06A5059CFF84}"/>
              </a:ext>
            </a:extLst>
          </p:cNvPr>
          <p:cNvSpPr txBox="1"/>
          <p:nvPr/>
        </p:nvSpPr>
        <p:spPr>
          <a:xfrm>
            <a:off x="4423232" y="62904"/>
            <a:ext cx="2259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Picture This…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A9FF6E90-55FF-4ED2-A493-7B7A920F4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77505"/>
              </p:ext>
            </p:extLst>
          </p:nvPr>
        </p:nvGraphicFramePr>
        <p:xfrm>
          <a:off x="394287" y="2707114"/>
          <a:ext cx="3136358" cy="361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876">
                  <a:extLst>
                    <a:ext uri="{9D8B030D-6E8A-4147-A177-3AD203B41FA5}">
                      <a16:colId xmlns:a16="http://schemas.microsoft.com/office/drawing/2014/main" xmlns="" val="4285998729"/>
                    </a:ext>
                  </a:extLst>
                </a:gridCol>
                <a:gridCol w="1740482">
                  <a:extLst>
                    <a:ext uri="{9D8B030D-6E8A-4147-A177-3AD203B41FA5}">
                      <a16:colId xmlns:a16="http://schemas.microsoft.com/office/drawing/2014/main" xmlns="" val="1459385769"/>
                    </a:ext>
                  </a:extLst>
                </a:gridCol>
              </a:tblGrid>
              <a:tr h="1225783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OBSERVATIONAL</a:t>
                      </a:r>
                      <a:r>
                        <a:rPr lang="en-GB" sz="9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DRAWING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Drawing from observation is drawing what you can see, not what you know. There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be an object placed on the table and you will draw from the angle that you can see.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7352370"/>
                  </a:ext>
                </a:extLst>
              </a:tr>
              <a:tr h="79818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TONAL</a:t>
                      </a:r>
                      <a:r>
                        <a:rPr lang="en-GB" sz="9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SCALE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Tonal scales are ways on exploring tonal values.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It is a common exercise in art to be asked to create a tonal scale. </a:t>
                      </a:r>
                      <a:endParaRPr lang="en-GB" sz="10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3730554"/>
                  </a:ext>
                </a:extLst>
              </a:tr>
              <a:tr h="655651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MARK-MAKING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Century Gothic" panose="020B0502020202020204" pitchFamily="34" charset="0"/>
                        </a:rPr>
                        <a:t>Mark making is a term used for the creation of different</a:t>
                      </a:r>
                      <a:r>
                        <a:rPr lang="en-GB" sz="1000" baseline="0" dirty="0" smtClean="0">
                          <a:latin typeface="Century Gothic" panose="020B0502020202020204" pitchFamily="34" charset="0"/>
                        </a:rPr>
                        <a:t> patterns, lines and textures. </a:t>
                      </a:r>
                      <a:endParaRPr lang="en-GB" sz="10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3735599"/>
                  </a:ext>
                </a:extLst>
              </a:tr>
              <a:tr h="751602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SYMMETRY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Century Gothic"/>
                          <a:cs typeface="Century Gothic"/>
                        </a:rPr>
                        <a:t>Symmetrical means having two sides or halves that are the same.</a:t>
                      </a:r>
                      <a:endParaRPr lang="en-GB" sz="100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1195852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C989376-880E-436E-B281-851D2508B4CB}"/>
              </a:ext>
            </a:extLst>
          </p:cNvPr>
          <p:cNvSpPr/>
          <p:nvPr/>
        </p:nvSpPr>
        <p:spPr>
          <a:xfrm>
            <a:off x="382212" y="2328609"/>
            <a:ext cx="3160509" cy="31863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6B274FE-4532-4784-AF55-F08F2F4EF451}"/>
              </a:ext>
            </a:extLst>
          </p:cNvPr>
          <p:cNvSpPr txBox="1"/>
          <p:nvPr/>
        </p:nvSpPr>
        <p:spPr>
          <a:xfrm>
            <a:off x="825293" y="2304940"/>
            <a:ext cx="238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Always remember…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9334" y="6390527"/>
            <a:ext cx="9444203" cy="4058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83715" y="4614333"/>
            <a:ext cx="2222084" cy="1723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F2B33EB-4AD4-4F06-BA3A-3152F9D32ACA}"/>
              </a:ext>
            </a:extLst>
          </p:cNvPr>
          <p:cNvSpPr/>
          <p:nvPr/>
        </p:nvSpPr>
        <p:spPr>
          <a:xfrm>
            <a:off x="7588068" y="4220904"/>
            <a:ext cx="2217730" cy="3077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sz="11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710E9F2-D20C-4241-936F-06A5059CFF84}"/>
              </a:ext>
            </a:extLst>
          </p:cNvPr>
          <p:cNvSpPr txBox="1"/>
          <p:nvPr/>
        </p:nvSpPr>
        <p:spPr>
          <a:xfrm>
            <a:off x="7354587" y="4208367"/>
            <a:ext cx="2259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The Big Question…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585944" y="408519"/>
            <a:ext cx="2227592" cy="371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8F2B33EB-4AD4-4F06-BA3A-3152F9D32ACA}"/>
              </a:ext>
            </a:extLst>
          </p:cNvPr>
          <p:cNvSpPr/>
          <p:nvPr/>
        </p:nvSpPr>
        <p:spPr>
          <a:xfrm>
            <a:off x="7585944" y="62904"/>
            <a:ext cx="2227592" cy="30777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sz="11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710E9F2-D20C-4241-936F-06A5059CFF84}"/>
              </a:ext>
            </a:extLst>
          </p:cNvPr>
          <p:cNvSpPr txBox="1"/>
          <p:nvPr/>
        </p:nvSpPr>
        <p:spPr>
          <a:xfrm>
            <a:off x="7335963" y="47766"/>
            <a:ext cx="2259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Deeper Learning…</a:t>
            </a:r>
          </a:p>
        </p:txBody>
      </p:sp>
      <p:pic>
        <p:nvPicPr>
          <p:cNvPr id="27" name="Picture 4" descr="thin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84" l="0" r="100000">
                        <a14:foregroundMark x1="31217" y1="50794" x2="31217" y2="50794"/>
                        <a14:foregroundMark x1="22222" y1="43386" x2="22222" y2="43386"/>
                        <a14:foregroundMark x1="25926" y1="48148" x2="25926" y2="48148"/>
                        <a14:foregroundMark x1="22222" y1="49206" x2="22222" y2="49206"/>
                        <a14:foregroundMark x1="57143" y1="49206" x2="57143" y2="49206"/>
                        <a14:foregroundMark x1="56614" y1="41270" x2="56614" y2="41270"/>
                        <a14:foregroundMark x1="59788" y1="48677" x2="59788" y2="48677"/>
                        <a14:foregroundMark x1="66138" y1="50265" x2="66138" y2="50265"/>
                        <a14:foregroundMark x1="59788" y1="42857" x2="59788" y2="42857"/>
                        <a14:foregroundMark x1="92063" y1="32804" x2="92063" y2="328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699" y="47766"/>
            <a:ext cx="462099" cy="4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7530836" y="437161"/>
            <a:ext cx="2375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200" b="1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 7 FORMAL ELEMENTS OF ART: - 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64276" y="4648193"/>
            <a:ext cx="22288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NEXT STEPS: </a:t>
            </a:r>
            <a:endParaRPr lang="en-GB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endParaRPr lang="en-GB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What is a line?</a:t>
            </a:r>
          </a:p>
          <a:p>
            <a:pPr defTabSz="457200"/>
            <a:endParaRPr lang="en-GB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What is tone?</a:t>
            </a:r>
          </a:p>
          <a:p>
            <a:pPr defTabSz="457200"/>
            <a:endParaRPr lang="en-GB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What is symmetry?</a:t>
            </a:r>
          </a:p>
          <a:p>
            <a:pPr defTabSz="457200"/>
            <a:endParaRPr lang="en-GB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How can we use line to create texture?</a:t>
            </a:r>
            <a:endParaRPr lang="en-GB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endParaRPr lang="en-GB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3283" y="6393806"/>
            <a:ext cx="9440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9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Activity:</a:t>
            </a:r>
            <a:r>
              <a:rPr lang="en-GB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Using the template provided or creating your own animal outline, Fill will </a:t>
            </a:r>
            <a:r>
              <a:rPr lang="en-GB" sz="9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Zentangle</a:t>
            </a:r>
            <a:r>
              <a:rPr lang="en-GB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patterns and try to create depth by using lots of small clustered lines to create dark areas and lots of space between lines to create lighter areas.</a:t>
            </a:r>
            <a:endParaRPr lang="en-GB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99892">
            <a:off x="3020888" y="2155765"/>
            <a:ext cx="710444" cy="68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7136">
            <a:off x="4261041" y="-107933"/>
            <a:ext cx="6508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 descr="download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" r="2483"/>
          <a:stretch/>
        </p:blipFill>
        <p:spPr>
          <a:xfrm>
            <a:off x="3612443" y="480074"/>
            <a:ext cx="3922889" cy="629245"/>
          </a:xfrm>
          <a:prstGeom prst="rect">
            <a:avLst/>
          </a:prstGeom>
        </p:spPr>
      </p:pic>
      <p:pic>
        <p:nvPicPr>
          <p:cNvPr id="16" name="Picture 15" descr="download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9" t="26197" r="5430"/>
          <a:stretch/>
        </p:blipFill>
        <p:spPr>
          <a:xfrm>
            <a:off x="3557026" y="4134556"/>
            <a:ext cx="4020641" cy="2207684"/>
          </a:xfrm>
          <a:prstGeom prst="rect">
            <a:avLst/>
          </a:prstGeom>
        </p:spPr>
      </p:pic>
      <p:pic>
        <p:nvPicPr>
          <p:cNvPr id="17" name="Picture 16" descr="download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5"/>
          <a:stretch/>
        </p:blipFill>
        <p:spPr>
          <a:xfrm rot="16200000">
            <a:off x="3155066" y="1627190"/>
            <a:ext cx="2850444" cy="188206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556501" y="914948"/>
            <a:ext cx="20955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/>
                <a:cs typeface="Century Gothic"/>
              </a:rPr>
              <a:t>We will spend this term focusing on line and tone and </a:t>
            </a:r>
            <a:r>
              <a:rPr lang="en-US" sz="1000" dirty="0" smtClean="0">
                <a:latin typeface="Century Gothic"/>
                <a:cs typeface="Century Gothic"/>
              </a:rPr>
              <a:t>exploring artists that link to using line and tone within their work. By changing </a:t>
            </a:r>
            <a:r>
              <a:rPr lang="en-US" sz="1000" dirty="0">
                <a:latin typeface="Century Gothic"/>
                <a:cs typeface="Century Gothic"/>
              </a:rPr>
              <a:t>the pressure of your pencil or adding a variety of textures - you can create a 3-Dimensional effect. </a:t>
            </a:r>
          </a:p>
          <a:p>
            <a:endParaRPr lang="en-US" sz="1000" dirty="0" smtClean="0">
              <a:latin typeface="Century Gothic"/>
              <a:cs typeface="Century Gothic"/>
            </a:endParaRPr>
          </a:p>
          <a:p>
            <a:r>
              <a:rPr lang="en-US" sz="1000" dirty="0" smtClean="0">
                <a:latin typeface="Century Gothic"/>
                <a:cs typeface="Century Gothic"/>
              </a:rPr>
              <a:t>The </a:t>
            </a:r>
            <a:r>
              <a:rPr lang="en-US" sz="1000" dirty="0">
                <a:latin typeface="Century Gothic"/>
                <a:cs typeface="Century Gothic"/>
              </a:rPr>
              <a:t>Formal Elements are the parts used to make a piece of artwork. </a:t>
            </a:r>
            <a:r>
              <a:rPr lang="en-US" sz="1000" dirty="0" smtClean="0">
                <a:latin typeface="Century Gothic"/>
                <a:cs typeface="Century Gothic"/>
              </a:rPr>
              <a:t>The seven formal </a:t>
            </a:r>
            <a:r>
              <a:rPr lang="en-US" sz="1000" dirty="0">
                <a:latin typeface="Century Gothic"/>
                <a:cs typeface="Century Gothic"/>
              </a:rPr>
              <a:t>elements </a:t>
            </a:r>
            <a:r>
              <a:rPr lang="en-US" sz="1000" dirty="0" smtClean="0">
                <a:latin typeface="Century Gothic"/>
                <a:cs typeface="Century Gothic"/>
              </a:rPr>
              <a:t>of art are line, shape + form, space, value, texture, pattern and </a:t>
            </a:r>
            <a:r>
              <a:rPr lang="en-US" sz="1000" dirty="0" err="1" smtClean="0">
                <a:latin typeface="Century Gothic"/>
                <a:cs typeface="Century Gothic"/>
              </a:rPr>
              <a:t>colour</a:t>
            </a:r>
            <a:r>
              <a:rPr lang="en-US" sz="1000" dirty="0" smtClean="0">
                <a:latin typeface="Century Gothic"/>
                <a:cs typeface="Century Gothic"/>
              </a:rPr>
              <a:t>.</a:t>
            </a:r>
          </a:p>
          <a:p>
            <a:endParaRPr lang="en-US" sz="1000" dirty="0" smtClean="0">
              <a:latin typeface="Century Gothic"/>
              <a:cs typeface="Century Gothic"/>
            </a:endParaRPr>
          </a:p>
          <a:p>
            <a:r>
              <a:rPr lang="en-US" sz="1000" dirty="0" smtClean="0">
                <a:latin typeface="Century Gothic"/>
                <a:cs typeface="Century Gothic"/>
              </a:rPr>
              <a:t>They </a:t>
            </a:r>
            <a:r>
              <a:rPr lang="en-US" sz="1000" dirty="0">
                <a:latin typeface="Century Gothic"/>
                <a:cs typeface="Century Gothic"/>
              </a:rPr>
              <a:t>are often used together, and how they are </a:t>
            </a:r>
            <a:r>
              <a:rPr lang="en-US" sz="1000" dirty="0" err="1">
                <a:latin typeface="Century Gothic"/>
                <a:cs typeface="Century Gothic"/>
              </a:rPr>
              <a:t>organised</a:t>
            </a:r>
            <a:r>
              <a:rPr lang="en-US" sz="1000" dirty="0">
                <a:latin typeface="Century Gothic"/>
                <a:cs typeface="Century Gothic"/>
              </a:rPr>
              <a:t> in a piece of art determines what the finished piece will look like</a:t>
            </a:r>
            <a:r>
              <a:rPr lang="en-US" sz="1000" dirty="0" smtClean="0">
                <a:latin typeface="Century Gothic"/>
                <a:cs typeface="Century Gothic"/>
              </a:rPr>
              <a:t>. </a:t>
            </a:r>
          </a:p>
          <a:p>
            <a:endParaRPr lang="en-US" sz="1000" dirty="0">
              <a:latin typeface="Century Gothic"/>
              <a:cs typeface="Century Gothic"/>
            </a:endParaRPr>
          </a:p>
        </p:txBody>
      </p:sp>
      <p:pic>
        <p:nvPicPr>
          <p:cNvPr id="37" name="Picture 6" descr="Image result for beetle outline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9"/>
          <a:stretch/>
        </p:blipFill>
        <p:spPr bwMode="auto">
          <a:xfrm>
            <a:off x="5521526" y="1106516"/>
            <a:ext cx="2049287" cy="283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557594" y="1134585"/>
            <a:ext cx="0" cy="2907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8328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349</Words>
  <Application>Microsoft Macintosh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Atherton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L.Leonard</dc:creator>
  <cp:lastModifiedBy>hannah</cp:lastModifiedBy>
  <cp:revision>25</cp:revision>
  <cp:lastPrinted>2019-11-11T10:32:38Z</cp:lastPrinted>
  <dcterms:created xsi:type="dcterms:W3CDTF">2019-06-14T08:58:33Z</dcterms:created>
  <dcterms:modified xsi:type="dcterms:W3CDTF">2020-06-18T11:02:20Z</dcterms:modified>
</cp:coreProperties>
</file>