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662738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CC00CC"/>
    <a:srgbClr val="CC0099"/>
    <a:srgbClr val="00FF99"/>
    <a:srgbClr val="FFCCFF"/>
    <a:srgbClr val="941651"/>
    <a:srgbClr val="941100"/>
    <a:srgbClr val="005493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2" autoAdjust="0"/>
    <p:restoredTop sz="95833" autoAdjust="0"/>
  </p:normalViewPr>
  <p:slideViewPr>
    <p:cSldViewPr snapToGrid="0">
      <p:cViewPr>
        <p:scale>
          <a:sx n="80" d="100"/>
          <a:sy n="80" d="100"/>
        </p:scale>
        <p:origin x="1302" y="-2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27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9825" y="1241425"/>
            <a:ext cx="184308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963" y="4776789"/>
            <a:ext cx="533081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270" y="942975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9825" y="1241425"/>
            <a:ext cx="1843088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-19048" y="1833208"/>
            <a:ext cx="9726896" cy="1730669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682378" y="1617043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43214" y="1632460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7104" y="16191630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63115" y="11485293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90369" y="11172249"/>
            <a:ext cx="5841604" cy="6549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63072" y="9289926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286751" y="7060819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62696" y="8989629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5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314664" y="2768700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1" y="4676732"/>
            <a:ext cx="5827819" cy="607447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5835876" y="6466320"/>
            <a:ext cx="1214980" cy="1268065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5915459" y="6548941"/>
            <a:ext cx="1173981" cy="1094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322426" y="1098684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497160" y="1121449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575450" y="1513047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870992" y="1532211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3789647" y="1951923"/>
            <a:ext cx="1214980" cy="1286053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3830426" y="2086424"/>
            <a:ext cx="1200644" cy="102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690183" y="15354842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Autumn Term 1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5330977" y="8602483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5517929" y="874515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6087683" y="1535209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6087681" y="15572891"/>
            <a:ext cx="84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Summer holidays </a:t>
            </a:r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601399" cy="16013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8182417" y="15915839"/>
            <a:ext cx="0" cy="7474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881859" y="16634369"/>
            <a:ext cx="942102" cy="6001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Develop a lifelong love of learning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6910677" y="14765182"/>
            <a:ext cx="942102" cy="6001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Develop a thirst for reading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472036" y="15338179"/>
            <a:ext cx="0" cy="5101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141423" y="14396145"/>
            <a:ext cx="1079819" cy="1079819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BD8ADA5-D946-5C42-A4AE-03B3AA1B8A94}"/>
              </a:ext>
            </a:extLst>
          </p:cNvPr>
          <p:cNvCxnSpPr>
            <a:cxnSpLocks/>
          </p:cNvCxnSpPr>
          <p:nvPr/>
        </p:nvCxnSpPr>
        <p:spPr>
          <a:xfrm>
            <a:off x="5708444" y="15167427"/>
            <a:ext cx="0" cy="63966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708444" y="13625865"/>
            <a:ext cx="0" cy="43632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4658794" y="16457326"/>
            <a:ext cx="1049650" cy="6001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C</a:t>
            </a:r>
            <a:r>
              <a:rPr lang="en-GB" sz="1100" dirty="0"/>
              <a:t>complete glossary of key words for Y9</a:t>
            </a:r>
            <a:endParaRPr lang="en-US" sz="1100" dirty="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43FCBD3-15AC-074B-89C1-9811AED33C3A}"/>
              </a:ext>
            </a:extLst>
          </p:cNvPr>
          <p:cNvCxnSpPr>
            <a:cxnSpLocks/>
          </p:cNvCxnSpPr>
          <p:nvPr/>
        </p:nvCxnSpPr>
        <p:spPr>
          <a:xfrm>
            <a:off x="4372063" y="15406962"/>
            <a:ext cx="164998" cy="52637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2485280" y="15628543"/>
            <a:ext cx="1428811" cy="482694"/>
          </a:xfrm>
          <a:prstGeom prst="rect">
            <a:avLst/>
          </a:prstGeom>
        </p:spPr>
      </p:pic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>
            <a:off x="6878565" y="13039187"/>
            <a:ext cx="32112" cy="49840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D526A9F-69B1-6848-BE28-D0D0F2031640}"/>
              </a:ext>
            </a:extLst>
          </p:cNvPr>
          <p:cNvCxnSpPr>
            <a:cxnSpLocks/>
          </p:cNvCxnSpPr>
          <p:nvPr/>
        </p:nvCxnSpPr>
        <p:spPr>
          <a:xfrm flipV="1">
            <a:off x="1094096" y="15151305"/>
            <a:ext cx="464844" cy="42158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2815381" y="4554923"/>
            <a:ext cx="18543" cy="40912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F12BAC8F-F07D-944D-B956-7DB56B662BF3}"/>
              </a:ext>
            </a:extLst>
          </p:cNvPr>
          <p:cNvCxnSpPr>
            <a:cxnSpLocks/>
          </p:cNvCxnSpPr>
          <p:nvPr/>
        </p:nvCxnSpPr>
        <p:spPr>
          <a:xfrm flipV="1">
            <a:off x="3171392" y="5020564"/>
            <a:ext cx="9213" cy="33307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71988" y="11210300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427090" y="8803702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894666" y="6612260"/>
            <a:ext cx="12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289682" y="461623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3840735" y="2127223"/>
            <a:ext cx="118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</a:t>
            </a:r>
          </a:p>
          <a:p>
            <a:pPr algn="ctr"/>
            <a:r>
              <a:rPr lang="en-US" sz="1600" b="1" dirty="0"/>
              <a:t>Summer Preparation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956" y="15475665"/>
            <a:ext cx="12385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WWI: </a:t>
            </a:r>
            <a:r>
              <a:rPr lang="en-GB" sz="1100" dirty="0"/>
              <a:t>Causes – How did two bullets kill more than 20 million people?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072" y="13590933"/>
            <a:ext cx="1473436" cy="44627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WWI: </a:t>
            </a:r>
            <a:r>
              <a:rPr lang="en-GB" sz="1100" dirty="0"/>
              <a:t>Recruitment</a:t>
            </a:r>
          </a:p>
          <a:p>
            <a:endParaRPr lang="en-GB" sz="1200" b="1" dirty="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7450642" y="12622061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7630284" y="1284257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579780" y="12825378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Autumn Term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74071" y="559769"/>
            <a:ext cx="2241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Year 9 History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8513439" y="10611063"/>
            <a:ext cx="1214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WWI:</a:t>
            </a:r>
          </a:p>
          <a:p>
            <a:r>
              <a:rPr lang="en-GB" sz="1100" dirty="0"/>
              <a:t>Key Battles and The Battle of the Somme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 flipH="1">
            <a:off x="8730065" y="11285156"/>
            <a:ext cx="502376" cy="7324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5992179" y="1949720"/>
            <a:ext cx="205711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The Cold War: </a:t>
            </a:r>
            <a:r>
              <a:rPr lang="en-GB" sz="1200" dirty="0"/>
              <a:t>The fall of the Berlin Wall</a:t>
            </a:r>
            <a:endParaRPr lang="en-GB" sz="1200" dirty="0">
              <a:highlight>
                <a:srgbClr val="FFFF00"/>
              </a:highlight>
            </a:endParaRP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55F9A49-3E36-5D4D-8BB1-193C8C318B50}"/>
              </a:ext>
            </a:extLst>
          </p:cNvPr>
          <p:cNvCxnSpPr>
            <a:cxnSpLocks/>
          </p:cNvCxnSpPr>
          <p:nvPr/>
        </p:nvCxnSpPr>
        <p:spPr>
          <a:xfrm flipH="1">
            <a:off x="8300450" y="2362275"/>
            <a:ext cx="392983" cy="57006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5458F6CA-209B-4C62-B21A-0746870FA737}"/>
              </a:ext>
            </a:extLst>
          </p:cNvPr>
          <p:cNvSpPr txBox="1"/>
          <p:nvPr/>
        </p:nvSpPr>
        <p:spPr>
          <a:xfrm>
            <a:off x="6396855" y="8906871"/>
            <a:ext cx="1807090" cy="769441"/>
          </a:xfrm>
          <a:prstGeom prst="rect">
            <a:avLst/>
          </a:prstGeom>
          <a:solidFill>
            <a:srgbClr val="00FF99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Formal Assessment:</a:t>
            </a:r>
          </a:p>
          <a:p>
            <a:r>
              <a:rPr lang="en-GB" sz="1100" dirty="0"/>
              <a:t>DC1 - Mid Year Assessment </a:t>
            </a:r>
          </a:p>
          <a:p>
            <a:r>
              <a:rPr lang="en-GB" sz="1100" dirty="0"/>
              <a:t>Exam Paper Style (Open book)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5109682-6FDF-4421-9173-DD4D6EB2B5F1}"/>
              </a:ext>
            </a:extLst>
          </p:cNvPr>
          <p:cNvSpPr txBox="1"/>
          <p:nvPr/>
        </p:nvSpPr>
        <p:spPr>
          <a:xfrm>
            <a:off x="7317651" y="3443712"/>
            <a:ext cx="2184400" cy="646331"/>
          </a:xfrm>
          <a:prstGeom prst="rect">
            <a:avLst/>
          </a:prstGeom>
          <a:solidFill>
            <a:srgbClr val="00FF99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Formal Assessment:</a:t>
            </a:r>
          </a:p>
          <a:p>
            <a:r>
              <a:rPr lang="en-GB" sz="1200" dirty="0"/>
              <a:t>DC2 - End of Year Assessment </a:t>
            </a:r>
          </a:p>
          <a:p>
            <a:r>
              <a:rPr lang="en-GB" sz="1200" dirty="0"/>
              <a:t>Exam Paper Style (Open book)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07B84D2F-D5B0-43AE-BC63-1C2521B85DE2}"/>
              </a:ext>
            </a:extLst>
          </p:cNvPr>
          <p:cNvCxnSpPr>
            <a:cxnSpLocks/>
          </p:cNvCxnSpPr>
          <p:nvPr/>
        </p:nvCxnSpPr>
        <p:spPr>
          <a:xfrm flipH="1">
            <a:off x="3872752" y="10968899"/>
            <a:ext cx="204616" cy="5683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AF0732AC-4B5C-4EE8-8BAD-FA2C464DF7D6}"/>
              </a:ext>
            </a:extLst>
          </p:cNvPr>
          <p:cNvSpPr txBox="1"/>
          <p:nvPr/>
        </p:nvSpPr>
        <p:spPr>
          <a:xfrm>
            <a:off x="6135859" y="11122527"/>
            <a:ext cx="2307279" cy="76944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Extended Write: Field Marshall Haig deserves the nickname ‘Butcher of the Somme.’ How far do you agree with this statement?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E99C244-00B3-40C5-8568-2A109FAEFEC3}"/>
              </a:ext>
            </a:extLst>
          </p:cNvPr>
          <p:cNvSpPr txBox="1"/>
          <p:nvPr/>
        </p:nvSpPr>
        <p:spPr>
          <a:xfrm>
            <a:off x="5280819" y="11287928"/>
            <a:ext cx="946856" cy="430887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Big Write: DIRT time 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0C252ED-C578-4BC0-916E-37D0926F2058}"/>
              </a:ext>
            </a:extLst>
          </p:cNvPr>
          <p:cNvSpPr txBox="1"/>
          <p:nvPr/>
        </p:nvSpPr>
        <p:spPr>
          <a:xfrm>
            <a:off x="-3072" y="14472978"/>
            <a:ext cx="1053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WWI: </a:t>
            </a:r>
            <a:r>
              <a:rPr lang="en-GB" sz="1100" dirty="0"/>
              <a:t>The Schlieffen Plan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988E8C3-F135-4031-85ED-FDA3C4BB44FE}"/>
              </a:ext>
            </a:extLst>
          </p:cNvPr>
          <p:cNvSpPr txBox="1"/>
          <p:nvPr/>
        </p:nvSpPr>
        <p:spPr>
          <a:xfrm>
            <a:off x="483152" y="12729931"/>
            <a:ext cx="2307278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WWI: </a:t>
            </a:r>
            <a:r>
              <a:rPr lang="en-GB" sz="1100" dirty="0"/>
              <a:t>Conscientious Objectors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F05D8D3-A2CA-494B-A4E0-D4387942A02E}"/>
              </a:ext>
            </a:extLst>
          </p:cNvPr>
          <p:cNvSpPr txBox="1"/>
          <p:nvPr/>
        </p:nvSpPr>
        <p:spPr>
          <a:xfrm>
            <a:off x="4878425" y="14038167"/>
            <a:ext cx="170197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WWI: </a:t>
            </a:r>
            <a:r>
              <a:rPr lang="en-GB" sz="1100" dirty="0"/>
              <a:t>Walter’s War – Why was Walter </a:t>
            </a:r>
            <a:r>
              <a:rPr lang="en-GB" sz="1100" dirty="0" err="1"/>
              <a:t>Tull</a:t>
            </a:r>
            <a:r>
              <a:rPr lang="en-GB" sz="1100" dirty="0"/>
              <a:t> so important?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C6813B2-7384-4D0C-9AA3-289AC0D23819}"/>
              </a:ext>
            </a:extLst>
          </p:cNvPr>
          <p:cNvSpPr txBox="1"/>
          <p:nvPr/>
        </p:nvSpPr>
        <p:spPr>
          <a:xfrm>
            <a:off x="4063249" y="10510952"/>
            <a:ext cx="1774961" cy="6001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WWI: </a:t>
            </a:r>
            <a:r>
              <a:rPr lang="en-GB" sz="1100" dirty="0"/>
              <a:t>How did the Poppy become the symbol of remembrance?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D49F872-F022-4EA5-B976-5F4CF1118B41}"/>
              </a:ext>
            </a:extLst>
          </p:cNvPr>
          <p:cNvSpPr txBox="1"/>
          <p:nvPr/>
        </p:nvSpPr>
        <p:spPr>
          <a:xfrm>
            <a:off x="2476732" y="10306968"/>
            <a:ext cx="1242591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Interwar Years:</a:t>
            </a:r>
          </a:p>
          <a:p>
            <a:r>
              <a:rPr lang="en-GB" sz="1100" dirty="0"/>
              <a:t>The Treaty of Versailles</a:t>
            </a:r>
          </a:p>
          <a:p>
            <a:endParaRPr lang="en-GB" sz="1100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162997BD-7293-4988-BD71-FD7C8CC486D7}"/>
              </a:ext>
            </a:extLst>
          </p:cNvPr>
          <p:cNvSpPr txBox="1"/>
          <p:nvPr/>
        </p:nvSpPr>
        <p:spPr>
          <a:xfrm>
            <a:off x="6183655" y="8183319"/>
            <a:ext cx="2082250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Dunkirk – Triumph or Disaster?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9C8A4238-2AC8-4A88-A50B-32032F00C701}"/>
              </a:ext>
            </a:extLst>
          </p:cNvPr>
          <p:cNvCxnSpPr>
            <a:cxnSpLocks/>
          </p:cNvCxnSpPr>
          <p:nvPr/>
        </p:nvCxnSpPr>
        <p:spPr>
          <a:xfrm>
            <a:off x="8009733" y="8423682"/>
            <a:ext cx="581435" cy="11509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0F3A3FC1-C977-400D-97D6-AE29248501A3}"/>
              </a:ext>
            </a:extLst>
          </p:cNvPr>
          <p:cNvSpPr txBox="1"/>
          <p:nvPr/>
        </p:nvSpPr>
        <p:spPr>
          <a:xfrm>
            <a:off x="2171150" y="4236744"/>
            <a:ext cx="2115775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The Cold War: </a:t>
            </a:r>
            <a:r>
              <a:rPr lang="en-GB" sz="1100" dirty="0"/>
              <a:t>The origins of the Cold War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24DF08E2-DB40-4CDE-9253-00EA7224F5A2}"/>
              </a:ext>
            </a:extLst>
          </p:cNvPr>
          <p:cNvSpPr txBox="1"/>
          <p:nvPr/>
        </p:nvSpPr>
        <p:spPr>
          <a:xfrm>
            <a:off x="8371565" y="6405197"/>
            <a:ext cx="1404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Survival – The Battle of the Atlantic and the Battle of Britain</a:t>
            </a:r>
          </a:p>
          <a:p>
            <a:endParaRPr lang="en-GB" sz="1200" dirty="0"/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1F39E345-3483-406B-B70A-00DBC259C3A9}"/>
              </a:ext>
            </a:extLst>
          </p:cNvPr>
          <p:cNvCxnSpPr>
            <a:cxnSpLocks/>
          </p:cNvCxnSpPr>
          <p:nvPr/>
        </p:nvCxnSpPr>
        <p:spPr>
          <a:xfrm flipH="1" flipV="1">
            <a:off x="8557552" y="8726581"/>
            <a:ext cx="496515" cy="40468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B579F5C-AD0D-4856-BD71-8FCCC4D0F819}"/>
              </a:ext>
            </a:extLst>
          </p:cNvPr>
          <p:cNvSpPr txBox="1"/>
          <p:nvPr/>
        </p:nvSpPr>
        <p:spPr>
          <a:xfrm>
            <a:off x="3360914" y="14956243"/>
            <a:ext cx="1994911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Complete biographies of key people to be studied in Y9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F13D07C-DB73-4953-B015-A17BA879C0EF}"/>
              </a:ext>
            </a:extLst>
          </p:cNvPr>
          <p:cNvCxnSpPr>
            <a:cxnSpLocks/>
          </p:cNvCxnSpPr>
          <p:nvPr/>
        </p:nvCxnSpPr>
        <p:spPr>
          <a:xfrm flipV="1">
            <a:off x="861938" y="14543039"/>
            <a:ext cx="450578" cy="950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EDEAA690-4433-417B-BFBF-7475487172D9}"/>
              </a:ext>
            </a:extLst>
          </p:cNvPr>
          <p:cNvSpPr txBox="1"/>
          <p:nvPr/>
        </p:nvSpPr>
        <p:spPr>
          <a:xfrm>
            <a:off x="2649250" y="12977630"/>
            <a:ext cx="1941158" cy="76944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Extended Write: Conscientious objectors were cowards. How far do you agree with this statement?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37105D8-01F0-4631-9B72-8A2C0999D89F}"/>
              </a:ext>
            </a:extLst>
          </p:cNvPr>
          <p:cNvCxnSpPr>
            <a:cxnSpLocks/>
          </p:cNvCxnSpPr>
          <p:nvPr/>
        </p:nvCxnSpPr>
        <p:spPr>
          <a:xfrm flipV="1">
            <a:off x="5215133" y="16046380"/>
            <a:ext cx="0" cy="43632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A7BA1F3C-5497-43CE-8909-1336DBE5CB4E}"/>
              </a:ext>
            </a:extLst>
          </p:cNvPr>
          <p:cNvSpPr txBox="1"/>
          <p:nvPr/>
        </p:nvSpPr>
        <p:spPr>
          <a:xfrm>
            <a:off x="9013242" y="12862493"/>
            <a:ext cx="842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WWI:</a:t>
            </a:r>
          </a:p>
          <a:p>
            <a:r>
              <a:rPr lang="en-GB" sz="1100" dirty="0"/>
              <a:t>Trench Warfare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862D9F9E-685C-427E-A5EE-76DE219C58AC}"/>
              </a:ext>
            </a:extLst>
          </p:cNvPr>
          <p:cNvCxnSpPr>
            <a:cxnSpLocks/>
          </p:cNvCxnSpPr>
          <p:nvPr/>
        </p:nvCxnSpPr>
        <p:spPr>
          <a:xfrm flipH="1" flipV="1">
            <a:off x="8713710" y="12764009"/>
            <a:ext cx="414934" cy="30709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7CD599B-F33B-435A-A7E1-696E3F3AA5EE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375600" y="12975015"/>
            <a:ext cx="841336" cy="68761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D6FD42FA-923E-4B56-A950-1D659E470276}"/>
              </a:ext>
            </a:extLst>
          </p:cNvPr>
          <p:cNvCxnSpPr>
            <a:cxnSpLocks/>
          </p:cNvCxnSpPr>
          <p:nvPr/>
        </p:nvCxnSpPr>
        <p:spPr>
          <a:xfrm flipH="1" flipV="1">
            <a:off x="4526981" y="11616928"/>
            <a:ext cx="71462" cy="33938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73E9A371-8985-4668-9668-9FD732BC6066}"/>
              </a:ext>
            </a:extLst>
          </p:cNvPr>
          <p:cNvSpPr txBox="1"/>
          <p:nvPr/>
        </p:nvSpPr>
        <p:spPr>
          <a:xfrm>
            <a:off x="150581" y="10891615"/>
            <a:ext cx="970975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Interwar Years: </a:t>
            </a:r>
            <a:r>
              <a:rPr lang="en-GB" sz="1100" dirty="0"/>
              <a:t>How did women get the vote?</a:t>
            </a:r>
            <a:endParaRPr lang="en-GB" sz="1100" b="1" dirty="0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D77BDEB-36DB-4E5F-90B9-98630050BC21}"/>
              </a:ext>
            </a:extLst>
          </p:cNvPr>
          <p:cNvCxnSpPr>
            <a:cxnSpLocks/>
          </p:cNvCxnSpPr>
          <p:nvPr/>
        </p:nvCxnSpPr>
        <p:spPr>
          <a:xfrm flipH="1">
            <a:off x="3209166" y="10755401"/>
            <a:ext cx="13955" cy="66525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7665911-9C19-4089-86B1-0C5F0737FC2C}"/>
              </a:ext>
            </a:extLst>
          </p:cNvPr>
          <p:cNvSpPr txBox="1"/>
          <p:nvPr/>
        </p:nvSpPr>
        <p:spPr>
          <a:xfrm>
            <a:off x="36045" y="9978058"/>
            <a:ext cx="1061123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Interwar Years: </a:t>
            </a:r>
            <a:r>
              <a:rPr lang="en-GB" sz="1100" dirty="0"/>
              <a:t>1926 – The General Strike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BEEDCFCE-F232-4CB1-9B95-7A349AAC4391}"/>
              </a:ext>
            </a:extLst>
          </p:cNvPr>
          <p:cNvCxnSpPr>
            <a:cxnSpLocks/>
          </p:cNvCxnSpPr>
          <p:nvPr/>
        </p:nvCxnSpPr>
        <p:spPr>
          <a:xfrm>
            <a:off x="1072773" y="13822192"/>
            <a:ext cx="387625" cy="35185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0603DBB-CC9C-4876-B47F-489368C54EF7}"/>
              </a:ext>
            </a:extLst>
          </p:cNvPr>
          <p:cNvCxnSpPr>
            <a:cxnSpLocks/>
          </p:cNvCxnSpPr>
          <p:nvPr/>
        </p:nvCxnSpPr>
        <p:spPr>
          <a:xfrm flipV="1">
            <a:off x="947603" y="11047594"/>
            <a:ext cx="370573" cy="29406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95DC4C0D-2DF3-4021-A641-FF6A88D264DE}"/>
              </a:ext>
            </a:extLst>
          </p:cNvPr>
          <p:cNvSpPr txBox="1"/>
          <p:nvPr/>
        </p:nvSpPr>
        <p:spPr>
          <a:xfrm>
            <a:off x="63721" y="8928016"/>
            <a:ext cx="1167395" cy="938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Interwar Years:</a:t>
            </a:r>
          </a:p>
          <a:p>
            <a:r>
              <a:rPr lang="en-GB" sz="1100" dirty="0"/>
              <a:t>The Wall St Crash and the Great Depression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31A4E6E9-DF9E-4DD7-B612-3E1C7A3F189F}"/>
              </a:ext>
            </a:extLst>
          </p:cNvPr>
          <p:cNvSpPr txBox="1"/>
          <p:nvPr/>
        </p:nvSpPr>
        <p:spPr>
          <a:xfrm>
            <a:off x="78655" y="8130403"/>
            <a:ext cx="1566565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Interwar Years: </a:t>
            </a:r>
            <a:r>
              <a:rPr lang="en-GB" sz="1100" dirty="0"/>
              <a:t>The Road to War - Rise of the Dictators and Life in Nazi Germany</a:t>
            </a: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0A82FD55-BDB4-4AB6-B688-0317B06997FE}"/>
              </a:ext>
            </a:extLst>
          </p:cNvPr>
          <p:cNvCxnSpPr>
            <a:cxnSpLocks/>
          </p:cNvCxnSpPr>
          <p:nvPr/>
        </p:nvCxnSpPr>
        <p:spPr>
          <a:xfrm>
            <a:off x="647418" y="9532983"/>
            <a:ext cx="669877" cy="24167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A52BA06-A424-4A19-B21A-DA8D643D8B3B}"/>
              </a:ext>
            </a:extLst>
          </p:cNvPr>
          <p:cNvSpPr txBox="1"/>
          <p:nvPr/>
        </p:nvSpPr>
        <p:spPr>
          <a:xfrm>
            <a:off x="8489143" y="9069223"/>
            <a:ext cx="12635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Blitzkrieg</a:t>
            </a:r>
            <a:r>
              <a:rPr lang="en-GB" sz="1100" b="1" dirty="0"/>
              <a:t> </a:t>
            </a:r>
            <a:endParaRPr lang="en-GB" sz="1100" dirty="0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B4BDDCD0-3551-4884-B93D-0971C89EA20F}"/>
              </a:ext>
            </a:extLst>
          </p:cNvPr>
          <p:cNvCxnSpPr>
            <a:cxnSpLocks/>
          </p:cNvCxnSpPr>
          <p:nvPr/>
        </p:nvCxnSpPr>
        <p:spPr>
          <a:xfrm flipH="1">
            <a:off x="7660685" y="6544534"/>
            <a:ext cx="71571" cy="61372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7F9F0E52-1F6E-4034-938D-869E1357795C}"/>
              </a:ext>
            </a:extLst>
          </p:cNvPr>
          <p:cNvSpPr txBox="1"/>
          <p:nvPr/>
        </p:nvSpPr>
        <p:spPr>
          <a:xfrm>
            <a:off x="4724671" y="6336843"/>
            <a:ext cx="1404837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Life on the Home Front</a:t>
            </a:r>
          </a:p>
          <a:p>
            <a:endParaRPr lang="en-GB" sz="1200" dirty="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D5C8E77B-0AB8-495D-B92D-70F54DDE7FDD}"/>
              </a:ext>
            </a:extLst>
          </p:cNvPr>
          <p:cNvSpPr txBox="1"/>
          <p:nvPr/>
        </p:nvSpPr>
        <p:spPr>
          <a:xfrm>
            <a:off x="4458967" y="7448316"/>
            <a:ext cx="14048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D-Day</a:t>
            </a:r>
          </a:p>
          <a:p>
            <a:endParaRPr lang="en-GB" sz="1200" dirty="0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89FB0BE-9E36-4D57-89C0-20FE6B629EEF}"/>
              </a:ext>
            </a:extLst>
          </p:cNvPr>
          <p:cNvSpPr txBox="1"/>
          <p:nvPr/>
        </p:nvSpPr>
        <p:spPr>
          <a:xfrm>
            <a:off x="2923146" y="6426788"/>
            <a:ext cx="1698692" cy="4462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The</a:t>
            </a:r>
            <a:r>
              <a:rPr lang="en-GB" sz="1100" b="1" dirty="0"/>
              <a:t> </a:t>
            </a:r>
            <a:r>
              <a:rPr lang="en-GB" sz="1100" dirty="0"/>
              <a:t>Holocaust</a:t>
            </a:r>
          </a:p>
          <a:p>
            <a:endParaRPr lang="en-GB" sz="1200" dirty="0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AD27989E-CB66-4408-91F4-435D292343B3}"/>
              </a:ext>
            </a:extLst>
          </p:cNvPr>
          <p:cNvSpPr txBox="1"/>
          <p:nvPr/>
        </p:nvSpPr>
        <p:spPr>
          <a:xfrm>
            <a:off x="2602315" y="7514272"/>
            <a:ext cx="1404837" cy="61555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What is VE day?</a:t>
            </a:r>
          </a:p>
          <a:p>
            <a:endParaRPr lang="en-GB" sz="1200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AEA5E523-0B7D-4820-84B8-97B7A8921B34}"/>
              </a:ext>
            </a:extLst>
          </p:cNvPr>
          <p:cNvSpPr txBox="1"/>
          <p:nvPr/>
        </p:nvSpPr>
        <p:spPr>
          <a:xfrm>
            <a:off x="891883" y="7374274"/>
            <a:ext cx="1140393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The Dropping of the Atomic Bomb</a:t>
            </a:r>
          </a:p>
          <a:p>
            <a:endParaRPr lang="en-GB" sz="1200" dirty="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8E2CF95B-B45E-43DC-8471-38DFB7CF87E2}"/>
              </a:ext>
            </a:extLst>
          </p:cNvPr>
          <p:cNvSpPr txBox="1"/>
          <p:nvPr/>
        </p:nvSpPr>
        <p:spPr>
          <a:xfrm>
            <a:off x="660502" y="6104115"/>
            <a:ext cx="1796876" cy="93871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Extended Write: America was right to drop the atomic bomb on Hiroshima and Nagasaki. Evaluate this statement.</a:t>
            </a:r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1630E163-067B-4D43-A4AD-E968852A21B1}"/>
              </a:ext>
            </a:extLst>
          </p:cNvPr>
          <p:cNvCxnSpPr>
            <a:cxnSpLocks/>
          </p:cNvCxnSpPr>
          <p:nvPr/>
        </p:nvCxnSpPr>
        <p:spPr>
          <a:xfrm>
            <a:off x="5642896" y="6601786"/>
            <a:ext cx="13158" cy="55059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EB8B5AE5-17DC-4945-80C9-26D367A4D735}"/>
              </a:ext>
            </a:extLst>
          </p:cNvPr>
          <p:cNvCxnSpPr>
            <a:cxnSpLocks/>
          </p:cNvCxnSpPr>
          <p:nvPr/>
        </p:nvCxnSpPr>
        <p:spPr>
          <a:xfrm flipH="1" flipV="1">
            <a:off x="4819295" y="7170523"/>
            <a:ext cx="62063" cy="33351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C6C9383A-E638-4FD5-B26A-28CDF27FB9E3}"/>
              </a:ext>
            </a:extLst>
          </p:cNvPr>
          <p:cNvCxnSpPr>
            <a:cxnSpLocks/>
          </p:cNvCxnSpPr>
          <p:nvPr/>
        </p:nvCxnSpPr>
        <p:spPr>
          <a:xfrm>
            <a:off x="4052331" y="6750052"/>
            <a:ext cx="25037" cy="46075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83F556A3-DD11-458A-A412-B1CDB05EBC0F}"/>
              </a:ext>
            </a:extLst>
          </p:cNvPr>
          <p:cNvCxnSpPr>
            <a:cxnSpLocks/>
          </p:cNvCxnSpPr>
          <p:nvPr/>
        </p:nvCxnSpPr>
        <p:spPr>
          <a:xfrm flipH="1" flipV="1">
            <a:off x="3412331" y="7231873"/>
            <a:ext cx="45720" cy="27634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FC374587-24A4-498F-9B18-9A46C9BBA7CC}"/>
              </a:ext>
            </a:extLst>
          </p:cNvPr>
          <p:cNvCxnSpPr>
            <a:cxnSpLocks/>
            <a:endCxn id="143" idx="0"/>
          </p:cNvCxnSpPr>
          <p:nvPr/>
        </p:nvCxnSpPr>
        <p:spPr>
          <a:xfrm flipV="1">
            <a:off x="1720998" y="7131585"/>
            <a:ext cx="419311" cy="42588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Box 234">
            <a:extLst>
              <a:ext uri="{FF2B5EF4-FFF2-40B4-BE49-F238E27FC236}">
                <a16:creationId xmlns:a16="http://schemas.microsoft.com/office/drawing/2014/main" id="{912AFFAC-8A45-43CF-85D4-990FFE098CC8}"/>
              </a:ext>
            </a:extLst>
          </p:cNvPr>
          <p:cNvSpPr txBox="1"/>
          <p:nvPr/>
        </p:nvSpPr>
        <p:spPr>
          <a:xfrm>
            <a:off x="2400164" y="5274932"/>
            <a:ext cx="2115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The Cold War: </a:t>
            </a:r>
            <a:r>
              <a:rPr lang="en-GB" sz="1100" dirty="0"/>
              <a:t>The Truman Doctrine and the Iron Curtain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FC9B8E-730D-401D-8EB8-FF6C286473B3}"/>
              </a:ext>
            </a:extLst>
          </p:cNvPr>
          <p:cNvSpPr txBox="1"/>
          <p:nvPr/>
        </p:nvSpPr>
        <p:spPr>
          <a:xfrm>
            <a:off x="4284809" y="3904364"/>
            <a:ext cx="1680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The Cold War: </a:t>
            </a:r>
            <a:r>
              <a:rPr lang="en-GB" sz="1100" dirty="0"/>
              <a:t>The Space race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D3BB592D-BBC6-4BF4-A21A-994F0C37F97C}"/>
              </a:ext>
            </a:extLst>
          </p:cNvPr>
          <p:cNvSpPr txBox="1"/>
          <p:nvPr/>
        </p:nvSpPr>
        <p:spPr>
          <a:xfrm>
            <a:off x="4665369" y="5312569"/>
            <a:ext cx="2115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The Cold War: </a:t>
            </a:r>
            <a:r>
              <a:rPr lang="en-GB" sz="1100" dirty="0"/>
              <a:t>JFK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48C75F10-C106-4546-AFD1-A1D3582663CE}"/>
              </a:ext>
            </a:extLst>
          </p:cNvPr>
          <p:cNvCxnSpPr>
            <a:cxnSpLocks/>
          </p:cNvCxnSpPr>
          <p:nvPr/>
        </p:nvCxnSpPr>
        <p:spPr>
          <a:xfrm flipH="1">
            <a:off x="4844401" y="4162158"/>
            <a:ext cx="116615" cy="8144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4D158526-0BD3-4B70-AFBA-8E0BF4C372F2}"/>
              </a:ext>
            </a:extLst>
          </p:cNvPr>
          <p:cNvCxnSpPr>
            <a:cxnSpLocks/>
          </p:cNvCxnSpPr>
          <p:nvPr/>
        </p:nvCxnSpPr>
        <p:spPr>
          <a:xfrm flipH="1" flipV="1">
            <a:off x="5307654" y="5003782"/>
            <a:ext cx="119436" cy="40123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1D25327E-BD09-4B29-AF66-0E30D27BF6CD}"/>
              </a:ext>
            </a:extLst>
          </p:cNvPr>
          <p:cNvSpPr txBox="1"/>
          <p:nvPr/>
        </p:nvSpPr>
        <p:spPr>
          <a:xfrm>
            <a:off x="5802606" y="12809492"/>
            <a:ext cx="1660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WWI: </a:t>
            </a:r>
            <a:r>
              <a:rPr lang="en-GB" sz="1100" dirty="0"/>
              <a:t>Life in the Trenches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176F362-CE1E-480F-A61F-E35FB7855664}"/>
              </a:ext>
            </a:extLst>
          </p:cNvPr>
          <p:cNvSpPr txBox="1"/>
          <p:nvPr/>
        </p:nvSpPr>
        <p:spPr>
          <a:xfrm>
            <a:off x="3129085" y="8713388"/>
            <a:ext cx="1486370" cy="110799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Extended Write: Appeasement was the correct policy towards Hitler. How far do you agree with this statement?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49E48A2-3D6A-44C1-BA4E-95CBD6BE304F}"/>
              </a:ext>
            </a:extLst>
          </p:cNvPr>
          <p:cNvSpPr txBox="1"/>
          <p:nvPr/>
        </p:nvSpPr>
        <p:spPr>
          <a:xfrm>
            <a:off x="4565983" y="9037951"/>
            <a:ext cx="946856" cy="430887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Big Write: DIRT time 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864BB7E4-B627-4553-A83B-2A883840B6F5}"/>
              </a:ext>
            </a:extLst>
          </p:cNvPr>
          <p:cNvCxnSpPr>
            <a:cxnSpLocks/>
          </p:cNvCxnSpPr>
          <p:nvPr/>
        </p:nvCxnSpPr>
        <p:spPr>
          <a:xfrm>
            <a:off x="806464" y="10331579"/>
            <a:ext cx="589668" cy="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25A8988A-2C91-4E56-8389-282AA8C1D1DB}"/>
              </a:ext>
            </a:extLst>
          </p:cNvPr>
          <p:cNvSpPr txBox="1"/>
          <p:nvPr/>
        </p:nvSpPr>
        <p:spPr>
          <a:xfrm>
            <a:off x="3668757" y="11910979"/>
            <a:ext cx="1568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WWI: </a:t>
            </a:r>
            <a:r>
              <a:rPr lang="en-GB" sz="1100" dirty="0"/>
              <a:t>How did the First World war end?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617FC5D-C050-4E95-9624-C932AC0FB515}"/>
              </a:ext>
            </a:extLst>
          </p:cNvPr>
          <p:cNvSpPr txBox="1"/>
          <p:nvPr/>
        </p:nvSpPr>
        <p:spPr>
          <a:xfrm>
            <a:off x="7749522" y="7596335"/>
            <a:ext cx="1643503" cy="600164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Extended</a:t>
            </a:r>
            <a:r>
              <a:rPr lang="en-GB" sz="1100" dirty="0"/>
              <a:t> Write: Dunkirk source enquiry. Triumph or Disaster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77835BD-60D9-444C-8418-3504A0B7B2A1}"/>
              </a:ext>
            </a:extLst>
          </p:cNvPr>
          <p:cNvSpPr txBox="1"/>
          <p:nvPr/>
        </p:nvSpPr>
        <p:spPr>
          <a:xfrm>
            <a:off x="6952303" y="6014570"/>
            <a:ext cx="1404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WWII: </a:t>
            </a:r>
            <a:r>
              <a:rPr lang="en-GB" sz="1100" dirty="0"/>
              <a:t>Turning the Tide – Operation Barbarossa and Pearl Harbour</a:t>
            </a:r>
          </a:p>
          <a:p>
            <a:endParaRPr lang="en-GB" sz="1200" dirty="0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6CC068C4-A5E8-4940-89C3-924ED0DEDE93}"/>
              </a:ext>
            </a:extLst>
          </p:cNvPr>
          <p:cNvCxnSpPr>
            <a:cxnSpLocks/>
          </p:cNvCxnSpPr>
          <p:nvPr/>
        </p:nvCxnSpPr>
        <p:spPr>
          <a:xfrm flipH="1">
            <a:off x="8049296" y="6607448"/>
            <a:ext cx="360555" cy="46285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C444F5EC-F98B-4A01-9116-886B2885ABF5}"/>
              </a:ext>
            </a:extLst>
          </p:cNvPr>
          <p:cNvSpPr txBox="1"/>
          <p:nvPr/>
        </p:nvSpPr>
        <p:spPr>
          <a:xfrm>
            <a:off x="8645667" y="1929998"/>
            <a:ext cx="81679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The Cold War</a:t>
            </a:r>
            <a:r>
              <a:rPr lang="en-GB" sz="1100" dirty="0"/>
              <a:t>: The Bay of Pigs and The Cuban Missile Crisis</a:t>
            </a:r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B6935C5B-0090-4AEC-A4A3-B8E1B4FD3F25}"/>
              </a:ext>
            </a:extLst>
          </p:cNvPr>
          <p:cNvCxnSpPr>
            <a:cxnSpLocks/>
          </p:cNvCxnSpPr>
          <p:nvPr/>
        </p:nvCxnSpPr>
        <p:spPr>
          <a:xfrm>
            <a:off x="7050856" y="2198669"/>
            <a:ext cx="129914" cy="60334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213AB3-D872-49CE-BAF3-4D0FD464C0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07" y="16267995"/>
            <a:ext cx="8373644" cy="2506182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F98C6B70-8616-4B83-9764-B96C9308AFFE}"/>
              </a:ext>
            </a:extLst>
          </p:cNvPr>
          <p:cNvSpPr txBox="1"/>
          <p:nvPr/>
        </p:nvSpPr>
        <p:spPr>
          <a:xfrm>
            <a:off x="4149534" y="13553773"/>
            <a:ext cx="946856" cy="430887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Big Write: DIRT time </a:t>
            </a:r>
          </a:p>
        </p:txBody>
      </p: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D34D7A9A-880B-4D8F-8AE0-EB2CB2CE43FF}"/>
              </a:ext>
            </a:extLst>
          </p:cNvPr>
          <p:cNvCxnSpPr>
            <a:cxnSpLocks/>
          </p:cNvCxnSpPr>
          <p:nvPr/>
        </p:nvCxnSpPr>
        <p:spPr>
          <a:xfrm>
            <a:off x="1460398" y="8651013"/>
            <a:ext cx="388883" cy="7332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81A1A94E-6BFE-4E4E-8337-FDC81AE2A12E}"/>
              </a:ext>
            </a:extLst>
          </p:cNvPr>
          <p:cNvSpPr txBox="1"/>
          <p:nvPr/>
        </p:nvSpPr>
        <p:spPr>
          <a:xfrm>
            <a:off x="1817628" y="8305787"/>
            <a:ext cx="1566565" cy="6001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Interwar Years: </a:t>
            </a:r>
            <a:r>
              <a:rPr lang="en-GB" sz="1100" dirty="0"/>
              <a:t>The Road to War – Appeasement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9C6FA773-8AD1-46AD-9BF2-49D3EF3E7D24}"/>
              </a:ext>
            </a:extLst>
          </p:cNvPr>
          <p:cNvCxnSpPr>
            <a:cxnSpLocks/>
          </p:cNvCxnSpPr>
          <p:nvPr/>
        </p:nvCxnSpPr>
        <p:spPr>
          <a:xfrm>
            <a:off x="2681940" y="8881138"/>
            <a:ext cx="25037" cy="46075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21D5D36D-4FC3-4DB7-8AFC-38872F39CDB1}"/>
              </a:ext>
            </a:extLst>
          </p:cNvPr>
          <p:cNvSpPr txBox="1"/>
          <p:nvPr/>
        </p:nvSpPr>
        <p:spPr>
          <a:xfrm>
            <a:off x="8265905" y="7222455"/>
            <a:ext cx="946856" cy="430887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Big Write: DIRT time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0F1526D5-FC76-4FC6-AE0C-014BE96027AB}"/>
              </a:ext>
            </a:extLst>
          </p:cNvPr>
          <p:cNvSpPr txBox="1"/>
          <p:nvPr/>
        </p:nvSpPr>
        <p:spPr>
          <a:xfrm>
            <a:off x="959315" y="5680412"/>
            <a:ext cx="946856" cy="430887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Big Write: DIRT time 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7C5D4D2-178D-4113-A5BD-7790128EBDBD}"/>
              </a:ext>
            </a:extLst>
          </p:cNvPr>
          <p:cNvSpPr txBox="1"/>
          <p:nvPr/>
        </p:nvSpPr>
        <p:spPr>
          <a:xfrm>
            <a:off x="5896337" y="4429106"/>
            <a:ext cx="1796876" cy="43088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Extended Write: Who killed JFK? Source enquiry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8E6DF93D-A0C0-4C38-9D64-1289BD86FECA}"/>
              </a:ext>
            </a:extLst>
          </p:cNvPr>
          <p:cNvSpPr txBox="1"/>
          <p:nvPr/>
        </p:nvSpPr>
        <p:spPr>
          <a:xfrm>
            <a:off x="7448689" y="4793172"/>
            <a:ext cx="946856" cy="430887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Big Write: DIRT time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CD12C-7C1E-4F4D-925A-5ABDFFDA195E}"/>
              </a:ext>
            </a:extLst>
          </p:cNvPr>
          <p:cNvSpPr txBox="1"/>
          <p:nvPr/>
        </p:nvSpPr>
        <p:spPr>
          <a:xfrm>
            <a:off x="199073" y="4090043"/>
            <a:ext cx="1011093" cy="9387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100" b="1" u="sng" dirty="0"/>
              <a:t>WWII: </a:t>
            </a:r>
            <a:r>
              <a:rPr lang="en-GB" sz="1100" dirty="0"/>
              <a:t>The Beveridge report and the setting up of the NHS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6E3DE278-FC3B-4B63-80C8-EB7A619CA194}"/>
              </a:ext>
            </a:extLst>
          </p:cNvPr>
          <p:cNvCxnSpPr>
            <a:cxnSpLocks/>
          </p:cNvCxnSpPr>
          <p:nvPr/>
        </p:nvCxnSpPr>
        <p:spPr>
          <a:xfrm>
            <a:off x="859420" y="4829496"/>
            <a:ext cx="409691" cy="7013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6252</TotalTime>
  <Words>506</Words>
  <Application>Microsoft Office PowerPoint</Application>
  <PresentationFormat>Custom</PresentationFormat>
  <Paragraphs>69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</dc:creator>
  <cp:lastModifiedBy>Victoria McNamara</cp:lastModifiedBy>
  <cp:revision>324</cp:revision>
  <cp:lastPrinted>2019-04-17T12:08:41Z</cp:lastPrinted>
  <dcterms:created xsi:type="dcterms:W3CDTF">2018-02-08T08:28:53Z</dcterms:created>
  <dcterms:modified xsi:type="dcterms:W3CDTF">2020-06-03T20:06:16Z</dcterms:modified>
</cp:coreProperties>
</file>