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"/>
  </p:notesMasterIdLst>
  <p:sldIdLst>
    <p:sldId id="256" r:id="rId2"/>
  </p:sldIdLst>
  <p:sldSz cx="9720263" cy="17640300"/>
  <p:notesSz cx="6662738" cy="9926638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F7E79"/>
    <a:srgbClr val="941651"/>
    <a:srgbClr val="941100"/>
    <a:srgbClr val="005493"/>
    <a:srgbClr val="929292"/>
    <a:srgbClr val="C1C1C1"/>
    <a:srgbClr val="009193"/>
    <a:srgbClr val="FFFF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5833" autoAdjust="0"/>
  </p:normalViewPr>
  <p:slideViewPr>
    <p:cSldViewPr snapToGrid="0">
      <p:cViewPr>
        <p:scale>
          <a:sx n="86" d="100"/>
          <a:sy n="86" d="100"/>
        </p:scale>
        <p:origin x="11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270" y="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9825" y="1241425"/>
            <a:ext cx="184308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5963" y="4776789"/>
            <a:ext cx="5330813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270" y="942975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09825" y="1241425"/>
            <a:ext cx="1843088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99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4060" y="-6035"/>
            <a:ext cx="9726896" cy="1764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123291" y="221567"/>
            <a:ext cx="9366739" cy="17306693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  <a:gs pos="48000">
                <a:schemeClr val="bg1">
                  <a:lumMod val="9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  </a:t>
            </a:r>
            <a:endParaRPr lang="en-US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B18B42F-9AD5-344E-987F-5868F6EED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13350"/>
          <a:stretch/>
        </p:blipFill>
        <p:spPr>
          <a:xfrm rot="20628497">
            <a:off x="2682378" y="16170435"/>
            <a:ext cx="663375" cy="6245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15"/>
          <a:stretch/>
        </p:blipFill>
        <p:spPr>
          <a:xfrm>
            <a:off x="3443214" y="16324608"/>
            <a:ext cx="1147865" cy="5181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92F599-8899-D647-AC07-DBBE4468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8323" y="16161125"/>
            <a:ext cx="512068" cy="5821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4B46EE-00EA-1743-8799-8F293A64C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8626" b="97604" l="9585" r="89617">
                        <a14:foregroundMark x1="26518" y1="82109" x2="27157" y2="94249"/>
                        <a14:foregroundMark x1="27157" y1="94249" x2="26677" y2="95687"/>
                        <a14:foregroundMark x1="29073" y1="83067" x2="31150" y2="94888"/>
                        <a14:foregroundMark x1="31150" y1="94888" x2="31470" y2="95208"/>
                        <a14:foregroundMark x1="31629" y1="97284" x2="22843" y2="97604"/>
                        <a14:foregroundMark x1="74441" y1="81150" x2="68850" y2="89457"/>
                        <a14:foregroundMark x1="79553" y1="95367" x2="74441" y2="84026"/>
                        <a14:foregroundMark x1="74441" y1="84026" x2="74441" y2="83706"/>
                        <a14:foregroundMark x1="24281" y1="8626" x2="33067" y2="878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8737" y="14756227"/>
            <a:ext cx="1060630" cy="856045"/>
          </a:xfrm>
          <a:prstGeom prst="rect">
            <a:avLst/>
          </a:prstGeom>
        </p:spPr>
      </p:pic>
      <p:sp>
        <p:nvSpPr>
          <p:cNvPr id="15" name="Block Arc 14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777378" y="13650370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103561" y="15522198"/>
            <a:ext cx="6425532" cy="61073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489326" y="11457995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167734" y="13352216"/>
            <a:ext cx="5841999" cy="621843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032661" y="11131055"/>
            <a:ext cx="5897480" cy="58947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Block Arc 135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729322" y="9228995"/>
            <a:ext cx="2749895" cy="2256480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Block Arc 139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436133" y="7060158"/>
            <a:ext cx="2847721" cy="2287911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162696" y="8989629"/>
            <a:ext cx="5909338" cy="652772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14179" y="6821733"/>
            <a:ext cx="5827821" cy="61739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Block Arc 142">
            <a:extLst>
              <a:ext uri="{FF2B5EF4-FFF2-40B4-BE49-F238E27FC236}">
                <a16:creationId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728064" y="4935327"/>
            <a:ext cx="2824487" cy="2184400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4" name="Block Arc 213">
            <a:extLst>
              <a:ext uri="{FF2B5EF4-FFF2-40B4-BE49-F238E27FC236}">
                <a16:creationId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6445297" y="2794941"/>
            <a:ext cx="2808097" cy="2163821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2114181" y="4676732"/>
            <a:ext cx="5827819" cy="60417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93022D3B-34E7-7A4B-A8E5-560DEA516668}"/>
              </a:ext>
            </a:extLst>
          </p:cNvPr>
          <p:cNvSpPr/>
          <p:nvPr/>
        </p:nvSpPr>
        <p:spPr>
          <a:xfrm>
            <a:off x="1845003" y="4251020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84983B9C-0FBB-A043-AF69-BE33CCD6172D}"/>
              </a:ext>
            </a:extLst>
          </p:cNvPr>
          <p:cNvSpPr/>
          <p:nvPr/>
        </p:nvSpPr>
        <p:spPr>
          <a:xfrm>
            <a:off x="2031957" y="4451804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73B2E537-2E94-164D-A891-794C913A475F}"/>
              </a:ext>
            </a:extLst>
          </p:cNvPr>
          <p:cNvSpPr/>
          <p:nvPr/>
        </p:nvSpPr>
        <p:spPr>
          <a:xfrm>
            <a:off x="6932847" y="6373638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F00163B-8BDB-AF44-A463-AD1ACB8794F0}"/>
              </a:ext>
            </a:extLst>
          </p:cNvPr>
          <p:cNvSpPr/>
          <p:nvPr/>
        </p:nvSpPr>
        <p:spPr>
          <a:xfrm>
            <a:off x="7119803" y="6574422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ACF0C630-75E2-F848-B9E5-7E5905E2C993}"/>
              </a:ext>
            </a:extLst>
          </p:cNvPr>
          <p:cNvSpPr/>
          <p:nvPr/>
        </p:nvSpPr>
        <p:spPr>
          <a:xfrm>
            <a:off x="1353188" y="10749266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37258FC4-E633-1F40-B961-0AFD7DEF4AD4}"/>
              </a:ext>
            </a:extLst>
          </p:cNvPr>
          <p:cNvSpPr/>
          <p:nvPr/>
        </p:nvSpPr>
        <p:spPr>
          <a:xfrm>
            <a:off x="1529110" y="10940407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1235014" y="14979946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1420762" y="15224613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1785122" y="2459522"/>
            <a:ext cx="6065748" cy="62936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AE9E14-E10F-B948-9B98-448B424F5230}"/>
              </a:ext>
            </a:extLst>
          </p:cNvPr>
          <p:cNvSpPr/>
          <p:nvPr/>
        </p:nvSpPr>
        <p:spPr>
          <a:xfrm>
            <a:off x="5136142" y="2095748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4223162F-40D5-754F-8102-37C01098A339}"/>
              </a:ext>
            </a:extLst>
          </p:cNvPr>
          <p:cNvSpPr/>
          <p:nvPr/>
        </p:nvSpPr>
        <p:spPr>
          <a:xfrm>
            <a:off x="5323096" y="2296533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992866" y="2404929"/>
            <a:ext cx="938427" cy="735967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B201E9A5-DE62-6846-B785-23CB32968E1A}"/>
              </a:ext>
            </a:extLst>
          </p:cNvPr>
          <p:cNvSpPr/>
          <p:nvPr/>
        </p:nvSpPr>
        <p:spPr>
          <a:xfrm>
            <a:off x="2909560" y="1393692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C80915-8218-2D48-9376-49B5BC160739}"/>
              </a:ext>
            </a:extLst>
          </p:cNvPr>
          <p:cNvSpPr/>
          <p:nvPr/>
        </p:nvSpPr>
        <p:spPr>
          <a:xfrm rot="16200000">
            <a:off x="2752824" y="2310290"/>
            <a:ext cx="1057175" cy="49060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323039" y="15229752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Year 11 </a:t>
            </a:r>
            <a:r>
              <a:rPr lang="en-US" sz="1600" b="1" dirty="0"/>
              <a:t>Autumn Term 1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80735897-8BBA-DB41-B061-A9B018CCEA5B}"/>
              </a:ext>
            </a:extLst>
          </p:cNvPr>
          <p:cNvSpPr/>
          <p:nvPr/>
        </p:nvSpPr>
        <p:spPr>
          <a:xfrm>
            <a:off x="4485045" y="8613331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B86E97AE-F6AD-3941-9977-D85456F283F2}"/>
              </a:ext>
            </a:extLst>
          </p:cNvPr>
          <p:cNvSpPr/>
          <p:nvPr/>
        </p:nvSpPr>
        <p:spPr>
          <a:xfrm>
            <a:off x="4672001" y="8814115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5900728" y="15151305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6087683" y="1535209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47D14-6621-B142-8EB1-01BD03E6B204}"/>
              </a:ext>
            </a:extLst>
          </p:cNvPr>
          <p:cNvSpPr txBox="1"/>
          <p:nvPr/>
        </p:nvSpPr>
        <p:spPr>
          <a:xfrm>
            <a:off x="6087681" y="15572891"/>
            <a:ext cx="841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Summer holidays </a:t>
            </a:r>
          </a:p>
        </p:txBody>
      </p:sp>
      <p:sp>
        <p:nvSpPr>
          <p:cNvPr id="71" name="Triangle 70">
            <a:extLst>
              <a:ext uri="{FF2B5EF4-FFF2-40B4-BE49-F238E27FC236}">
                <a16:creationId xmlns:a16="http://schemas.microsoft.com/office/drawing/2014/main" id="{06B7D164-1858-4541-8C3A-54F75AAFB537}"/>
              </a:ext>
            </a:extLst>
          </p:cNvPr>
          <p:cNvSpPr/>
          <p:nvPr/>
        </p:nvSpPr>
        <p:spPr>
          <a:xfrm>
            <a:off x="1966688" y="1416689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D66A49-1463-9D47-A58E-F5C50C17B380}"/>
              </a:ext>
            </a:extLst>
          </p:cNvPr>
          <p:cNvSpPr/>
          <p:nvPr/>
        </p:nvSpPr>
        <p:spPr>
          <a:xfrm rot="16200000">
            <a:off x="1900923" y="2232155"/>
            <a:ext cx="883544" cy="519239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54B25-5C94-0E45-BECB-69A7417FF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8965" y="14869452"/>
            <a:ext cx="1601399" cy="16013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8A1726-BF9D-A24C-9FBF-5604C5D9EE7E}"/>
              </a:ext>
            </a:extLst>
          </p:cNvPr>
          <p:cNvCxnSpPr>
            <a:cxnSpLocks/>
          </p:cNvCxnSpPr>
          <p:nvPr/>
        </p:nvCxnSpPr>
        <p:spPr>
          <a:xfrm flipV="1">
            <a:off x="8182417" y="15915839"/>
            <a:ext cx="0" cy="74747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7881859" y="16634369"/>
            <a:ext cx="94210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Develop a lifelong love of learning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7011948" y="15011531"/>
            <a:ext cx="94210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Develop a thirst for reading 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347F049-5853-0C49-B90B-3270038CAC6A}"/>
              </a:ext>
            </a:extLst>
          </p:cNvPr>
          <p:cNvCxnSpPr>
            <a:cxnSpLocks/>
          </p:cNvCxnSpPr>
          <p:nvPr/>
        </p:nvCxnSpPr>
        <p:spPr>
          <a:xfrm>
            <a:off x="7472036" y="15338179"/>
            <a:ext cx="0" cy="51012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E8F8CE27-1139-194E-A8EF-E58DB60E3DD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 rot="20514823">
            <a:off x="6140343" y="14465537"/>
            <a:ext cx="1079819" cy="1079819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BD8ADA5-D946-5C42-A4AE-03B3AA1B8A94}"/>
              </a:ext>
            </a:extLst>
          </p:cNvPr>
          <p:cNvCxnSpPr>
            <a:cxnSpLocks/>
          </p:cNvCxnSpPr>
          <p:nvPr/>
        </p:nvCxnSpPr>
        <p:spPr>
          <a:xfrm>
            <a:off x="5708444" y="15167427"/>
            <a:ext cx="0" cy="63966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4793756" y="15807091"/>
            <a:ext cx="0" cy="82066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6BBB8CAD-5283-2946-B457-0E1BA324806B}"/>
              </a:ext>
            </a:extLst>
          </p:cNvPr>
          <p:cNvSpPr txBox="1"/>
          <p:nvPr/>
        </p:nvSpPr>
        <p:spPr>
          <a:xfrm>
            <a:off x="4774852" y="16219489"/>
            <a:ext cx="942102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Build a solid foundation in education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43FCBD3-15AC-074B-89C1-9811AED33C3A}"/>
              </a:ext>
            </a:extLst>
          </p:cNvPr>
          <p:cNvCxnSpPr>
            <a:cxnSpLocks/>
          </p:cNvCxnSpPr>
          <p:nvPr/>
        </p:nvCxnSpPr>
        <p:spPr>
          <a:xfrm>
            <a:off x="4411804" y="15487259"/>
            <a:ext cx="164998" cy="52637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5">
            <a:extLst>
              <a:ext uri="{FF2B5EF4-FFF2-40B4-BE49-F238E27FC236}">
                <a16:creationId xmlns:a16="http://schemas.microsoft.com/office/drawing/2014/main" id="{E2C681CE-4F5E-FE42-BDC2-CE2B81D6D5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24406" r="530" b="32512"/>
          <a:stretch/>
        </p:blipFill>
        <p:spPr>
          <a:xfrm>
            <a:off x="2485280" y="15628543"/>
            <a:ext cx="1428811" cy="482694"/>
          </a:xfrm>
          <a:prstGeom prst="rect">
            <a:avLst/>
          </a:prstGeom>
        </p:spPr>
      </p:pic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12ABD505-175E-A541-AEFE-152268C0ADBA}"/>
              </a:ext>
            </a:extLst>
          </p:cNvPr>
          <p:cNvCxnSpPr>
            <a:cxnSpLocks/>
          </p:cNvCxnSpPr>
          <p:nvPr/>
        </p:nvCxnSpPr>
        <p:spPr>
          <a:xfrm flipV="1">
            <a:off x="3656060" y="13829782"/>
            <a:ext cx="0" cy="42104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D689A2AC-1669-BF4A-B36A-FB12C0E9EC15}"/>
              </a:ext>
            </a:extLst>
          </p:cNvPr>
          <p:cNvCxnSpPr>
            <a:cxnSpLocks/>
          </p:cNvCxnSpPr>
          <p:nvPr/>
        </p:nvCxnSpPr>
        <p:spPr>
          <a:xfrm flipH="1" flipV="1">
            <a:off x="2263327" y="13788861"/>
            <a:ext cx="306295" cy="76737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73AE042-4C1C-0540-90DF-805167FB44C6}"/>
              </a:ext>
            </a:extLst>
          </p:cNvPr>
          <p:cNvCxnSpPr>
            <a:cxnSpLocks/>
          </p:cNvCxnSpPr>
          <p:nvPr/>
        </p:nvCxnSpPr>
        <p:spPr>
          <a:xfrm flipV="1">
            <a:off x="7194028" y="15869890"/>
            <a:ext cx="0" cy="8012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9E865DA3-DE36-E64D-B463-8964711B884D}"/>
              </a:ext>
            </a:extLst>
          </p:cNvPr>
          <p:cNvCxnSpPr>
            <a:cxnSpLocks/>
          </p:cNvCxnSpPr>
          <p:nvPr/>
        </p:nvCxnSpPr>
        <p:spPr>
          <a:xfrm flipV="1">
            <a:off x="7788965" y="11830780"/>
            <a:ext cx="570994" cy="43365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4014782C-4C57-2749-B186-F07B6C952DA1}"/>
              </a:ext>
            </a:extLst>
          </p:cNvPr>
          <p:cNvCxnSpPr>
            <a:cxnSpLocks/>
            <a:stCxn id="190" idx="0"/>
          </p:cNvCxnSpPr>
          <p:nvPr/>
        </p:nvCxnSpPr>
        <p:spPr>
          <a:xfrm flipV="1">
            <a:off x="724990" y="10706075"/>
            <a:ext cx="582437" cy="68708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F51116E4-A353-1B45-ACA0-38C9A5762479}"/>
              </a:ext>
            </a:extLst>
          </p:cNvPr>
          <p:cNvCxnSpPr>
            <a:cxnSpLocks/>
            <a:stCxn id="53" idx="0"/>
          </p:cNvCxnSpPr>
          <p:nvPr/>
        </p:nvCxnSpPr>
        <p:spPr>
          <a:xfrm flipH="1" flipV="1">
            <a:off x="4348237" y="11549371"/>
            <a:ext cx="115460" cy="23537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1EADCC58-485B-1B45-9F99-708EBAE3C65F}"/>
              </a:ext>
            </a:extLst>
          </p:cNvPr>
          <p:cNvCxnSpPr>
            <a:cxnSpLocks/>
            <a:stCxn id="60" idx="2"/>
          </p:cNvCxnSpPr>
          <p:nvPr/>
        </p:nvCxnSpPr>
        <p:spPr>
          <a:xfrm flipH="1">
            <a:off x="8126388" y="11042033"/>
            <a:ext cx="233571" cy="43658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E1328405-E305-064F-BB49-5E09C8D7C1AA}"/>
              </a:ext>
            </a:extLst>
          </p:cNvPr>
          <p:cNvCxnSpPr>
            <a:cxnSpLocks/>
          </p:cNvCxnSpPr>
          <p:nvPr/>
        </p:nvCxnSpPr>
        <p:spPr>
          <a:xfrm flipV="1">
            <a:off x="3064659" y="11533418"/>
            <a:ext cx="0" cy="50264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2D926B2A-A746-2743-A1C0-AD8DE17492FD}"/>
              </a:ext>
            </a:extLst>
          </p:cNvPr>
          <p:cNvCxnSpPr>
            <a:cxnSpLocks/>
          </p:cNvCxnSpPr>
          <p:nvPr/>
        </p:nvCxnSpPr>
        <p:spPr>
          <a:xfrm flipH="1" flipV="1">
            <a:off x="1399339" y="10399071"/>
            <a:ext cx="522220" cy="955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5983F250-BC6D-D943-BA73-7F2886C57B84}"/>
              </a:ext>
            </a:extLst>
          </p:cNvPr>
          <p:cNvCxnSpPr>
            <a:cxnSpLocks/>
          </p:cNvCxnSpPr>
          <p:nvPr/>
        </p:nvCxnSpPr>
        <p:spPr>
          <a:xfrm>
            <a:off x="924425" y="9324365"/>
            <a:ext cx="629080" cy="50940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BF528227-07B4-C549-8C1A-9F98BE2554DB}"/>
              </a:ext>
            </a:extLst>
          </p:cNvPr>
          <p:cNvCxnSpPr>
            <a:cxnSpLocks/>
            <a:stCxn id="57" idx="0"/>
          </p:cNvCxnSpPr>
          <p:nvPr/>
        </p:nvCxnSpPr>
        <p:spPr>
          <a:xfrm flipV="1">
            <a:off x="4177988" y="9447476"/>
            <a:ext cx="8783" cy="38487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C3F4B10E-3327-F44F-91B8-8FA1DBDE34BB}"/>
              </a:ext>
            </a:extLst>
          </p:cNvPr>
          <p:cNvCxnSpPr>
            <a:cxnSpLocks/>
            <a:stCxn id="64" idx="2"/>
          </p:cNvCxnSpPr>
          <p:nvPr/>
        </p:nvCxnSpPr>
        <p:spPr>
          <a:xfrm>
            <a:off x="3952125" y="9012050"/>
            <a:ext cx="10546" cy="7030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63E57120-33BF-544B-B579-C4D6D1F155FE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8644304" y="7110157"/>
            <a:ext cx="230434" cy="65474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A036CF56-FD65-AC46-8535-F4DEAA002A2E}"/>
              </a:ext>
            </a:extLst>
          </p:cNvPr>
          <p:cNvCxnSpPr>
            <a:cxnSpLocks/>
          </p:cNvCxnSpPr>
          <p:nvPr/>
        </p:nvCxnSpPr>
        <p:spPr>
          <a:xfrm>
            <a:off x="7705851" y="8149510"/>
            <a:ext cx="890640" cy="54881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6A6C91E7-13FC-9643-9A9F-77FA682187E8}"/>
              </a:ext>
            </a:extLst>
          </p:cNvPr>
          <p:cNvCxnSpPr>
            <a:cxnSpLocks/>
          </p:cNvCxnSpPr>
          <p:nvPr/>
        </p:nvCxnSpPr>
        <p:spPr>
          <a:xfrm flipV="1">
            <a:off x="6932120" y="9543285"/>
            <a:ext cx="727" cy="52651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A9E32079-4DB0-B142-9C0E-33EA19DAE26F}"/>
              </a:ext>
            </a:extLst>
          </p:cNvPr>
          <p:cNvCxnSpPr>
            <a:cxnSpLocks/>
            <a:stCxn id="55" idx="2"/>
          </p:cNvCxnSpPr>
          <p:nvPr/>
        </p:nvCxnSpPr>
        <p:spPr>
          <a:xfrm flipH="1">
            <a:off x="4693608" y="6422806"/>
            <a:ext cx="15049" cy="72505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1DE5F197-57A5-5645-8F7D-42772CF5BEC2}"/>
              </a:ext>
            </a:extLst>
          </p:cNvPr>
          <p:cNvCxnSpPr>
            <a:cxnSpLocks/>
          </p:cNvCxnSpPr>
          <p:nvPr/>
        </p:nvCxnSpPr>
        <p:spPr>
          <a:xfrm>
            <a:off x="6036380" y="6690263"/>
            <a:ext cx="1598" cy="39338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F12BAC8F-F07D-944D-B956-7DB56B662BF3}"/>
              </a:ext>
            </a:extLst>
          </p:cNvPr>
          <p:cNvCxnSpPr>
            <a:cxnSpLocks/>
            <a:stCxn id="232" idx="0"/>
          </p:cNvCxnSpPr>
          <p:nvPr/>
        </p:nvCxnSpPr>
        <p:spPr>
          <a:xfrm flipH="1" flipV="1">
            <a:off x="3792503" y="7290957"/>
            <a:ext cx="7861" cy="41842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37DFB45-1462-1F4F-ACE8-ADDC02170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729315">
            <a:off x="328102" y="356433"/>
            <a:ext cx="1095171" cy="1422036"/>
          </a:xfrm>
          <a:prstGeom prst="rect">
            <a:avLst/>
          </a:prstGeom>
        </p:spPr>
      </p:pic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08EC79EC-6F14-7F48-A8E3-9D310B2F25F7}"/>
              </a:ext>
            </a:extLst>
          </p:cNvPr>
          <p:cNvCxnSpPr>
            <a:cxnSpLocks/>
          </p:cNvCxnSpPr>
          <p:nvPr/>
        </p:nvCxnSpPr>
        <p:spPr>
          <a:xfrm flipH="1" flipV="1">
            <a:off x="2024152" y="9261563"/>
            <a:ext cx="1148235" cy="54278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4350CCF2-4D93-174E-B07E-06C6099FF097}"/>
              </a:ext>
            </a:extLst>
          </p:cNvPr>
          <p:cNvSpPr/>
          <p:nvPr/>
        </p:nvSpPr>
        <p:spPr>
          <a:xfrm>
            <a:off x="4567649" y="177777"/>
            <a:ext cx="4947184" cy="1004218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3A53E4-87A6-4B41-82AD-378A9C088E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1"/>
          <a:stretch/>
        </p:blipFill>
        <p:spPr>
          <a:xfrm>
            <a:off x="5343675" y="293427"/>
            <a:ext cx="3440955" cy="4775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C5AADA-5DB1-0645-9EDC-2CB72BAE149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" r="2084" b="-1"/>
          <a:stretch/>
        </p:blipFill>
        <p:spPr>
          <a:xfrm>
            <a:off x="6270929" y="716736"/>
            <a:ext cx="3177298" cy="441747"/>
          </a:xfrm>
          <a:prstGeom prst="rect">
            <a:avLst/>
          </a:prstGeom>
        </p:spPr>
      </p:pic>
      <p:sp>
        <p:nvSpPr>
          <p:cNvPr id="319" name="Rectangle 318">
            <a:extLst>
              <a:ext uri="{FF2B5EF4-FFF2-40B4-BE49-F238E27FC236}">
                <a16:creationId xmlns:a16="http://schemas.microsoft.com/office/drawing/2014/main" id="{BD9C7901-01F0-1348-8FD0-DCDB328945CF}"/>
              </a:ext>
            </a:extLst>
          </p:cNvPr>
          <p:cNvSpPr/>
          <p:nvPr/>
        </p:nvSpPr>
        <p:spPr>
          <a:xfrm>
            <a:off x="3713132" y="178735"/>
            <a:ext cx="877947" cy="1017349"/>
          </a:xfrm>
          <a:custGeom>
            <a:avLst/>
            <a:gdLst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1030875 h 1030875"/>
              <a:gd name="connsiteX4" fmla="*/ 0 w 882221"/>
              <a:gd name="connsiteY4" fmla="*/ 0 h 1030875"/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338544 h 1030875"/>
              <a:gd name="connsiteX4" fmla="*/ 0 w 882221"/>
              <a:gd name="connsiteY4" fmla="*/ 0 h 1030875"/>
              <a:gd name="connsiteX0" fmla="*/ 5508 w 887729"/>
              <a:gd name="connsiteY0" fmla="*/ 0 h 1030875"/>
              <a:gd name="connsiteX1" fmla="*/ 887729 w 887729"/>
              <a:gd name="connsiteY1" fmla="*/ 0 h 1030875"/>
              <a:gd name="connsiteX2" fmla="*/ 887729 w 887729"/>
              <a:gd name="connsiteY2" fmla="*/ 1030875 h 1030875"/>
              <a:gd name="connsiteX3" fmla="*/ 0 w 887729"/>
              <a:gd name="connsiteY3" fmla="*/ 217359 h 1030875"/>
              <a:gd name="connsiteX4" fmla="*/ 5508 w 887729"/>
              <a:gd name="connsiteY4" fmla="*/ 0 h 1030875"/>
              <a:gd name="connsiteX0" fmla="*/ 5508 w 887729"/>
              <a:gd name="connsiteY0" fmla="*/ 0 h 1047896"/>
              <a:gd name="connsiteX1" fmla="*/ 887729 w 887729"/>
              <a:gd name="connsiteY1" fmla="*/ 0 h 1047896"/>
              <a:gd name="connsiteX2" fmla="*/ 882160 w 887729"/>
              <a:gd name="connsiteY2" fmla="*/ 1047896 h 1047896"/>
              <a:gd name="connsiteX3" fmla="*/ 0 w 887729"/>
              <a:gd name="connsiteY3" fmla="*/ 217359 h 1047896"/>
              <a:gd name="connsiteX4" fmla="*/ 5508 w 887729"/>
              <a:gd name="connsiteY4" fmla="*/ 0 h 104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29" h="1047896">
                <a:moveTo>
                  <a:pt x="5508" y="0"/>
                </a:moveTo>
                <a:lnTo>
                  <a:pt x="887729" y="0"/>
                </a:lnTo>
                <a:cubicBezTo>
                  <a:pt x="885873" y="349299"/>
                  <a:pt x="884016" y="698597"/>
                  <a:pt x="882160" y="1047896"/>
                </a:cubicBezTo>
                <a:lnTo>
                  <a:pt x="0" y="217359"/>
                </a:lnTo>
                <a:lnTo>
                  <a:pt x="5508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CDB2717F-E2EA-E14E-BFB1-2515AC06D5A5}"/>
              </a:ext>
            </a:extLst>
          </p:cNvPr>
          <p:cNvSpPr/>
          <p:nvPr/>
        </p:nvSpPr>
        <p:spPr>
          <a:xfrm>
            <a:off x="202012" y="178354"/>
            <a:ext cx="3584324" cy="2212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6DB1CAF-731C-3042-9F2D-16B6C0CF09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8088" y="219506"/>
            <a:ext cx="910135" cy="910135"/>
          </a:xfrm>
          <a:prstGeom prst="rect">
            <a:avLst/>
          </a:prstGeom>
        </p:spPr>
      </p:pic>
      <p:sp>
        <p:nvSpPr>
          <p:cNvPr id="311" name="TextBox 310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437894" y="10965350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11 Spring Term 1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4564947" y="8816621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11 Spring Term 2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019379" y="6580799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11 Summer Term 1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902759" y="4452132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11 Summer Term 2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5174054" y="2448819"/>
            <a:ext cx="1188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Transition to FE</a:t>
            </a:r>
            <a:endParaRPr lang="en-US" sz="1600" b="1" dirty="0"/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12ABD505-175E-A541-AEFE-152268C0ADBA}"/>
              </a:ext>
            </a:extLst>
          </p:cNvPr>
          <p:cNvCxnSpPr>
            <a:cxnSpLocks/>
          </p:cNvCxnSpPr>
          <p:nvPr/>
        </p:nvCxnSpPr>
        <p:spPr>
          <a:xfrm flipV="1">
            <a:off x="8026484" y="12596213"/>
            <a:ext cx="666950" cy="1295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97085" y="14214340"/>
            <a:ext cx="1697563" cy="276999"/>
          </a:xfrm>
          <a:prstGeom prst="rect">
            <a:avLst/>
          </a:prstGeom>
          <a:solidFill>
            <a:srgbClr val="FF93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Source Exam Questions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23981" y="14524952"/>
            <a:ext cx="151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Power &amp; People: The English Civil War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03039" y="12021284"/>
            <a:ext cx="1677962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Power &amp; People: The </a:t>
            </a:r>
            <a:r>
              <a:rPr lang="en-GB" sz="1200" b="1" dirty="0" err="1"/>
              <a:t>Tolpuddle</a:t>
            </a:r>
            <a:r>
              <a:rPr lang="en-GB" sz="1200" b="1" dirty="0"/>
              <a:t> Martyrs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842417" y="11784741"/>
            <a:ext cx="124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Power &amp; People: Factory and Social Reform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419673" y="10467088"/>
            <a:ext cx="1340235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Power &amp; People: The Suffragette Movement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275685" y="10580368"/>
            <a:ext cx="2168548" cy="461665"/>
          </a:xfrm>
          <a:prstGeom prst="rect">
            <a:avLst/>
          </a:prstGeom>
          <a:solidFill>
            <a:srgbClr val="FF93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Revisit success criteria for different exam style questions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409666" y="12014702"/>
            <a:ext cx="1384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Power &amp; People: The effect of WWI</a:t>
            </a: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ACF0C630-75E2-F848-B9E5-7E5905E2C993}"/>
              </a:ext>
            </a:extLst>
          </p:cNvPr>
          <p:cNvSpPr/>
          <p:nvPr/>
        </p:nvSpPr>
        <p:spPr>
          <a:xfrm>
            <a:off x="7503612" y="12965149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37258FC4-E633-1F40-B961-0AFD7DEF4AD4}"/>
              </a:ext>
            </a:extLst>
          </p:cNvPr>
          <p:cNvSpPr/>
          <p:nvPr/>
        </p:nvSpPr>
        <p:spPr>
          <a:xfrm>
            <a:off x="7705851" y="13152775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586129" y="13184069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Year 11 </a:t>
            </a:r>
            <a:r>
              <a:rPr lang="en-US" sz="1600" b="1" dirty="0"/>
              <a:t>Autumn Term 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97856" y="10251214"/>
            <a:ext cx="1567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Power &amp; People: Outcomes of the General Strike</a:t>
            </a:r>
            <a:endParaRPr lang="en-GB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83721" y="8744628"/>
            <a:ext cx="1263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Power &amp; People: Unionism in the 20</a:t>
            </a:r>
            <a:r>
              <a:rPr lang="en-GB" sz="1200" b="1" baseline="30000" dirty="0"/>
              <a:t>th</a:t>
            </a:r>
            <a:r>
              <a:rPr lang="en-GB" sz="1200" b="1" dirty="0"/>
              <a:t> Century</a:t>
            </a:r>
            <a:endParaRPr lang="en-GB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2240902" y="9816816"/>
            <a:ext cx="140262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200" b="1"/>
              <a:t>Minority Rights in the 20</a:t>
            </a:r>
            <a:r>
              <a:rPr lang="en-GB" sz="1200" b="1" baseline="30000"/>
              <a:t>th</a:t>
            </a:r>
            <a:r>
              <a:rPr lang="en-GB" sz="1200" b="1"/>
              <a:t> Century</a:t>
            </a:r>
            <a:endParaRPr lang="en-GB" sz="12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3578911" y="9832354"/>
            <a:ext cx="1198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Elizabeth: Elizabeth and Marriage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43524" y="8181053"/>
            <a:ext cx="121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Elizabeth: Elizabethan Wealth and Fashion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76733" y="7964304"/>
            <a:ext cx="1534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Elizabeth: Mary, QoS</a:t>
            </a:r>
            <a:endParaRPr lang="en-GB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8429418" y="6463826"/>
            <a:ext cx="89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Elizabeth: Conflict with Spain</a:t>
            </a:r>
            <a:endParaRPr lang="en-GB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3910568" y="6145807"/>
            <a:ext cx="1596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Subject Revision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252193" y="6385033"/>
            <a:ext cx="168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Revision Techniques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74071" y="559769"/>
            <a:ext cx="1906997" cy="423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Year 11 History</a:t>
            </a:r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D689A2AC-1669-BF4A-B36A-FB12C0E9EC15}"/>
              </a:ext>
            </a:extLst>
          </p:cNvPr>
          <p:cNvCxnSpPr>
            <a:cxnSpLocks/>
          </p:cNvCxnSpPr>
          <p:nvPr/>
        </p:nvCxnSpPr>
        <p:spPr>
          <a:xfrm flipH="1" flipV="1">
            <a:off x="4953032" y="13744054"/>
            <a:ext cx="6055" cy="43505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/>
          <p:cNvSpPr txBox="1"/>
          <p:nvPr/>
        </p:nvSpPr>
        <p:spPr>
          <a:xfrm>
            <a:off x="6653921" y="14090011"/>
            <a:ext cx="928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Power &amp; People: 1832 Great Reform Act</a:t>
            </a:r>
            <a:endParaRPr lang="en-GB" sz="1200" dirty="0"/>
          </a:p>
        </p:txBody>
      </p:sp>
      <p:sp>
        <p:nvSpPr>
          <p:cNvPr id="179" name="TextBox 178"/>
          <p:cNvSpPr txBox="1"/>
          <p:nvPr/>
        </p:nvSpPr>
        <p:spPr>
          <a:xfrm>
            <a:off x="4663965" y="14168173"/>
            <a:ext cx="1461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Power &amp; People: 19</a:t>
            </a:r>
            <a:r>
              <a:rPr lang="en-GB" sz="1200" b="1" baseline="30000" dirty="0"/>
              <a:t>th</a:t>
            </a:r>
            <a:r>
              <a:rPr lang="en-GB" sz="1200" b="1" dirty="0"/>
              <a:t> Century Protest movements</a:t>
            </a:r>
            <a:endParaRPr lang="en-GB" sz="1200" dirty="0"/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D689A2AC-1669-BF4A-B36A-FB12C0E9EC15}"/>
              </a:ext>
            </a:extLst>
          </p:cNvPr>
          <p:cNvCxnSpPr>
            <a:cxnSpLocks/>
          </p:cNvCxnSpPr>
          <p:nvPr/>
        </p:nvCxnSpPr>
        <p:spPr>
          <a:xfrm flipV="1">
            <a:off x="7085521" y="13789918"/>
            <a:ext cx="3134" cy="38919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7242020" y="12395741"/>
            <a:ext cx="120805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Power &amp; People: Trade Unionism</a:t>
            </a:r>
            <a:endParaRPr lang="en-GB" sz="1200" dirty="0"/>
          </a:p>
        </p:txBody>
      </p:sp>
      <p:sp>
        <p:nvSpPr>
          <p:cNvPr id="190" name="TextBox 189"/>
          <p:cNvSpPr txBox="1"/>
          <p:nvPr/>
        </p:nvSpPr>
        <p:spPr>
          <a:xfrm>
            <a:off x="123291" y="11393159"/>
            <a:ext cx="1203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Power &amp; People: Causes of General Strike 1926</a:t>
            </a:r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08EC79EC-6F14-7F48-A8E3-9D310B2F25F7}"/>
              </a:ext>
            </a:extLst>
          </p:cNvPr>
          <p:cNvCxnSpPr>
            <a:cxnSpLocks/>
            <a:stCxn id="202" idx="2"/>
          </p:cNvCxnSpPr>
          <p:nvPr/>
        </p:nvCxnSpPr>
        <p:spPr>
          <a:xfrm>
            <a:off x="2014836" y="8653082"/>
            <a:ext cx="526174" cy="51416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TextBox 201"/>
          <p:cNvSpPr txBox="1"/>
          <p:nvPr/>
        </p:nvSpPr>
        <p:spPr>
          <a:xfrm>
            <a:off x="1408300" y="8191417"/>
            <a:ext cx="1213072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Elizabeth: The Elizabethan Age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08EC79EC-6F14-7F48-A8E3-9D310B2F25F7}"/>
              </a:ext>
            </a:extLst>
          </p:cNvPr>
          <p:cNvCxnSpPr>
            <a:cxnSpLocks/>
            <a:stCxn id="249" idx="2"/>
          </p:cNvCxnSpPr>
          <p:nvPr/>
        </p:nvCxnSpPr>
        <p:spPr>
          <a:xfrm>
            <a:off x="3040499" y="9038859"/>
            <a:ext cx="31123" cy="10429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/>
          <p:cNvSpPr txBox="1"/>
          <p:nvPr/>
        </p:nvSpPr>
        <p:spPr>
          <a:xfrm>
            <a:off x="6237854" y="9940475"/>
            <a:ext cx="193882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Elizabeth: Elizabethan Poverty</a:t>
            </a:r>
            <a:endParaRPr lang="en-GB" sz="1200" dirty="0"/>
          </a:p>
        </p:txBody>
      </p:sp>
      <p:sp>
        <p:nvSpPr>
          <p:cNvPr id="208" name="TextBox 207"/>
          <p:cNvSpPr txBox="1"/>
          <p:nvPr/>
        </p:nvSpPr>
        <p:spPr>
          <a:xfrm>
            <a:off x="6587005" y="8361717"/>
            <a:ext cx="1044246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Elizabeth: Elizabethan Exploration</a:t>
            </a:r>
            <a:endParaRPr lang="en-GB" sz="1200" dirty="0"/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6A6C91E7-13FC-9643-9A9F-77FA682187E8}"/>
              </a:ext>
            </a:extLst>
          </p:cNvPr>
          <p:cNvCxnSpPr>
            <a:cxnSpLocks/>
            <a:stCxn id="208" idx="2"/>
          </p:cNvCxnSpPr>
          <p:nvPr/>
        </p:nvCxnSpPr>
        <p:spPr>
          <a:xfrm flipH="1">
            <a:off x="7107502" y="9008048"/>
            <a:ext cx="1626" cy="25351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TextBox 231"/>
          <p:cNvSpPr txBox="1"/>
          <p:nvPr/>
        </p:nvSpPr>
        <p:spPr>
          <a:xfrm>
            <a:off x="3281246" y="7709377"/>
            <a:ext cx="1038235" cy="276999"/>
          </a:xfrm>
          <a:prstGeom prst="rect">
            <a:avLst/>
          </a:prstGeom>
          <a:solidFill>
            <a:srgbClr val="FF9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Exam Skills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B2753DDF-219A-4956-93BE-E4430B54F01F}"/>
              </a:ext>
            </a:extLst>
          </p:cNvPr>
          <p:cNvSpPr txBox="1"/>
          <p:nvPr/>
        </p:nvSpPr>
        <p:spPr>
          <a:xfrm>
            <a:off x="3409464" y="14956211"/>
            <a:ext cx="198426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Step up to YR11 summer holiday homework 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458F6CA-209B-4C62-B21A-0746870FA737}"/>
              </a:ext>
            </a:extLst>
          </p:cNvPr>
          <p:cNvSpPr txBox="1"/>
          <p:nvPr/>
        </p:nvSpPr>
        <p:spPr>
          <a:xfrm>
            <a:off x="5179343" y="8112580"/>
            <a:ext cx="1329090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Formal Assessment </a:t>
            </a:r>
          </a:p>
          <a:p>
            <a:r>
              <a:rPr lang="en-GB" sz="1100" b="1" dirty="0"/>
              <a:t>Mock</a:t>
            </a:r>
          </a:p>
          <a:p>
            <a:r>
              <a:rPr lang="en-GB" sz="1100" b="1" dirty="0"/>
              <a:t>GCSE Papers – Closed Book 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E5109682-6FDF-4421-9173-DD4D6EB2B5F1}"/>
              </a:ext>
            </a:extLst>
          </p:cNvPr>
          <p:cNvSpPr txBox="1"/>
          <p:nvPr/>
        </p:nvSpPr>
        <p:spPr>
          <a:xfrm>
            <a:off x="3128107" y="4365994"/>
            <a:ext cx="1893381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Formal Assessment </a:t>
            </a:r>
          </a:p>
          <a:p>
            <a:r>
              <a:rPr lang="en-GB" sz="1100" b="1" dirty="0"/>
              <a:t>Final GCSE Exams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146867" y="9828093"/>
            <a:ext cx="1226499" cy="430887"/>
          </a:xfrm>
          <a:prstGeom prst="rect">
            <a:avLst/>
          </a:prstGeom>
          <a:solidFill>
            <a:srgbClr val="FF7E79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Significance -</a:t>
            </a:r>
          </a:p>
          <a:p>
            <a:r>
              <a:rPr lang="en-US" sz="1100" b="1" dirty="0"/>
              <a:t>8 mark question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1590427" y="9377633"/>
            <a:ext cx="1227234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DIRT – Significance</a:t>
            </a:r>
          </a:p>
        </p:txBody>
      </p: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FA68B2DF-C22A-2A46-8DE5-4E7BFDC482D4}"/>
              </a:ext>
            </a:extLst>
          </p:cNvPr>
          <p:cNvCxnSpPr>
            <a:cxnSpLocks/>
          </p:cNvCxnSpPr>
          <p:nvPr/>
        </p:nvCxnSpPr>
        <p:spPr>
          <a:xfrm flipH="1">
            <a:off x="4101792" y="10923209"/>
            <a:ext cx="2893" cy="40580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5831279" y="9553819"/>
            <a:ext cx="988459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DIRT – Mock Exam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1358568" y="7282353"/>
            <a:ext cx="1443502" cy="430887"/>
          </a:xfrm>
          <a:prstGeom prst="rect">
            <a:avLst/>
          </a:prstGeom>
          <a:solidFill>
            <a:srgbClr val="FF7E79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Historical Location -</a:t>
            </a:r>
          </a:p>
          <a:p>
            <a:r>
              <a:rPr lang="en-US" sz="1100" b="1" dirty="0"/>
              <a:t>16 mark question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465135" y="6818262"/>
            <a:ext cx="1319987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DIRT – </a:t>
            </a:r>
            <a:r>
              <a:rPr lang="en-US" sz="1100">
                <a:solidFill>
                  <a:schemeClr val="bg1"/>
                </a:solidFill>
              </a:rPr>
              <a:t>Historical Location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172785" y="15349286"/>
            <a:ext cx="123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Power &amp; People: Challenging Royal Authority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444431" y="12917409"/>
            <a:ext cx="1109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Power &amp; People: The Pilgrimage of Grace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1719677" y="12684684"/>
            <a:ext cx="177375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Power &amp; People: The trial of King Charles I</a:t>
            </a:r>
          </a:p>
        </p:txBody>
      </p: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86EB846A-C08D-8E44-A8A5-1C8D76F96038}"/>
              </a:ext>
            </a:extLst>
          </p:cNvPr>
          <p:cNvCxnSpPr>
            <a:cxnSpLocks/>
          </p:cNvCxnSpPr>
          <p:nvPr/>
        </p:nvCxnSpPr>
        <p:spPr>
          <a:xfrm>
            <a:off x="2917096" y="12965149"/>
            <a:ext cx="8017" cy="57451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86EB846A-C08D-8E44-A8A5-1C8D76F96038}"/>
              </a:ext>
            </a:extLst>
          </p:cNvPr>
          <p:cNvCxnSpPr>
            <a:cxnSpLocks/>
          </p:cNvCxnSpPr>
          <p:nvPr/>
        </p:nvCxnSpPr>
        <p:spPr>
          <a:xfrm>
            <a:off x="1039550" y="13467095"/>
            <a:ext cx="659911" cy="37089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86EB846A-C08D-8E44-A8A5-1C8D76F96038}"/>
              </a:ext>
            </a:extLst>
          </p:cNvPr>
          <p:cNvCxnSpPr>
            <a:cxnSpLocks/>
          </p:cNvCxnSpPr>
          <p:nvPr/>
        </p:nvCxnSpPr>
        <p:spPr>
          <a:xfrm flipV="1">
            <a:off x="696240" y="14869452"/>
            <a:ext cx="712420" cy="54260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/>
          <p:cNvSpPr txBox="1"/>
          <p:nvPr/>
        </p:nvSpPr>
        <p:spPr>
          <a:xfrm>
            <a:off x="3562020" y="12624977"/>
            <a:ext cx="1581711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Power &amp; People: ‘No taxation without representation’.</a:t>
            </a:r>
            <a:endParaRPr lang="en-GB" sz="1200" dirty="0"/>
          </a:p>
        </p:txBody>
      </p: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86EB846A-C08D-8E44-A8A5-1C8D76F96038}"/>
              </a:ext>
            </a:extLst>
          </p:cNvPr>
          <p:cNvCxnSpPr>
            <a:cxnSpLocks/>
          </p:cNvCxnSpPr>
          <p:nvPr/>
        </p:nvCxnSpPr>
        <p:spPr>
          <a:xfrm>
            <a:off x="4299741" y="13152775"/>
            <a:ext cx="11830" cy="46694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215"/>
          <p:cNvSpPr txBox="1"/>
          <p:nvPr/>
        </p:nvSpPr>
        <p:spPr>
          <a:xfrm>
            <a:off x="6473116" y="12691703"/>
            <a:ext cx="83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Power &amp; People: Chartism</a:t>
            </a:r>
            <a:endParaRPr lang="en-GB" sz="1200" dirty="0"/>
          </a:p>
        </p:txBody>
      </p: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D689A2AC-1669-BF4A-B36A-FB12C0E9EC15}"/>
              </a:ext>
            </a:extLst>
          </p:cNvPr>
          <p:cNvCxnSpPr>
            <a:cxnSpLocks/>
          </p:cNvCxnSpPr>
          <p:nvPr/>
        </p:nvCxnSpPr>
        <p:spPr>
          <a:xfrm>
            <a:off x="7154686" y="13046813"/>
            <a:ext cx="7545" cy="46432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TextBox 234"/>
          <p:cNvSpPr txBox="1"/>
          <p:nvPr/>
        </p:nvSpPr>
        <p:spPr>
          <a:xfrm>
            <a:off x="4623525" y="13161627"/>
            <a:ext cx="1667322" cy="430887"/>
          </a:xfrm>
          <a:prstGeom prst="rect">
            <a:avLst/>
          </a:prstGeom>
          <a:solidFill>
            <a:srgbClr val="FF7E79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Protest - </a:t>
            </a:r>
          </a:p>
          <a:p>
            <a:r>
              <a:rPr lang="en-US" sz="1100" b="1" dirty="0"/>
              <a:t>16 mark question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5245882" y="13748224"/>
            <a:ext cx="1227234" cy="26161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DIRT – Protest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5819359" y="10354904"/>
            <a:ext cx="1621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Power &amp; People: 19</a:t>
            </a:r>
            <a:r>
              <a:rPr lang="en-GB" sz="1200" b="1" baseline="30000" dirty="0"/>
              <a:t>th</a:t>
            </a:r>
            <a:r>
              <a:rPr lang="en-GB" sz="1200" b="1" dirty="0"/>
              <a:t> Century Unionism</a:t>
            </a:r>
          </a:p>
        </p:txBody>
      </p: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1EADCC58-485B-1B45-9F99-708EBAE3C65F}"/>
              </a:ext>
            </a:extLst>
          </p:cNvPr>
          <p:cNvCxnSpPr>
            <a:cxnSpLocks/>
          </p:cNvCxnSpPr>
          <p:nvPr/>
        </p:nvCxnSpPr>
        <p:spPr>
          <a:xfrm>
            <a:off x="6716038" y="10749266"/>
            <a:ext cx="4531" cy="71303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TextBox 248"/>
          <p:cNvSpPr txBox="1"/>
          <p:nvPr/>
        </p:nvSpPr>
        <p:spPr>
          <a:xfrm>
            <a:off x="2586931" y="8207862"/>
            <a:ext cx="907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Elizabeth: Problems of a female ruler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101085" y="13718364"/>
            <a:ext cx="107500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Power &amp; People: The English Reformation</a:t>
            </a:r>
          </a:p>
        </p:txBody>
      </p: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86EB846A-C08D-8E44-A8A5-1C8D76F96038}"/>
              </a:ext>
            </a:extLst>
          </p:cNvPr>
          <p:cNvCxnSpPr>
            <a:cxnSpLocks/>
          </p:cNvCxnSpPr>
          <p:nvPr/>
        </p:nvCxnSpPr>
        <p:spPr>
          <a:xfrm>
            <a:off x="698657" y="14161637"/>
            <a:ext cx="659911" cy="37089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3" name="TextBox 292"/>
          <p:cNvSpPr txBox="1"/>
          <p:nvPr/>
        </p:nvSpPr>
        <p:spPr>
          <a:xfrm>
            <a:off x="282442" y="16981453"/>
            <a:ext cx="914612" cy="430887"/>
          </a:xfrm>
          <a:prstGeom prst="rect">
            <a:avLst/>
          </a:prstGeom>
          <a:solidFill>
            <a:srgbClr val="FF7E79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Closed-Book Assessment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1299047" y="16977188"/>
            <a:ext cx="904997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DIRT 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3526712" y="16984043"/>
            <a:ext cx="1075001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PSHE-Related Topics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5458F6CA-209B-4C62-B21A-0746870FA737}"/>
              </a:ext>
            </a:extLst>
          </p:cNvPr>
          <p:cNvSpPr txBox="1"/>
          <p:nvPr/>
        </p:nvSpPr>
        <p:spPr>
          <a:xfrm>
            <a:off x="2296219" y="16981452"/>
            <a:ext cx="1165412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Mid or End of Year Assessment</a:t>
            </a:r>
          </a:p>
        </p:txBody>
      </p:sp>
      <p:sp>
        <p:nvSpPr>
          <p:cNvPr id="298" name="TextBox 297"/>
          <p:cNvSpPr txBox="1"/>
          <p:nvPr/>
        </p:nvSpPr>
        <p:spPr>
          <a:xfrm>
            <a:off x="4659580" y="16984042"/>
            <a:ext cx="1075001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Careers-Related Topics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5799868" y="16972107"/>
            <a:ext cx="1075001" cy="430887"/>
          </a:xfrm>
          <a:prstGeom prst="rect">
            <a:avLst/>
          </a:prstGeom>
          <a:solidFill>
            <a:srgbClr val="FF93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Literacy-Related Topics</a:t>
            </a:r>
          </a:p>
        </p:txBody>
      </p:sp>
      <p:sp>
        <p:nvSpPr>
          <p:cNvPr id="301" name="TextBox 300"/>
          <p:cNvSpPr txBox="1"/>
          <p:nvPr/>
        </p:nvSpPr>
        <p:spPr>
          <a:xfrm>
            <a:off x="6939950" y="16972107"/>
            <a:ext cx="1075001" cy="43088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Cultural Capital Topics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5458F6CA-209B-4C62-B21A-0746870FA737}"/>
              </a:ext>
            </a:extLst>
          </p:cNvPr>
          <p:cNvSpPr txBox="1"/>
          <p:nvPr/>
        </p:nvSpPr>
        <p:spPr>
          <a:xfrm>
            <a:off x="5264557" y="11312006"/>
            <a:ext cx="1329090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Formal Assessment </a:t>
            </a:r>
          </a:p>
          <a:p>
            <a:r>
              <a:rPr lang="en-GB" sz="1100" b="1" dirty="0"/>
              <a:t>Mock</a:t>
            </a:r>
          </a:p>
          <a:p>
            <a:r>
              <a:rPr lang="en-GB" sz="1100" b="1" dirty="0"/>
              <a:t>GCSE Paper 1 – Closed Book 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4796557" y="10811727"/>
            <a:ext cx="1143332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DIRT – Mock Exam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8263526" y="9717039"/>
            <a:ext cx="948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Elizabeth: The Religious difficulties</a:t>
            </a:r>
            <a:endParaRPr lang="en-GB" sz="1200" dirty="0"/>
          </a:p>
        </p:txBody>
      </p: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63E57120-33BF-544B-B579-C4D6D1F155FE}"/>
              </a:ext>
            </a:extLst>
          </p:cNvPr>
          <p:cNvCxnSpPr>
            <a:cxnSpLocks/>
          </p:cNvCxnSpPr>
          <p:nvPr/>
        </p:nvCxnSpPr>
        <p:spPr>
          <a:xfrm flipH="1" flipV="1">
            <a:off x="8271629" y="9240843"/>
            <a:ext cx="372674" cy="57329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>
            <a:off x="6490652" y="7552403"/>
            <a:ext cx="1789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Elizabeth: Historical Location Study</a:t>
            </a:r>
            <a:endParaRPr lang="en-GB" sz="1200" dirty="0"/>
          </a:p>
        </p:txBody>
      </p: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A036CF56-FD65-AC46-8535-F4DEAA002A2E}"/>
              </a:ext>
            </a:extLst>
          </p:cNvPr>
          <p:cNvCxnSpPr>
            <a:cxnSpLocks/>
          </p:cNvCxnSpPr>
          <p:nvPr/>
        </p:nvCxnSpPr>
        <p:spPr>
          <a:xfrm flipV="1">
            <a:off x="7594546" y="7550734"/>
            <a:ext cx="762653" cy="35159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5294</TotalTime>
  <Words>353</Words>
  <Application>Microsoft Office PowerPoint</Application>
  <PresentationFormat>Custom</PresentationFormat>
  <Paragraphs>75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DG</dc:creator>
  <cp:lastModifiedBy>Victoria McNamara</cp:lastModifiedBy>
  <cp:revision>344</cp:revision>
  <cp:lastPrinted>2019-04-17T12:08:41Z</cp:lastPrinted>
  <dcterms:created xsi:type="dcterms:W3CDTF">2018-02-08T08:28:53Z</dcterms:created>
  <dcterms:modified xsi:type="dcterms:W3CDTF">2020-03-30T08:21:34Z</dcterms:modified>
</cp:coreProperties>
</file>