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FF9300"/>
    <a:srgbClr val="FF7E79"/>
    <a:srgbClr val="941651"/>
    <a:srgbClr val="BC8FDD"/>
    <a:srgbClr val="005493"/>
    <a:srgbClr val="929292"/>
    <a:srgbClr val="C1C1C1"/>
    <a:srgbClr val="0091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 autoAdjust="0"/>
    <p:restoredTop sz="95833" autoAdjust="0"/>
  </p:normalViewPr>
  <p:slideViewPr>
    <p:cSldViewPr snapToGrid="0">
      <p:cViewPr>
        <p:scale>
          <a:sx n="100" d="100"/>
          <a:sy n="100" d="100"/>
        </p:scale>
        <p:origin x="666" y="-20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90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52759" y="2398586"/>
            <a:ext cx="9656491" cy="1520328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40138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584797" y="11444710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97108" y="13351888"/>
            <a:ext cx="5841999" cy="62184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157329" y="11098502"/>
            <a:ext cx="5841604" cy="6549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27633" y="9292838"/>
            <a:ext cx="2987737" cy="2229301"/>
          </a:xfrm>
          <a:prstGeom prst="blockArc">
            <a:avLst>
              <a:gd name="adj1" fmla="val 10726998"/>
              <a:gd name="adj2" fmla="val 593268"/>
              <a:gd name="adj3" fmla="val 32324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60010" y="7075305"/>
            <a:ext cx="2847721" cy="2287911"/>
          </a:xfrm>
          <a:prstGeom prst="blockArc">
            <a:avLst>
              <a:gd name="adj1" fmla="val 1060438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252953" y="8938181"/>
            <a:ext cx="5745980" cy="716203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21772" y="6821737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95069" y="3060341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31516" y="4978958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231926" y="44151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246863" y="107272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33817" y="109280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630316" y="10971030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7808262" y="1114892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7094" y="14395100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44048" y="145958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2328076" y="3081926"/>
            <a:ext cx="5963833" cy="62936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0892" y="2548457"/>
            <a:ext cx="1316934" cy="1264830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15276" y="2676351"/>
            <a:ext cx="1123311" cy="895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black"/>
                </a:solidFill>
                <a:latin typeface="Arial Black" panose="020B0A04020102020204" pitchFamily="34" charset="0"/>
              </a:rPr>
              <a:t>Year </a:t>
            </a:r>
            <a:r>
              <a:rPr lang="en-US" sz="105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10 Summer</a:t>
            </a:r>
            <a:endParaRPr lang="en-US" sz="1050" dirty="0">
              <a:latin typeface="Arial Black" panose="020B0A04020102020204" pitchFamily="34" charset="0"/>
            </a:endParaRP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549513" y="3024754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455" y="1840594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691096" y="2682800"/>
            <a:ext cx="1057175" cy="49060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25556" y="14616097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Year 10 Autumn Term 1</a:t>
            </a:r>
            <a:endParaRPr lang="en-US" sz="1600" b="1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7339771" y="8586087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7517965" y="874815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2200811" y="1846427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2179436" y="2476606"/>
            <a:ext cx="742749" cy="519239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54B25-5C94-0E45-BECB-69A7417F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965" y="14869452"/>
            <a:ext cx="1601399" cy="16013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7905087" y="16005228"/>
            <a:ext cx="1" cy="37775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6947053" y="16488966"/>
            <a:ext cx="1891535" cy="4154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Personal development  and aspirations </a:t>
            </a:r>
            <a:endParaRPr lang="en-US" sz="105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7011948" y="15011531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 </a:t>
            </a:r>
            <a:endParaRPr lang="en-US" sz="800" dirty="0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H="1" flipV="1">
            <a:off x="6583638" y="16179427"/>
            <a:ext cx="973" cy="27720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V="1">
            <a:off x="5032944" y="15945031"/>
            <a:ext cx="24964" cy="22805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2452638" y="13371917"/>
            <a:ext cx="15702" cy="36273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73AE042-4C1C-0540-90DF-805167FB44C6}"/>
              </a:ext>
            </a:extLst>
          </p:cNvPr>
          <p:cNvCxnSpPr>
            <a:cxnSpLocks/>
          </p:cNvCxnSpPr>
          <p:nvPr/>
        </p:nvCxnSpPr>
        <p:spPr>
          <a:xfrm>
            <a:off x="7531567" y="16068328"/>
            <a:ext cx="0" cy="31465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2921651" y="15922552"/>
            <a:ext cx="7599" cy="36615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 flipH="1" flipV="1">
            <a:off x="1021986" y="13339688"/>
            <a:ext cx="331679" cy="52114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>
            <a:off x="5917878" y="15836872"/>
            <a:ext cx="0" cy="24389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>
            <a:off x="7400860" y="13511227"/>
            <a:ext cx="0" cy="33927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 flipH="1" flipV="1">
            <a:off x="5364805" y="6810262"/>
            <a:ext cx="6836" cy="34867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 flipV="1">
            <a:off x="1282549" y="10047070"/>
            <a:ext cx="283507" cy="468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0588F3D6-ABC2-1841-BA4B-7BC0EDF7CF33}"/>
              </a:ext>
            </a:extLst>
          </p:cNvPr>
          <p:cNvCxnSpPr>
            <a:cxnSpLocks/>
          </p:cNvCxnSpPr>
          <p:nvPr/>
        </p:nvCxnSpPr>
        <p:spPr>
          <a:xfrm flipH="1" flipV="1">
            <a:off x="6368013" y="6751212"/>
            <a:ext cx="15790" cy="38776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C2BA5C0D-B657-D943-A288-269051D04995}"/>
              </a:ext>
            </a:extLst>
          </p:cNvPr>
          <p:cNvCxnSpPr>
            <a:cxnSpLocks/>
          </p:cNvCxnSpPr>
          <p:nvPr/>
        </p:nvCxnSpPr>
        <p:spPr>
          <a:xfrm flipH="1" flipV="1">
            <a:off x="1418880" y="6452744"/>
            <a:ext cx="91163" cy="62206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 flipV="1">
            <a:off x="8252778" y="4061604"/>
            <a:ext cx="143146" cy="31937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H="1" flipV="1">
            <a:off x="6247064" y="3459143"/>
            <a:ext cx="98931" cy="27086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FDEE5941-DCAC-F946-9E0D-D0D96D387CC8}"/>
              </a:ext>
            </a:extLst>
          </p:cNvPr>
          <p:cNvCxnSpPr>
            <a:cxnSpLocks/>
          </p:cNvCxnSpPr>
          <p:nvPr/>
        </p:nvCxnSpPr>
        <p:spPr>
          <a:xfrm flipH="1" flipV="1">
            <a:off x="8399753" y="10859056"/>
            <a:ext cx="156600" cy="28671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V="1">
            <a:off x="3936016" y="11180989"/>
            <a:ext cx="2494" cy="60243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095C7E0C-3937-CC49-B93B-73331D8F1154}"/>
              </a:ext>
            </a:extLst>
          </p:cNvPr>
          <p:cNvCxnSpPr>
            <a:cxnSpLocks/>
          </p:cNvCxnSpPr>
          <p:nvPr/>
        </p:nvCxnSpPr>
        <p:spPr>
          <a:xfrm flipH="1" flipV="1">
            <a:off x="2759736" y="4729598"/>
            <a:ext cx="10418" cy="63819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9B1172F4-61EA-3642-A460-2A22C0DF967A}"/>
              </a:ext>
            </a:extLst>
          </p:cNvPr>
          <p:cNvCxnSpPr>
            <a:cxnSpLocks/>
          </p:cNvCxnSpPr>
          <p:nvPr/>
        </p:nvCxnSpPr>
        <p:spPr>
          <a:xfrm>
            <a:off x="4272007" y="16005228"/>
            <a:ext cx="0" cy="24837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659903" y="229536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309" name="TextBox 308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718609" y="11131200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Year 10 Autumn Term 2</a:t>
            </a:r>
            <a:endParaRPr lang="en-US" sz="1600" b="1" dirty="0"/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331569" y="1094330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Year 10 Spring Term 1</a:t>
            </a:r>
            <a:endParaRPr lang="en-US" sz="1600" b="1" dirty="0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419305" y="8797267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Year 10 Spring Term 2</a:t>
            </a:r>
            <a:endParaRPr lang="en-US" sz="1600" b="1" dirty="0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67647" y="682814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Year 10</a:t>
            </a:r>
          </a:p>
          <a:p>
            <a:pPr algn="ctr"/>
            <a:r>
              <a:rPr lang="en-US" sz="1600" b="1" dirty="0" smtClean="0"/>
              <a:t>Summer Term 1</a:t>
            </a:r>
            <a:endParaRPr lang="en-US" sz="1600" b="1" dirty="0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289682" y="4616234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Year 10 Summer Term 2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19922" y="15572146"/>
            <a:ext cx="91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Identify the </a:t>
            </a:r>
            <a:r>
              <a:rPr lang="en-GB" sz="900" dirty="0" smtClean="0"/>
              <a:t>6 main </a:t>
            </a:r>
            <a:r>
              <a:rPr lang="en-GB" sz="900" dirty="0" smtClean="0"/>
              <a:t>life-stages </a:t>
            </a:r>
            <a:endParaRPr lang="en-GB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3938510" y="16337995"/>
            <a:ext cx="54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900" dirty="0" smtClean="0"/>
              <a:t>Define PIES  </a:t>
            </a:r>
            <a:endParaRPr lang="en-GB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2356617" y="16284136"/>
            <a:ext cx="1158580" cy="5078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900" dirty="0" smtClean="0"/>
              <a:t>Demonstrate use of fine/gross motor skills</a:t>
            </a:r>
            <a:endParaRPr lang="en-GB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6508217" y="11857696"/>
            <a:ext cx="95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885870" y="14074179"/>
            <a:ext cx="2455755" cy="507831"/>
          </a:xfrm>
          <a:prstGeom prst="rect">
            <a:avLst/>
          </a:prstGeom>
          <a:solidFill>
            <a:srgbClr val="BC8FDD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Assessment questions-  </a:t>
            </a:r>
            <a:r>
              <a:rPr lang="en-GB" sz="900" b="1" dirty="0" smtClean="0"/>
              <a:t>PIES growth and development </a:t>
            </a:r>
            <a:r>
              <a:rPr lang="en-GB" sz="900" b="1" dirty="0" smtClean="0"/>
              <a:t>across the three</a:t>
            </a:r>
            <a:endParaRPr lang="en-GB" sz="900" b="1" dirty="0"/>
          </a:p>
          <a:p>
            <a:r>
              <a:rPr lang="en-GB" sz="900" b="1" dirty="0"/>
              <a:t>life </a:t>
            </a:r>
            <a:r>
              <a:rPr lang="en-GB" sz="900" b="1" dirty="0" smtClean="0"/>
              <a:t>stages. </a:t>
            </a:r>
            <a:r>
              <a:rPr lang="en-GB" sz="900" b="1" dirty="0" smtClean="0"/>
              <a:t>Use Key vocabulary </a:t>
            </a:r>
            <a:endParaRPr lang="en-GB" sz="9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481310" y="8136435"/>
            <a:ext cx="702349" cy="507831"/>
          </a:xfrm>
          <a:prstGeom prst="rect">
            <a:avLst/>
          </a:prstGeom>
          <a:solidFill>
            <a:srgbClr val="9411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Barriers to accessing services</a:t>
            </a:r>
            <a:endParaRPr lang="en-GB" sz="9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758486" y="8328036"/>
            <a:ext cx="548263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9" name="TextBox 198"/>
          <p:cNvSpPr txBox="1"/>
          <p:nvPr/>
        </p:nvSpPr>
        <p:spPr>
          <a:xfrm>
            <a:off x="5323317" y="14121724"/>
            <a:ext cx="10696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Discuss the impact </a:t>
            </a:r>
            <a:r>
              <a:rPr lang="en-GB" sz="900" dirty="0" smtClean="0"/>
              <a:t>of physical factors, </a:t>
            </a:r>
            <a:r>
              <a:rPr lang="en-GB" sz="900" dirty="0" smtClean="0"/>
              <a:t>diet, </a:t>
            </a:r>
            <a:r>
              <a:rPr lang="en-GB" sz="900" dirty="0" smtClean="0"/>
              <a:t>genetic, illness &amp;disease,</a:t>
            </a:r>
            <a:r>
              <a:rPr lang="en-GB" sz="900" dirty="0" smtClean="0"/>
              <a:t> </a:t>
            </a:r>
            <a:r>
              <a:rPr lang="en-GB" sz="900" dirty="0" smtClean="0"/>
              <a:t>personal hygiene, </a:t>
            </a:r>
            <a:r>
              <a:rPr lang="en-GB" sz="900" dirty="0" smtClean="0"/>
              <a:t>lifestyle choices</a:t>
            </a:r>
            <a:endParaRPr lang="en-GB" sz="900" dirty="0"/>
          </a:p>
        </p:txBody>
      </p:sp>
      <p:sp>
        <p:nvSpPr>
          <p:cNvPr id="68" name="TextBox 67"/>
          <p:cNvSpPr txBox="1"/>
          <p:nvPr/>
        </p:nvSpPr>
        <p:spPr>
          <a:xfrm>
            <a:off x="8649338" y="6498769"/>
            <a:ext cx="1007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243" name="TextBox 242"/>
          <p:cNvSpPr txBox="1"/>
          <p:nvPr/>
        </p:nvSpPr>
        <p:spPr>
          <a:xfrm>
            <a:off x="7020838" y="7819232"/>
            <a:ext cx="477990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5" name="TextBox 244"/>
          <p:cNvSpPr txBox="1"/>
          <p:nvPr/>
        </p:nvSpPr>
        <p:spPr>
          <a:xfrm>
            <a:off x="7817048" y="13084571"/>
            <a:ext cx="1237220" cy="923330"/>
          </a:xfrm>
          <a:prstGeom prst="rect">
            <a:avLst/>
          </a:prstGeom>
          <a:solidFill>
            <a:srgbClr val="BC8FDD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Extended Write </a:t>
            </a:r>
            <a:r>
              <a:rPr lang="en-GB" sz="900" dirty="0" smtClean="0"/>
              <a:t>-</a:t>
            </a:r>
            <a:r>
              <a:rPr lang="en-GB" sz="900" dirty="0" smtClean="0"/>
              <a:t>Assess</a:t>
            </a:r>
            <a:r>
              <a:rPr lang="en-GB" sz="900" dirty="0" smtClean="0"/>
              <a:t> the </a:t>
            </a:r>
            <a:r>
              <a:rPr lang="en-GB" sz="900" dirty="0"/>
              <a:t>impact of factors on individuals </a:t>
            </a:r>
            <a:r>
              <a:rPr lang="en-GB" sz="900" dirty="0" smtClean="0"/>
              <a:t>growth and </a:t>
            </a:r>
            <a:r>
              <a:rPr lang="en-GB" sz="900" dirty="0" smtClean="0"/>
              <a:t>development (case studies)</a:t>
            </a:r>
            <a:endParaRPr lang="en-GB" sz="900" dirty="0"/>
          </a:p>
        </p:txBody>
      </p:sp>
      <p:sp>
        <p:nvSpPr>
          <p:cNvPr id="93" name="TextBox 92"/>
          <p:cNvSpPr txBox="1"/>
          <p:nvPr/>
        </p:nvSpPr>
        <p:spPr>
          <a:xfrm>
            <a:off x="3278910" y="9969407"/>
            <a:ext cx="5925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u="sng" dirty="0" smtClean="0">
                <a:latin typeface="Arial Black" panose="020B0A04020102020204" pitchFamily="34" charset="0"/>
              </a:rPr>
              <a:t>Component 1 - B1, B2  -Investigate </a:t>
            </a:r>
            <a:r>
              <a:rPr lang="en-GB" sz="900" u="sng" dirty="0" smtClean="0">
                <a:latin typeface="Arial Black" panose="020B0A04020102020204" pitchFamily="34" charset="0"/>
              </a:rPr>
              <a:t>how individuals </a:t>
            </a:r>
            <a:r>
              <a:rPr lang="en-GB" sz="900" u="sng" dirty="0" smtClean="0">
                <a:latin typeface="Arial Black" panose="020B0A04020102020204" pitchFamily="34" charset="0"/>
              </a:rPr>
              <a:t>deal and cope </a:t>
            </a:r>
            <a:r>
              <a:rPr lang="en-GB" sz="900" u="sng" dirty="0" smtClean="0">
                <a:latin typeface="Arial Black" panose="020B0A04020102020204" pitchFamily="34" charset="0"/>
              </a:rPr>
              <a:t>with different life events</a:t>
            </a:r>
            <a:endParaRPr lang="en-GB" sz="900" u="sng" dirty="0">
              <a:latin typeface="Arial Black" panose="020B0A040201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304474" y="4325476"/>
            <a:ext cx="1406757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Interpret data -</a:t>
            </a:r>
            <a:r>
              <a:rPr lang="en-GB" sz="900" dirty="0"/>
              <a:t> </a:t>
            </a:r>
            <a:r>
              <a:rPr lang="en-GB" sz="900" dirty="0" smtClean="0"/>
              <a:t>abnormal readings,  (Smoking, alcohol consumption.</a:t>
            </a:r>
            <a:endParaRPr lang="en-GB" sz="9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679540" y="1668810"/>
            <a:ext cx="1487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8589664" y="1738188"/>
            <a:ext cx="98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094196" y="1738188"/>
            <a:ext cx="183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44055" y="10998663"/>
            <a:ext cx="1414422" cy="5078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Extended Write Assignment </a:t>
            </a:r>
            <a:r>
              <a:rPr lang="en-GB" sz="900" b="1" dirty="0" smtClean="0"/>
              <a:t>component 1B  (B1,B2) - P3,P4,M2,D2</a:t>
            </a:r>
            <a:endParaRPr lang="en-GB" sz="9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41241" y="15594172"/>
            <a:ext cx="9978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BTEC Standards </a:t>
            </a:r>
            <a:endParaRPr lang="en-GB" sz="900" dirty="0"/>
          </a:p>
        </p:txBody>
      </p:sp>
      <p:sp>
        <p:nvSpPr>
          <p:cNvPr id="47" name="TextBox 46"/>
          <p:cNvSpPr txBox="1"/>
          <p:nvPr/>
        </p:nvSpPr>
        <p:spPr>
          <a:xfrm>
            <a:off x="6178471" y="15526751"/>
            <a:ext cx="118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Assessment of Academic writing skills and prior knowledge</a:t>
            </a:r>
            <a:endParaRPr lang="en-GB" sz="900" dirty="0"/>
          </a:p>
        </p:txBody>
      </p:sp>
      <p:sp>
        <p:nvSpPr>
          <p:cNvPr id="78" name="TextBox 77"/>
          <p:cNvSpPr txBox="1"/>
          <p:nvPr/>
        </p:nvSpPr>
        <p:spPr>
          <a:xfrm>
            <a:off x="4966769" y="8175655"/>
            <a:ext cx="1139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4023153" y="3680355"/>
            <a:ext cx="952015" cy="59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5827317" y="10221818"/>
            <a:ext cx="1130395" cy="784830"/>
          </a:xfrm>
          <a:prstGeom prst="rect">
            <a:avLst/>
          </a:prstGeom>
          <a:solidFill>
            <a:srgbClr val="941100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Discuss the impact of </a:t>
            </a:r>
            <a:r>
              <a:rPr lang="en-GB" sz="900" b="1" dirty="0" smtClean="0"/>
              <a:t>physical events on </a:t>
            </a:r>
            <a:r>
              <a:rPr lang="en-GB" sz="900" b="1" dirty="0" smtClean="0"/>
              <a:t>individuals growth and development</a:t>
            </a:r>
            <a:endParaRPr lang="en-GB" sz="9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310804" y="3777155"/>
            <a:ext cx="85612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6733943" y="9399771"/>
            <a:ext cx="871244" cy="369332"/>
          </a:xfrm>
          <a:prstGeom prst="rect">
            <a:avLst/>
          </a:prstGeom>
          <a:solidFill>
            <a:srgbClr val="BC8FDD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Questions --care values</a:t>
            </a:r>
            <a:endParaRPr lang="en-GB" sz="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9377" y="3211484"/>
            <a:ext cx="792968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Aspirations</a:t>
            </a:r>
            <a:endParaRPr lang="en-GB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901824" y="937609"/>
            <a:ext cx="1732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Action plan reflection and review to meet long term aspirations </a:t>
            </a:r>
            <a:endParaRPr lang="en-GB" sz="1000" dirty="0"/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E73E8B4-E8A0-9A42-BB18-27E367A6C8CF}"/>
              </a:ext>
            </a:extLst>
          </p:cNvPr>
          <p:cNvCxnSpPr>
            <a:cxnSpLocks/>
          </p:cNvCxnSpPr>
          <p:nvPr/>
        </p:nvCxnSpPr>
        <p:spPr>
          <a:xfrm flipH="1">
            <a:off x="5842765" y="13339688"/>
            <a:ext cx="3475" cy="67117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86616" y="13446978"/>
            <a:ext cx="940023" cy="7848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Describe and discuss Intellectual, </a:t>
            </a:r>
            <a:r>
              <a:rPr lang="en-GB" sz="900" dirty="0" smtClean="0"/>
              <a:t>development </a:t>
            </a:r>
            <a:r>
              <a:rPr lang="en-GB" sz="900" dirty="0"/>
              <a:t>across life stags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67356" y="15594172"/>
            <a:ext cx="824959" cy="1061829"/>
          </a:xfrm>
          <a:prstGeom prst="rect">
            <a:avLst/>
          </a:prstGeom>
          <a:solidFill>
            <a:srgbClr val="BC8FDD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Extended Write - Discuss </a:t>
            </a:r>
            <a:r>
              <a:rPr lang="en-GB" sz="900" dirty="0" smtClean="0"/>
              <a:t>the physical </a:t>
            </a:r>
            <a:r>
              <a:rPr lang="en-GB" sz="900" dirty="0" smtClean="0"/>
              <a:t>development across life stages</a:t>
            </a:r>
            <a:endParaRPr lang="en-GB" sz="900" dirty="0"/>
          </a:p>
        </p:txBody>
      </p:sp>
      <p:sp>
        <p:nvSpPr>
          <p:cNvPr id="99" name="TextBox 98"/>
          <p:cNvSpPr txBox="1"/>
          <p:nvPr/>
        </p:nvSpPr>
        <p:spPr>
          <a:xfrm>
            <a:off x="7149894" y="10389687"/>
            <a:ext cx="1695402" cy="55399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Extended write - Assignment </a:t>
            </a:r>
            <a:r>
              <a:rPr lang="en-GB" sz="1000" b="1" dirty="0" smtClean="0"/>
              <a:t>Component 1A -  (A1, A2,) - P1,P2,M1,D1</a:t>
            </a:r>
            <a:endParaRPr lang="en-GB" sz="1000" b="1" dirty="0"/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270CBD92-8C5C-F94E-919F-BDCDABFA5E11}"/>
              </a:ext>
            </a:extLst>
          </p:cNvPr>
          <p:cNvCxnSpPr>
            <a:cxnSpLocks/>
          </p:cNvCxnSpPr>
          <p:nvPr/>
        </p:nvCxnSpPr>
        <p:spPr>
          <a:xfrm flipH="1" flipV="1">
            <a:off x="4867508" y="4870002"/>
            <a:ext cx="13497" cy="39989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76124" y="15964483"/>
            <a:ext cx="656222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DIRT</a:t>
            </a:r>
            <a:endParaRPr lang="en-GB" sz="1400" b="1" dirty="0"/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>
            <a:off x="5909549" y="8983626"/>
            <a:ext cx="5776" cy="64380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H="1" flipV="1">
            <a:off x="1167496" y="9268939"/>
            <a:ext cx="342547" cy="31078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V="1">
            <a:off x="7828811" y="8513820"/>
            <a:ext cx="314716" cy="17632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6927456" y="10987850"/>
            <a:ext cx="904534" cy="5078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15 day Resubmission DIRT </a:t>
            </a:r>
            <a:endParaRPr lang="en-GB" sz="900" b="1" dirty="0"/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V="1">
            <a:off x="7566087" y="6878128"/>
            <a:ext cx="1339" cy="23814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H="1" flipV="1">
            <a:off x="5008727" y="11084372"/>
            <a:ext cx="17529" cy="53115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21123" y="16173082"/>
            <a:ext cx="72753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Key Content and Vocabulary</a:t>
            </a:r>
            <a:endParaRPr lang="en-GB" sz="900" dirty="0"/>
          </a:p>
        </p:txBody>
      </p:sp>
      <p:sp>
        <p:nvSpPr>
          <p:cNvPr id="80" name="TextBox 79"/>
          <p:cNvSpPr txBox="1"/>
          <p:nvPr/>
        </p:nvSpPr>
        <p:spPr>
          <a:xfrm>
            <a:off x="3095236" y="15536498"/>
            <a:ext cx="1462653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900" b="1" dirty="0">
                <a:solidFill>
                  <a:prstClr val="black"/>
                </a:solidFill>
              </a:rPr>
              <a:t>Describe and discuss physical development </a:t>
            </a:r>
            <a:r>
              <a:rPr lang="en-GB" sz="900" b="1" dirty="0" smtClean="0">
                <a:solidFill>
                  <a:prstClr val="black"/>
                </a:solidFill>
              </a:rPr>
              <a:t>across</a:t>
            </a:r>
            <a:r>
              <a:rPr lang="en-GB" sz="900" b="1" dirty="0" smtClean="0">
                <a:solidFill>
                  <a:prstClr val="black"/>
                </a:solidFill>
              </a:rPr>
              <a:t> </a:t>
            </a:r>
            <a:r>
              <a:rPr lang="en-GB" sz="900" b="1" dirty="0">
                <a:solidFill>
                  <a:prstClr val="black"/>
                </a:solidFill>
              </a:rPr>
              <a:t>the life-stages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52761" y="12712482"/>
            <a:ext cx="146213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Give examples of </a:t>
            </a:r>
            <a:r>
              <a:rPr lang="en-GB" sz="900" b="1" dirty="0" smtClean="0"/>
              <a:t>emotional and </a:t>
            </a:r>
            <a:r>
              <a:rPr lang="en-GB" sz="900" b="1" dirty="0" smtClean="0"/>
              <a:t>social </a:t>
            </a:r>
            <a:r>
              <a:rPr lang="en-GB" sz="900" b="1" dirty="0" smtClean="0"/>
              <a:t>development </a:t>
            </a:r>
            <a:r>
              <a:rPr lang="en-GB" sz="900" b="1" dirty="0" smtClean="0"/>
              <a:t>across the life-stages</a:t>
            </a:r>
            <a:endParaRPr lang="en-GB" sz="900" b="1" dirty="0"/>
          </a:p>
        </p:txBody>
      </p: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3503041" y="16105627"/>
            <a:ext cx="11600" cy="37822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4461885" y="13525305"/>
            <a:ext cx="656222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DIRT</a:t>
            </a:r>
            <a:endParaRPr lang="en-GB" sz="1400" b="1" dirty="0"/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 flipV="1">
            <a:off x="6753822" y="13419911"/>
            <a:ext cx="1" cy="56392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/>
          <p:cNvSpPr txBox="1"/>
          <p:nvPr/>
        </p:nvSpPr>
        <p:spPr>
          <a:xfrm>
            <a:off x="8529093" y="12635404"/>
            <a:ext cx="656222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DIRT</a:t>
            </a:r>
            <a:endParaRPr lang="en-GB" sz="1400" b="1" dirty="0"/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H="1" flipV="1">
            <a:off x="6416019" y="11022418"/>
            <a:ext cx="6045" cy="39635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H="1">
            <a:off x="6046775" y="11333988"/>
            <a:ext cx="3932" cy="35842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251210" y="10582701"/>
            <a:ext cx="90453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15 day </a:t>
            </a:r>
            <a:r>
              <a:rPr lang="en-GB" sz="900" b="1" dirty="0" smtClean="0"/>
              <a:t>Resubmission</a:t>
            </a:r>
            <a:endParaRPr lang="en-GB" sz="900" b="1" dirty="0"/>
          </a:p>
        </p:txBody>
      </p:sp>
      <p:sp>
        <p:nvSpPr>
          <p:cNvPr id="292" name="TextBox 291"/>
          <p:cNvSpPr txBox="1"/>
          <p:nvPr/>
        </p:nvSpPr>
        <p:spPr>
          <a:xfrm>
            <a:off x="3878199" y="1385664"/>
            <a:ext cx="412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Health and Social Care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85621" y="9469314"/>
            <a:ext cx="1145890" cy="7848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900" dirty="0">
                <a:solidFill>
                  <a:prstClr val="black"/>
                </a:solidFill>
              </a:rPr>
              <a:t>Identify different health and social care </a:t>
            </a:r>
            <a:r>
              <a:rPr lang="en-GB" sz="900" dirty="0" smtClean="0">
                <a:solidFill>
                  <a:prstClr val="black"/>
                </a:solidFill>
              </a:rPr>
              <a:t>services and how they meet individual needs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115001" y="8377201"/>
            <a:ext cx="1266756" cy="7848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900" dirty="0" smtClean="0">
                <a:solidFill>
                  <a:prstClr val="black"/>
                </a:solidFill>
              </a:rPr>
              <a:t>Explain informal care, </a:t>
            </a:r>
            <a:r>
              <a:rPr lang="en-GB" sz="900" dirty="0">
                <a:solidFill>
                  <a:prstClr val="black"/>
                </a:solidFill>
              </a:rPr>
              <a:t>Allied health professionals, primary, secondary and tertiary care</a:t>
            </a:r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H="1">
            <a:off x="3235193" y="11123062"/>
            <a:ext cx="32644" cy="38890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/>
          <p:cNvSpPr txBox="1"/>
          <p:nvPr/>
        </p:nvSpPr>
        <p:spPr>
          <a:xfrm>
            <a:off x="2018727" y="10076401"/>
            <a:ext cx="721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H="1" flipV="1">
            <a:off x="889111" y="11022418"/>
            <a:ext cx="420681" cy="4289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/>
        </p:nvSpPr>
        <p:spPr>
          <a:xfrm>
            <a:off x="5231448" y="8492234"/>
            <a:ext cx="1138940" cy="369332"/>
          </a:xfrm>
          <a:prstGeom prst="rect">
            <a:avLst/>
          </a:prstGeom>
          <a:solidFill>
            <a:srgbClr val="9411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Discuss the care values</a:t>
            </a:r>
            <a:endParaRPr lang="en-GB" sz="900" dirty="0"/>
          </a:p>
        </p:txBody>
      </p:sp>
      <p:sp>
        <p:nvSpPr>
          <p:cNvPr id="343" name="TextBox 342"/>
          <p:cNvSpPr txBox="1"/>
          <p:nvPr/>
        </p:nvSpPr>
        <p:spPr>
          <a:xfrm>
            <a:off x="6206567" y="8464108"/>
            <a:ext cx="1281607" cy="5078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Vocational skills in applying the care values</a:t>
            </a:r>
            <a:endParaRPr lang="en-GB" sz="900" dirty="0"/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>
            <a:off x="2337743" y="8917350"/>
            <a:ext cx="22771" cy="62462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/>
          <p:cNvSpPr txBox="1"/>
          <p:nvPr/>
        </p:nvSpPr>
        <p:spPr>
          <a:xfrm>
            <a:off x="5354022" y="9698422"/>
            <a:ext cx="1461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Transferable work skills</a:t>
            </a:r>
            <a:endParaRPr lang="en-GB" sz="900" dirty="0"/>
          </a:p>
        </p:txBody>
      </p:sp>
      <p:sp>
        <p:nvSpPr>
          <p:cNvPr id="361" name="TextBox 360"/>
          <p:cNvSpPr txBox="1"/>
          <p:nvPr/>
        </p:nvSpPr>
        <p:spPr>
          <a:xfrm>
            <a:off x="6130738" y="7445167"/>
            <a:ext cx="1638305" cy="430887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Physical Factors </a:t>
            </a:r>
            <a:r>
              <a:rPr lang="en-GB" sz="1100" dirty="0" smtClean="0"/>
              <a:t>affecting health and well being </a:t>
            </a:r>
            <a:endParaRPr lang="en-GB" sz="1100" dirty="0"/>
          </a:p>
        </p:txBody>
      </p:sp>
      <p:sp>
        <p:nvSpPr>
          <p:cNvPr id="363" name="TextBox 362"/>
          <p:cNvSpPr txBox="1"/>
          <p:nvPr/>
        </p:nvSpPr>
        <p:spPr>
          <a:xfrm>
            <a:off x="7368391" y="6037155"/>
            <a:ext cx="78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Define health and well being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5880835" y="6198829"/>
            <a:ext cx="1514005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Discuss the </a:t>
            </a:r>
            <a:r>
              <a:rPr lang="en-GB" sz="900" dirty="0" smtClean="0"/>
              <a:t>impact social, emotional, cultural factors on health and well being</a:t>
            </a:r>
            <a:endParaRPr lang="en-GB" sz="900" dirty="0"/>
          </a:p>
        </p:txBody>
      </p:sp>
      <p:sp>
        <p:nvSpPr>
          <p:cNvPr id="366" name="TextBox 365"/>
          <p:cNvSpPr txBox="1"/>
          <p:nvPr/>
        </p:nvSpPr>
        <p:spPr>
          <a:xfrm>
            <a:off x="4481432" y="6213851"/>
            <a:ext cx="1453860" cy="553998"/>
          </a:xfrm>
          <a:prstGeom prst="rect">
            <a:avLst/>
          </a:prstGeom>
          <a:solidFill>
            <a:srgbClr val="941100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Discuss the impact </a:t>
            </a:r>
            <a:r>
              <a:rPr lang="en-GB" sz="1000" dirty="0" smtClean="0"/>
              <a:t>of economic factors on health and well being</a:t>
            </a:r>
            <a:endParaRPr lang="en-GB" sz="1000" dirty="0"/>
          </a:p>
        </p:txBody>
      </p:sp>
      <p:sp>
        <p:nvSpPr>
          <p:cNvPr id="356" name="TextBox 355"/>
          <p:cNvSpPr txBox="1"/>
          <p:nvPr/>
        </p:nvSpPr>
        <p:spPr>
          <a:xfrm>
            <a:off x="1816284" y="6217089"/>
            <a:ext cx="1297536" cy="507831"/>
          </a:xfrm>
          <a:prstGeom prst="rect">
            <a:avLst/>
          </a:prstGeom>
          <a:solidFill>
            <a:srgbClr val="9411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Discuss the impact of </a:t>
            </a:r>
            <a:r>
              <a:rPr lang="en-GB" sz="900" dirty="0" smtClean="0"/>
              <a:t>life events on health and well being</a:t>
            </a:r>
            <a:endParaRPr lang="en-GB" sz="9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F44001-C709-4398-825F-1178EDF6DB02}"/>
              </a:ext>
            </a:extLst>
          </p:cNvPr>
          <p:cNvSpPr txBox="1"/>
          <p:nvPr/>
        </p:nvSpPr>
        <p:spPr>
          <a:xfrm>
            <a:off x="85621" y="16782362"/>
            <a:ext cx="1183465" cy="600164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Closed-Book Assessment/Extended Write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50C5877-7066-4B86-8DEA-F4CFDFBD64BE}"/>
              </a:ext>
            </a:extLst>
          </p:cNvPr>
          <p:cNvSpPr txBox="1"/>
          <p:nvPr/>
        </p:nvSpPr>
        <p:spPr>
          <a:xfrm>
            <a:off x="1316892" y="16954975"/>
            <a:ext cx="846680" cy="43088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DIRT 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FA52770-98D6-4B90-9B24-D7D9938D1FF4}"/>
              </a:ext>
            </a:extLst>
          </p:cNvPr>
          <p:cNvSpPr txBox="1"/>
          <p:nvPr/>
        </p:nvSpPr>
        <p:spPr>
          <a:xfrm>
            <a:off x="3409287" y="16779297"/>
            <a:ext cx="1165412" cy="600164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Mid or End of Year Assessment (Open book)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08884DC-90AB-4137-876B-5336D4883246}"/>
              </a:ext>
            </a:extLst>
          </p:cNvPr>
          <p:cNvSpPr txBox="1"/>
          <p:nvPr/>
        </p:nvSpPr>
        <p:spPr>
          <a:xfrm>
            <a:off x="4628298" y="16926820"/>
            <a:ext cx="1075001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PSHE-Related Topics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0898B59-6104-478D-B72E-CBE446CACA97}"/>
              </a:ext>
            </a:extLst>
          </p:cNvPr>
          <p:cNvSpPr txBox="1"/>
          <p:nvPr/>
        </p:nvSpPr>
        <p:spPr>
          <a:xfrm>
            <a:off x="5867921" y="16934617"/>
            <a:ext cx="1075001" cy="4308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Careers-Related Topics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027801E-402A-40B9-8671-9A0A19FD1C7B}"/>
              </a:ext>
            </a:extLst>
          </p:cNvPr>
          <p:cNvSpPr txBox="1"/>
          <p:nvPr/>
        </p:nvSpPr>
        <p:spPr>
          <a:xfrm>
            <a:off x="7177777" y="16922579"/>
            <a:ext cx="1075001" cy="430887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Literacy-Related Topics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9C00AC8-8AF2-43D4-A30A-390E98984215}"/>
              </a:ext>
            </a:extLst>
          </p:cNvPr>
          <p:cNvSpPr txBox="1"/>
          <p:nvPr/>
        </p:nvSpPr>
        <p:spPr>
          <a:xfrm>
            <a:off x="2239824" y="16959883"/>
            <a:ext cx="1075001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Cultural </a:t>
            </a:r>
            <a:r>
              <a:rPr lang="en-GB" sz="1100" b="1" dirty="0"/>
              <a:t>Capital Topics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2659871" y="15604146"/>
            <a:ext cx="4383" cy="54385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0405" y="15315801"/>
            <a:ext cx="104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Growth patterns </a:t>
            </a:r>
          </a:p>
          <a:p>
            <a:endParaRPr lang="en-GB" sz="900" dirty="0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1096575" y="13892951"/>
            <a:ext cx="180772" cy="37432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2342" y="12970356"/>
            <a:ext cx="95217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Language development</a:t>
            </a:r>
            <a:endParaRPr lang="en-GB" sz="900" dirty="0"/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1768586" y="13372908"/>
            <a:ext cx="29114" cy="36029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97078" y="12678753"/>
            <a:ext cx="937956" cy="507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Creative Thinking and Problem solving</a:t>
            </a:r>
            <a:endParaRPr lang="en-GB" sz="900" dirty="0"/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3706244" y="13428799"/>
            <a:ext cx="10542" cy="27150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484175" y="12617292"/>
            <a:ext cx="913630" cy="784830"/>
          </a:xfrm>
          <a:prstGeom prst="rect">
            <a:avLst/>
          </a:prstGeom>
          <a:solidFill>
            <a:srgbClr val="9411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Bonding, attachment, relationships, socialisation process</a:t>
            </a:r>
            <a:endParaRPr lang="en-GB" sz="900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4104403" y="13465618"/>
            <a:ext cx="11093" cy="42817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 flipV="1">
            <a:off x="4971060" y="13885855"/>
            <a:ext cx="4108" cy="27464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413401" y="12709020"/>
            <a:ext cx="736231" cy="646331"/>
          </a:xfrm>
          <a:prstGeom prst="rect">
            <a:avLst/>
          </a:prstGeom>
          <a:solidFill>
            <a:srgbClr val="9411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Discuss the impact of economic factors</a:t>
            </a:r>
            <a:endParaRPr lang="en-GB" sz="9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506668" y="11749437"/>
            <a:ext cx="1383212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Impact of Relationships Changes  on growth and development</a:t>
            </a:r>
            <a:endParaRPr lang="en-GB" sz="9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394026" y="10511813"/>
            <a:ext cx="1451998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Impact of life circumstances on growth and development</a:t>
            </a:r>
            <a:endParaRPr lang="en-GB" sz="900" dirty="0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H="1">
            <a:off x="4414061" y="11573959"/>
            <a:ext cx="5511" cy="25351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2490678" y="11253438"/>
            <a:ext cx="656222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DIRT</a:t>
            </a:r>
            <a:endParaRPr lang="en-GB" sz="14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153399" y="7630726"/>
            <a:ext cx="518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u="sng" dirty="0" smtClean="0">
                <a:latin typeface="Arial Black" panose="020B0A04020102020204" pitchFamily="34" charset="0"/>
              </a:rPr>
              <a:t>Component 2 – A1 - Health and Social Care Services - Component </a:t>
            </a:r>
            <a:r>
              <a:rPr lang="en-GB" sz="900" b="1" u="sng" dirty="0">
                <a:latin typeface="Arial Black" panose="020B0A04020102020204" pitchFamily="34" charset="0"/>
              </a:rPr>
              <a:t>2- A2 Barriers</a:t>
            </a:r>
          </a:p>
          <a:p>
            <a:endParaRPr lang="en-GB" sz="900" b="1" u="sng" dirty="0">
              <a:latin typeface="Arial Black" panose="020B0A04020102020204" pitchFamily="34" charset="0"/>
            </a:endParaRP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H="1" flipV="1">
            <a:off x="5482128" y="8953196"/>
            <a:ext cx="6575" cy="45720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3695873" y="8571275"/>
            <a:ext cx="1568888" cy="55399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Extended write - Assignment </a:t>
            </a:r>
            <a:r>
              <a:rPr lang="en-GB" sz="1000" b="1" dirty="0" smtClean="0"/>
              <a:t>Component 2 </a:t>
            </a:r>
            <a:r>
              <a:rPr lang="en-GB" sz="1000" b="1" dirty="0" smtClean="0"/>
              <a:t>1A P1,P2,M1,D1</a:t>
            </a:r>
            <a:endParaRPr lang="en-GB" sz="1000" b="1" dirty="0"/>
          </a:p>
        </p:txBody>
      </p:sp>
      <p:sp>
        <p:nvSpPr>
          <p:cNvPr id="260" name="TextBox 259"/>
          <p:cNvSpPr txBox="1"/>
          <p:nvPr/>
        </p:nvSpPr>
        <p:spPr>
          <a:xfrm>
            <a:off x="4304474" y="8190027"/>
            <a:ext cx="90453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15 day Resubmission </a:t>
            </a:r>
            <a:endParaRPr lang="en-GB" sz="900" b="1" dirty="0"/>
          </a:p>
        </p:txBody>
      </p:sp>
      <p:sp>
        <p:nvSpPr>
          <p:cNvPr id="263" name="TextBox 262"/>
          <p:cNvSpPr txBox="1"/>
          <p:nvPr/>
        </p:nvSpPr>
        <p:spPr>
          <a:xfrm>
            <a:off x="2418047" y="8277842"/>
            <a:ext cx="1237220" cy="646331"/>
          </a:xfrm>
          <a:prstGeom prst="rect">
            <a:avLst/>
          </a:prstGeom>
          <a:solidFill>
            <a:srgbClr val="BC8FDD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Evaluate health and social care services provision (Case Studies)</a:t>
            </a:r>
            <a:endParaRPr lang="en-GB" sz="900" dirty="0"/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H="1" flipV="1">
            <a:off x="2694472" y="8984165"/>
            <a:ext cx="6575" cy="45720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V="1">
            <a:off x="4272008" y="9165426"/>
            <a:ext cx="6356" cy="25972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H="1" flipV="1">
            <a:off x="1757477" y="8676403"/>
            <a:ext cx="22340" cy="45422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953050" y="9746313"/>
            <a:ext cx="1227045" cy="507831"/>
          </a:xfrm>
          <a:prstGeom prst="rect">
            <a:avLst/>
          </a:prstGeom>
          <a:solidFill>
            <a:srgbClr val="9411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How services overcome the barriers to access</a:t>
            </a:r>
            <a:endParaRPr lang="en-GB" sz="900" dirty="0"/>
          </a:p>
        </p:txBody>
      </p:sp>
      <p:sp>
        <p:nvSpPr>
          <p:cNvPr id="279" name="TextBox 278"/>
          <p:cNvSpPr txBox="1"/>
          <p:nvPr/>
        </p:nvSpPr>
        <p:spPr>
          <a:xfrm>
            <a:off x="8097594" y="8335811"/>
            <a:ext cx="151559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Extended Write Assignment </a:t>
            </a:r>
            <a:r>
              <a:rPr lang="en-GB" sz="900" b="1" dirty="0" smtClean="0"/>
              <a:t>component 2 </a:t>
            </a:r>
            <a:r>
              <a:rPr lang="en-GB" sz="900" b="1" dirty="0" smtClean="0"/>
              <a:t>- P3,P4,M2,D2</a:t>
            </a:r>
            <a:endParaRPr lang="en-GB" sz="900" b="1" dirty="0"/>
          </a:p>
        </p:txBody>
      </p:sp>
      <p:sp>
        <p:nvSpPr>
          <p:cNvPr id="280" name="TextBox 279"/>
          <p:cNvSpPr txBox="1"/>
          <p:nvPr/>
        </p:nvSpPr>
        <p:spPr>
          <a:xfrm>
            <a:off x="8737791" y="7927372"/>
            <a:ext cx="90453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15 day Resubmission </a:t>
            </a:r>
            <a:endParaRPr lang="en-GB" sz="900" b="1" dirty="0"/>
          </a:p>
        </p:txBody>
      </p:sp>
      <p:sp>
        <p:nvSpPr>
          <p:cNvPr id="196" name="TextBox 195"/>
          <p:cNvSpPr txBox="1"/>
          <p:nvPr/>
        </p:nvSpPr>
        <p:spPr>
          <a:xfrm>
            <a:off x="3032617" y="6213962"/>
            <a:ext cx="1455311" cy="507831"/>
          </a:xfrm>
          <a:prstGeom prst="rect">
            <a:avLst/>
          </a:prstGeom>
          <a:solidFill>
            <a:srgbClr val="9411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Discuss the impact of environmental factors on health and well being</a:t>
            </a:r>
            <a:endParaRPr lang="en-GB" sz="900" dirty="0"/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C2BA5C0D-B657-D943-A288-269051D04995}"/>
              </a:ext>
            </a:extLst>
          </p:cNvPr>
          <p:cNvCxnSpPr>
            <a:cxnSpLocks/>
          </p:cNvCxnSpPr>
          <p:nvPr/>
        </p:nvCxnSpPr>
        <p:spPr>
          <a:xfrm flipV="1">
            <a:off x="4051154" y="6767849"/>
            <a:ext cx="0" cy="43753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2342867" y="4405568"/>
            <a:ext cx="1309170" cy="23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Interpreting health data</a:t>
            </a:r>
            <a:endParaRPr lang="en-GB" sz="900" dirty="0"/>
          </a:p>
        </p:txBody>
      </p:sp>
      <p:sp>
        <p:nvSpPr>
          <p:cNvPr id="205" name="TextBox 204"/>
          <p:cNvSpPr txBox="1"/>
          <p:nvPr/>
        </p:nvSpPr>
        <p:spPr>
          <a:xfrm>
            <a:off x="5999410" y="4442315"/>
            <a:ext cx="171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Person Centred health and well being  plans</a:t>
            </a:r>
            <a:endParaRPr lang="en-GB" sz="900" dirty="0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70CBD92-8C5C-F94E-919F-BDCDABFA5E11}"/>
              </a:ext>
            </a:extLst>
          </p:cNvPr>
          <p:cNvCxnSpPr>
            <a:cxnSpLocks/>
          </p:cNvCxnSpPr>
          <p:nvPr/>
        </p:nvCxnSpPr>
        <p:spPr>
          <a:xfrm flipH="1" flipV="1">
            <a:off x="6639915" y="4850577"/>
            <a:ext cx="28104" cy="4878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6792809" y="3756092"/>
            <a:ext cx="161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Obstacles to implementing Plans</a:t>
            </a:r>
            <a:endParaRPr lang="en-GB" sz="900" dirty="0"/>
          </a:p>
        </p:txBody>
      </p:sp>
      <p:sp>
        <p:nvSpPr>
          <p:cNvPr id="308" name="TextBox 307"/>
          <p:cNvSpPr txBox="1"/>
          <p:nvPr/>
        </p:nvSpPr>
        <p:spPr>
          <a:xfrm flipH="1">
            <a:off x="4872359" y="12527816"/>
            <a:ext cx="351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u="sng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A2 – Factors Affecting Growth and development</a:t>
            </a:r>
            <a:r>
              <a:rPr lang="en-GB" sz="900" b="1" u="sng" dirty="0" smtClean="0">
                <a:latin typeface="Arial Black" panose="020B0A04020102020204" pitchFamily="34" charset="0"/>
              </a:rPr>
              <a:t> </a:t>
            </a:r>
            <a:r>
              <a:rPr lang="en-GB" sz="900" dirty="0"/>
              <a:t/>
            </a:r>
            <a:br>
              <a:rPr lang="en-GB" sz="900" dirty="0"/>
            </a:br>
            <a:endParaRPr lang="en-GB" sz="900" dirty="0"/>
          </a:p>
        </p:txBody>
      </p:sp>
      <p:sp>
        <p:nvSpPr>
          <p:cNvPr id="310" name="TextBox 309"/>
          <p:cNvSpPr txBox="1"/>
          <p:nvPr/>
        </p:nvSpPr>
        <p:spPr>
          <a:xfrm flipH="1">
            <a:off x="2940786" y="15100708"/>
            <a:ext cx="457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u="sng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Component 1 - A1 </a:t>
            </a:r>
            <a:r>
              <a:rPr lang="en-GB" sz="900" b="1" u="sng" dirty="0">
                <a:solidFill>
                  <a:srgbClr val="000000"/>
                </a:solidFill>
                <a:latin typeface="Arial Black" panose="020B0A04020102020204" pitchFamily="34" charset="0"/>
              </a:rPr>
              <a:t>Human growth and development across life stages</a:t>
            </a:r>
            <a:r>
              <a:rPr lang="en-GB" sz="900" b="1" u="sng" dirty="0">
                <a:latin typeface="Arial Black" panose="020B0A04020102020204" pitchFamily="34" charset="0"/>
              </a:rPr>
              <a:t> </a:t>
            </a:r>
            <a:r>
              <a:rPr lang="en-GB" sz="900" dirty="0"/>
              <a:t/>
            </a:r>
            <a:br>
              <a:rPr lang="en-GB" sz="900" dirty="0"/>
            </a:br>
            <a:endParaRPr lang="en-GB" sz="900" dirty="0"/>
          </a:p>
        </p:txBody>
      </p:sp>
      <p:sp>
        <p:nvSpPr>
          <p:cNvPr id="321" name="TextBox 320"/>
          <p:cNvSpPr txBox="1"/>
          <p:nvPr/>
        </p:nvSpPr>
        <p:spPr>
          <a:xfrm>
            <a:off x="6953457" y="14082687"/>
            <a:ext cx="736231" cy="784830"/>
          </a:xfrm>
          <a:prstGeom prst="rect">
            <a:avLst/>
          </a:prstGeom>
          <a:solidFill>
            <a:srgbClr val="9411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Discuss the impact of social and cultural factors</a:t>
            </a:r>
            <a:endParaRPr lang="en-GB" sz="900" dirty="0"/>
          </a:p>
        </p:txBody>
      </p:sp>
      <p:sp>
        <p:nvSpPr>
          <p:cNvPr id="212" name="TextBox 211"/>
          <p:cNvSpPr txBox="1"/>
          <p:nvPr/>
        </p:nvSpPr>
        <p:spPr>
          <a:xfrm>
            <a:off x="3766707" y="11937636"/>
            <a:ext cx="1573519" cy="369332"/>
          </a:xfrm>
          <a:prstGeom prst="rect">
            <a:avLst/>
          </a:prstGeom>
          <a:solidFill>
            <a:srgbClr val="941100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B2- Coping with change, sources of support</a:t>
            </a:r>
            <a:endParaRPr lang="en-GB" sz="900" dirty="0"/>
          </a:p>
        </p:txBody>
      </p:sp>
      <p:sp>
        <p:nvSpPr>
          <p:cNvPr id="213" name="TextBox 212"/>
          <p:cNvSpPr txBox="1"/>
          <p:nvPr/>
        </p:nvSpPr>
        <p:spPr>
          <a:xfrm>
            <a:off x="3711702" y="10657350"/>
            <a:ext cx="62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Types of support</a:t>
            </a:r>
            <a:endParaRPr lang="en-GB" sz="900" dirty="0"/>
          </a:p>
        </p:txBody>
      </p:sp>
      <p:sp>
        <p:nvSpPr>
          <p:cNvPr id="325" name="TextBox 324"/>
          <p:cNvSpPr txBox="1"/>
          <p:nvPr/>
        </p:nvSpPr>
        <p:spPr>
          <a:xfrm flipH="1">
            <a:off x="158076" y="12511117"/>
            <a:ext cx="457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u="sng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Component 1 - A1 </a:t>
            </a:r>
            <a:r>
              <a:rPr lang="en-GB" sz="900" b="1" u="sng" dirty="0">
                <a:solidFill>
                  <a:srgbClr val="000000"/>
                </a:solidFill>
                <a:latin typeface="Arial Black" panose="020B0A04020102020204" pitchFamily="34" charset="0"/>
              </a:rPr>
              <a:t>Human growth and development across life stages</a:t>
            </a:r>
            <a:r>
              <a:rPr lang="en-GB" sz="900" b="1" u="sng" dirty="0">
                <a:latin typeface="Arial Black" panose="020B0A04020102020204" pitchFamily="34" charset="0"/>
              </a:rPr>
              <a:t> </a:t>
            </a:r>
            <a:r>
              <a:rPr lang="en-GB" sz="900" dirty="0"/>
              <a:t/>
            </a:r>
            <a:br>
              <a:rPr lang="en-GB" sz="900" dirty="0"/>
            </a:br>
            <a:endParaRPr lang="en-GB" sz="9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018226" y="7978659"/>
            <a:ext cx="656222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DIRT</a:t>
            </a:r>
            <a:endParaRPr lang="en-GB" sz="1400" b="1" dirty="0"/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 flipV="1">
            <a:off x="6405985" y="9022699"/>
            <a:ext cx="66704" cy="51210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5472783" y="7978183"/>
            <a:ext cx="317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u="sng" dirty="0" smtClean="0">
                <a:latin typeface="Arial Black" panose="020B0A04020102020204" pitchFamily="34" charset="0"/>
              </a:rPr>
              <a:t>Applying the Care Values, and reflection of own values Component 2 B1, B2</a:t>
            </a:r>
            <a:endParaRPr lang="en-GB" sz="900" b="1" u="sng" dirty="0">
              <a:latin typeface="Arial Black" panose="020B0A04020102020204" pitchFamily="34" charset="0"/>
            </a:endParaRPr>
          </a:p>
        </p:txBody>
      </p: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</p:cNvCxnSpPr>
          <p:nvPr/>
        </p:nvCxnSpPr>
        <p:spPr>
          <a:xfrm>
            <a:off x="6878458" y="8822517"/>
            <a:ext cx="66946" cy="50689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Box 346"/>
          <p:cNvSpPr txBox="1"/>
          <p:nvPr/>
        </p:nvSpPr>
        <p:spPr>
          <a:xfrm>
            <a:off x="2695050" y="11735918"/>
            <a:ext cx="1026533" cy="784830"/>
          </a:xfrm>
          <a:prstGeom prst="rect">
            <a:avLst/>
          </a:prstGeom>
          <a:solidFill>
            <a:srgbClr val="BC8FDD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Discuss case studies and assess how individuals adapt to life events </a:t>
            </a:r>
            <a:endParaRPr lang="en-GB" sz="900" b="1" dirty="0"/>
          </a:p>
        </p:txBody>
      </p:sp>
      <p:sp>
        <p:nvSpPr>
          <p:cNvPr id="298" name="TextBox 297"/>
          <p:cNvSpPr txBox="1"/>
          <p:nvPr/>
        </p:nvSpPr>
        <p:spPr>
          <a:xfrm>
            <a:off x="4260002" y="5681992"/>
            <a:ext cx="4032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u="sng" dirty="0" smtClean="0">
                <a:latin typeface="Arial Black" panose="020B0A04020102020204" pitchFamily="34" charset="0"/>
              </a:rPr>
              <a:t>Component 3 – A1 – Factors that affect health and well- being</a:t>
            </a:r>
            <a:endParaRPr lang="en-GB" sz="900" u="sng" dirty="0">
              <a:latin typeface="Arial Black" panose="020B0A04020102020204" pitchFamily="34" charset="0"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0588F3D6-ABC2-1841-BA4B-7BC0EDF7CF33}"/>
              </a:ext>
            </a:extLst>
          </p:cNvPr>
          <p:cNvCxnSpPr>
            <a:cxnSpLocks/>
          </p:cNvCxnSpPr>
          <p:nvPr/>
        </p:nvCxnSpPr>
        <p:spPr>
          <a:xfrm flipH="1">
            <a:off x="7198438" y="7151229"/>
            <a:ext cx="8015" cy="28097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TextBox 356"/>
          <p:cNvSpPr txBox="1"/>
          <p:nvPr/>
        </p:nvSpPr>
        <p:spPr>
          <a:xfrm>
            <a:off x="841725" y="5828878"/>
            <a:ext cx="871244" cy="507831"/>
          </a:xfrm>
          <a:prstGeom prst="rect">
            <a:avLst/>
          </a:prstGeom>
          <a:solidFill>
            <a:srgbClr val="BC8FDD"/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Questions –health and well being</a:t>
            </a:r>
            <a:endParaRPr lang="en-GB" sz="900" b="1" dirty="0"/>
          </a:p>
        </p:txBody>
      </p: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C2BA5C0D-B657-D943-A288-269051D04995}"/>
              </a:ext>
            </a:extLst>
          </p:cNvPr>
          <p:cNvCxnSpPr>
            <a:cxnSpLocks/>
          </p:cNvCxnSpPr>
          <p:nvPr/>
        </p:nvCxnSpPr>
        <p:spPr>
          <a:xfrm flipV="1">
            <a:off x="2718972" y="6918232"/>
            <a:ext cx="0" cy="43753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1901824" y="3962908"/>
            <a:ext cx="452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u="sng" dirty="0" smtClean="0">
                <a:latin typeface="Arial Black" panose="020B0A04020102020204" pitchFamily="34" charset="0"/>
              </a:rPr>
              <a:t>Component 3 – B1,B2 – Interpreting health and lifestyle Indicators</a:t>
            </a:r>
            <a:endParaRPr lang="en-GB" sz="900" b="1" u="sng" dirty="0">
              <a:latin typeface="Arial Black" panose="020B0A04020102020204" pitchFamily="34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5507085" y="3128262"/>
            <a:ext cx="124283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Exam Preparation and techniques </a:t>
            </a:r>
            <a:endParaRPr lang="en-GB" sz="900" dirty="0"/>
          </a:p>
        </p:txBody>
      </p: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H="1" flipV="1">
            <a:off x="4142668" y="3516097"/>
            <a:ext cx="271393" cy="22013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/>
          <p:cNvSpPr txBox="1"/>
          <p:nvPr/>
        </p:nvSpPr>
        <p:spPr>
          <a:xfrm>
            <a:off x="3041996" y="3103935"/>
            <a:ext cx="238168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/>
              <a:t>Action Plan, summer time reading and exam preparation for year 11 February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6187</TotalTime>
  <Words>605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Julie Lowe</cp:lastModifiedBy>
  <cp:revision>336</cp:revision>
  <cp:lastPrinted>2019-05-08T12:03:59Z</cp:lastPrinted>
  <dcterms:created xsi:type="dcterms:W3CDTF">2018-02-08T08:28:53Z</dcterms:created>
  <dcterms:modified xsi:type="dcterms:W3CDTF">2020-05-19T13:54:07Z</dcterms:modified>
</cp:coreProperties>
</file>