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822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7E79"/>
    <a:srgbClr val="FAD2F7"/>
    <a:srgbClr val="DCC5ED"/>
    <a:srgbClr val="941651"/>
    <a:srgbClr val="941100"/>
    <a:srgbClr val="005493"/>
    <a:srgbClr val="929292"/>
    <a:srgbClr val="C1C1C1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50" autoAdjust="0"/>
    <p:restoredTop sz="95833" autoAdjust="0"/>
  </p:normalViewPr>
  <p:slideViewPr>
    <p:cSldViewPr snapToGrid="0">
      <p:cViewPr>
        <p:scale>
          <a:sx n="98" d="100"/>
          <a:sy n="98" d="100"/>
        </p:scale>
        <p:origin x="966" y="-29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7553"/>
            <a:ext cx="5438775" cy="3909050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258"/>
            <a:ext cx="2946400" cy="496967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31258"/>
            <a:ext cx="2946400" cy="496967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6874" y="181178"/>
            <a:ext cx="9726262" cy="1730669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  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56041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50404" y="11483493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94865" y="13342820"/>
            <a:ext cx="5841999" cy="62184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3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36133" y="7060158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134064" y="896887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35774" y="2764840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46262" y="4667927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2962662" y="428669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3153815" y="450529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053142" y="10809711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283869" y="1094937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4289200" y="15157888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502600" y="15311760"/>
            <a:ext cx="865623" cy="9436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838669" y="2437541"/>
            <a:ext cx="6023138" cy="62936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359582" y="2629990"/>
            <a:ext cx="1214980" cy="1295892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439708" y="2847481"/>
            <a:ext cx="1054728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560" y="1393692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52824" y="2310290"/>
            <a:ext cx="1057175" cy="49060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4419234" y="15424395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Autumn Term 1 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4612363" y="862345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4767940" y="879442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5900728" y="1515130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6087683" y="153520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6087681" y="15572891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Summer holidays </a:t>
            </a: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966688" y="1416689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00923" y="2232155"/>
            <a:ext cx="883544" cy="519239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 flipV="1">
            <a:off x="3782210" y="15983202"/>
            <a:ext cx="29394" cy="29677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  <a:stCxn id="308" idx="2"/>
          </p:cNvCxnSpPr>
          <p:nvPr/>
        </p:nvCxnSpPr>
        <p:spPr>
          <a:xfrm>
            <a:off x="3629453" y="15403245"/>
            <a:ext cx="6240" cy="33085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A55DB97-84E3-664C-AE62-915493A592B9}"/>
              </a:ext>
            </a:extLst>
          </p:cNvPr>
          <p:cNvCxnSpPr>
            <a:cxnSpLocks/>
          </p:cNvCxnSpPr>
          <p:nvPr/>
        </p:nvCxnSpPr>
        <p:spPr>
          <a:xfrm flipV="1">
            <a:off x="2439527" y="15756827"/>
            <a:ext cx="316875" cy="57362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>
            <a:off x="4080649" y="15195270"/>
            <a:ext cx="0" cy="45825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917874" y="15060262"/>
            <a:ext cx="514264" cy="13311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970712" y="14246952"/>
            <a:ext cx="361873" cy="20831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>
            <a:off x="2166960" y="10938813"/>
            <a:ext cx="14417" cy="34508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 flipH="1" flipV="1">
            <a:off x="4208152" y="15950608"/>
            <a:ext cx="349233" cy="50556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>
            <a:off x="802851" y="9229626"/>
            <a:ext cx="731814" cy="40589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1EADCC58-485B-1B45-9F99-708EBAE3C65F}"/>
              </a:ext>
            </a:extLst>
          </p:cNvPr>
          <p:cNvCxnSpPr>
            <a:cxnSpLocks/>
          </p:cNvCxnSpPr>
          <p:nvPr/>
        </p:nvCxnSpPr>
        <p:spPr>
          <a:xfrm>
            <a:off x="6635911" y="8899102"/>
            <a:ext cx="55522" cy="34938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5983F250-BC6D-D943-BA73-7F2886C57B84}"/>
              </a:ext>
            </a:extLst>
          </p:cNvPr>
          <p:cNvCxnSpPr>
            <a:cxnSpLocks/>
          </p:cNvCxnSpPr>
          <p:nvPr/>
        </p:nvCxnSpPr>
        <p:spPr>
          <a:xfrm flipH="1">
            <a:off x="7550040" y="10775451"/>
            <a:ext cx="706550" cy="65341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>
            <a:off x="5215534" y="5781342"/>
            <a:ext cx="0" cy="111870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V="1">
            <a:off x="5313265" y="7129634"/>
            <a:ext cx="6624" cy="45849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D6FD9D7-14C2-BE48-995B-3076BE197D85}"/>
              </a:ext>
            </a:extLst>
          </p:cNvPr>
          <p:cNvCxnSpPr>
            <a:cxnSpLocks/>
          </p:cNvCxnSpPr>
          <p:nvPr/>
        </p:nvCxnSpPr>
        <p:spPr>
          <a:xfrm flipH="1" flipV="1">
            <a:off x="3122415" y="7190618"/>
            <a:ext cx="166603" cy="43258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6A6C91E7-13FC-9643-9A9F-77FA682187E8}"/>
              </a:ext>
            </a:extLst>
          </p:cNvPr>
          <p:cNvCxnSpPr>
            <a:cxnSpLocks/>
          </p:cNvCxnSpPr>
          <p:nvPr/>
        </p:nvCxnSpPr>
        <p:spPr>
          <a:xfrm flipH="1">
            <a:off x="5731115" y="6759095"/>
            <a:ext cx="72010" cy="19754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1DE5F197-57A5-5645-8F7D-42772CF5BEC2}"/>
              </a:ext>
            </a:extLst>
          </p:cNvPr>
          <p:cNvCxnSpPr>
            <a:cxnSpLocks/>
          </p:cNvCxnSpPr>
          <p:nvPr/>
        </p:nvCxnSpPr>
        <p:spPr>
          <a:xfrm flipH="1">
            <a:off x="4759089" y="5982189"/>
            <a:ext cx="130916" cy="88535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FA68B2DF-C22A-2A46-8DE5-4E7BFDC482D4}"/>
              </a:ext>
            </a:extLst>
          </p:cNvPr>
          <p:cNvCxnSpPr>
            <a:cxnSpLocks/>
          </p:cNvCxnSpPr>
          <p:nvPr/>
        </p:nvCxnSpPr>
        <p:spPr>
          <a:xfrm flipH="1" flipV="1">
            <a:off x="7238419" y="9414493"/>
            <a:ext cx="221669" cy="33876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194518" y="11006165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Spring Term 1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4684003" y="8806735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Year11 Spring Term 2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84643" y="6963778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Summer Term 1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2999323" y="4539108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Summer Term 2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368994" y="2980672"/>
            <a:ext cx="1188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</a:t>
            </a:r>
          </a:p>
          <a:p>
            <a:pPr algn="ctr"/>
            <a:r>
              <a:rPr lang="en-US" sz="1600" b="1" dirty="0"/>
              <a:t>leave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>
            <a:off x="915376" y="9871283"/>
            <a:ext cx="468859" cy="18952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47748" y="1279082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726331" y="1296852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27672" y="13010821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Autumn Term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34665" y="632649"/>
            <a:ext cx="2573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Year 11 Geography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</p:cNvCxnSpPr>
          <p:nvPr/>
        </p:nvCxnSpPr>
        <p:spPr>
          <a:xfrm flipV="1">
            <a:off x="2543370" y="9262065"/>
            <a:ext cx="0" cy="48252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V="1">
            <a:off x="6154077" y="11576270"/>
            <a:ext cx="60066" cy="33464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5495B12B-738E-4110-8BD5-C9634811D6D6}"/>
              </a:ext>
            </a:extLst>
          </p:cNvPr>
          <p:cNvCxnSpPr>
            <a:cxnSpLocks/>
          </p:cNvCxnSpPr>
          <p:nvPr/>
        </p:nvCxnSpPr>
        <p:spPr>
          <a:xfrm>
            <a:off x="737787" y="10629088"/>
            <a:ext cx="393350" cy="16085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86FFD43-F96D-4933-92DB-A350463DBAA6}"/>
              </a:ext>
            </a:extLst>
          </p:cNvPr>
          <p:cNvCxnSpPr>
            <a:cxnSpLocks/>
            <a:stCxn id="379" idx="1"/>
          </p:cNvCxnSpPr>
          <p:nvPr/>
        </p:nvCxnSpPr>
        <p:spPr>
          <a:xfrm flipH="1">
            <a:off x="1303490" y="10209333"/>
            <a:ext cx="404912" cy="20541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10AB8E9F-E61D-4C8E-9B93-FCD526D73B56}"/>
              </a:ext>
            </a:extLst>
          </p:cNvPr>
          <p:cNvCxnSpPr>
            <a:cxnSpLocks/>
          </p:cNvCxnSpPr>
          <p:nvPr/>
        </p:nvCxnSpPr>
        <p:spPr>
          <a:xfrm>
            <a:off x="5833979" y="8802945"/>
            <a:ext cx="120342" cy="40225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A073E547-E140-4996-9BD1-B927B60F02EC}"/>
              </a:ext>
            </a:extLst>
          </p:cNvPr>
          <p:cNvCxnSpPr>
            <a:cxnSpLocks/>
          </p:cNvCxnSpPr>
          <p:nvPr/>
        </p:nvCxnSpPr>
        <p:spPr>
          <a:xfrm flipV="1">
            <a:off x="6133774" y="9332964"/>
            <a:ext cx="95819" cy="37096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Oval 326">
            <a:extLst>
              <a:ext uri="{FF2B5EF4-FFF2-40B4-BE49-F238E27FC236}">
                <a16:creationId xmlns:a16="http://schemas.microsoft.com/office/drawing/2014/main" id="{B4EB873F-E8D3-4708-A6E4-EDC9F2984F8B}"/>
              </a:ext>
            </a:extLst>
          </p:cNvPr>
          <p:cNvSpPr/>
          <p:nvPr/>
        </p:nvSpPr>
        <p:spPr>
          <a:xfrm>
            <a:off x="4884013" y="2064288"/>
            <a:ext cx="1295204" cy="1595883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CB646954-88F7-4330-BFD9-E13D2CDF9C56}"/>
              </a:ext>
            </a:extLst>
          </p:cNvPr>
          <p:cNvSpPr/>
          <p:nvPr/>
        </p:nvSpPr>
        <p:spPr>
          <a:xfrm>
            <a:off x="4879953" y="2215640"/>
            <a:ext cx="1188221" cy="1259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18873A63-9CC8-41E2-BA39-0069B256738F}"/>
              </a:ext>
            </a:extLst>
          </p:cNvPr>
          <p:cNvSpPr txBox="1"/>
          <p:nvPr/>
        </p:nvSpPr>
        <p:spPr>
          <a:xfrm>
            <a:off x="4847922" y="2450687"/>
            <a:ext cx="134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</a:t>
            </a:r>
          </a:p>
          <a:p>
            <a:pPr algn="ctr"/>
            <a:r>
              <a:rPr lang="en-US" sz="1600" b="1" dirty="0"/>
              <a:t>Results Day &amp; celebrate</a:t>
            </a:r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9973E4BF-04F5-4460-81CF-38DD26DD2D97}"/>
              </a:ext>
            </a:extLst>
          </p:cNvPr>
          <p:cNvSpPr/>
          <p:nvPr/>
        </p:nvSpPr>
        <p:spPr>
          <a:xfrm>
            <a:off x="1958817" y="2479512"/>
            <a:ext cx="2255164" cy="1032362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08FF0256-D21A-4F43-9C3A-F9E3C74EF548}"/>
              </a:ext>
            </a:extLst>
          </p:cNvPr>
          <p:cNvSpPr/>
          <p:nvPr/>
        </p:nvSpPr>
        <p:spPr>
          <a:xfrm>
            <a:off x="2102965" y="2551680"/>
            <a:ext cx="2066200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Knowledge rich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Vocabulary rich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Aspiration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Character  building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 Love of learning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>
            <a:off x="1842465" y="15314530"/>
            <a:ext cx="190970" cy="28765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918240" y="15478400"/>
            <a:ext cx="514264" cy="45608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1457846" y="14053932"/>
            <a:ext cx="547650" cy="20831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1594879" y="13312668"/>
            <a:ext cx="336419" cy="35486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983F250-BC6D-D943-BA73-7F2886C57B84}"/>
              </a:ext>
            </a:extLst>
          </p:cNvPr>
          <p:cNvCxnSpPr>
            <a:cxnSpLocks/>
          </p:cNvCxnSpPr>
          <p:nvPr/>
        </p:nvCxnSpPr>
        <p:spPr>
          <a:xfrm>
            <a:off x="8064896" y="12451948"/>
            <a:ext cx="562482" cy="19292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5983F250-BC6D-D943-BA73-7F2886C57B84}"/>
              </a:ext>
            </a:extLst>
          </p:cNvPr>
          <p:cNvCxnSpPr>
            <a:cxnSpLocks/>
          </p:cNvCxnSpPr>
          <p:nvPr/>
        </p:nvCxnSpPr>
        <p:spPr>
          <a:xfrm>
            <a:off x="4715027" y="13215999"/>
            <a:ext cx="41347" cy="45452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983F250-BC6D-D943-BA73-7F2886C57B84}"/>
              </a:ext>
            </a:extLst>
          </p:cNvPr>
          <p:cNvCxnSpPr>
            <a:cxnSpLocks/>
          </p:cNvCxnSpPr>
          <p:nvPr/>
        </p:nvCxnSpPr>
        <p:spPr>
          <a:xfrm flipH="1" flipV="1">
            <a:off x="8665986" y="12995116"/>
            <a:ext cx="275325" cy="30072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H="1" flipV="1">
            <a:off x="3316081" y="13754727"/>
            <a:ext cx="308328" cy="36956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5983F250-BC6D-D943-BA73-7F2886C57B84}"/>
              </a:ext>
            </a:extLst>
          </p:cNvPr>
          <p:cNvCxnSpPr>
            <a:cxnSpLocks/>
          </p:cNvCxnSpPr>
          <p:nvPr/>
        </p:nvCxnSpPr>
        <p:spPr>
          <a:xfrm flipH="1">
            <a:off x="5808726" y="11087866"/>
            <a:ext cx="12472" cy="40547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V="1">
            <a:off x="7421013" y="11457374"/>
            <a:ext cx="590842" cy="49458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5983F250-BC6D-D943-BA73-7F2886C57B84}"/>
              </a:ext>
            </a:extLst>
          </p:cNvPr>
          <p:cNvCxnSpPr>
            <a:cxnSpLocks/>
          </p:cNvCxnSpPr>
          <p:nvPr/>
        </p:nvCxnSpPr>
        <p:spPr>
          <a:xfrm flipV="1">
            <a:off x="3952491" y="11422899"/>
            <a:ext cx="59453" cy="45018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H="1">
            <a:off x="6866151" y="11013150"/>
            <a:ext cx="230772" cy="31563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5983F250-BC6D-D943-BA73-7F2886C57B84}"/>
              </a:ext>
            </a:extLst>
          </p:cNvPr>
          <p:cNvCxnSpPr>
            <a:cxnSpLocks/>
          </p:cNvCxnSpPr>
          <p:nvPr/>
        </p:nvCxnSpPr>
        <p:spPr>
          <a:xfrm flipH="1">
            <a:off x="3556031" y="11080806"/>
            <a:ext cx="26933" cy="38190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>
            <a:off x="1283146" y="8486914"/>
            <a:ext cx="696259" cy="82554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10AB8E9F-E61D-4C8E-9B93-FCD526D73B56}"/>
              </a:ext>
            </a:extLst>
          </p:cNvPr>
          <p:cNvCxnSpPr>
            <a:cxnSpLocks/>
          </p:cNvCxnSpPr>
          <p:nvPr/>
        </p:nvCxnSpPr>
        <p:spPr>
          <a:xfrm flipH="1">
            <a:off x="2916438" y="8878098"/>
            <a:ext cx="88399" cy="38138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6A6C91E7-13FC-9643-9A9F-77FA682187E8}"/>
              </a:ext>
            </a:extLst>
          </p:cNvPr>
          <p:cNvCxnSpPr>
            <a:cxnSpLocks/>
          </p:cNvCxnSpPr>
          <p:nvPr/>
        </p:nvCxnSpPr>
        <p:spPr>
          <a:xfrm flipV="1">
            <a:off x="5757444" y="7220292"/>
            <a:ext cx="322261" cy="42124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 flipH="1">
            <a:off x="3281074" y="6636993"/>
            <a:ext cx="230207" cy="32826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02FC962C-2F54-4A64-A0BC-76B46EC54DEC}"/>
              </a:ext>
            </a:extLst>
          </p:cNvPr>
          <p:cNvCxnSpPr>
            <a:cxnSpLocks/>
          </p:cNvCxnSpPr>
          <p:nvPr/>
        </p:nvCxnSpPr>
        <p:spPr>
          <a:xfrm flipV="1">
            <a:off x="1609065" y="7165810"/>
            <a:ext cx="249603" cy="38643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02FC962C-2F54-4A64-A0BC-76B46EC54DEC}"/>
              </a:ext>
            </a:extLst>
          </p:cNvPr>
          <p:cNvCxnSpPr>
            <a:cxnSpLocks/>
          </p:cNvCxnSpPr>
          <p:nvPr/>
        </p:nvCxnSpPr>
        <p:spPr>
          <a:xfrm flipH="1">
            <a:off x="2673511" y="6158066"/>
            <a:ext cx="700621" cy="103336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02FC962C-2F54-4A64-A0BC-76B46EC54DEC}"/>
              </a:ext>
            </a:extLst>
          </p:cNvPr>
          <p:cNvCxnSpPr>
            <a:cxnSpLocks/>
            <a:stCxn id="429" idx="3"/>
          </p:cNvCxnSpPr>
          <p:nvPr/>
        </p:nvCxnSpPr>
        <p:spPr>
          <a:xfrm flipV="1">
            <a:off x="1283146" y="6332810"/>
            <a:ext cx="169942" cy="25448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2753652" y="13210261"/>
            <a:ext cx="15119" cy="39686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02FC962C-2F54-4A64-A0BC-76B46EC54DEC}"/>
              </a:ext>
            </a:extLst>
          </p:cNvPr>
          <p:cNvCxnSpPr>
            <a:cxnSpLocks/>
          </p:cNvCxnSpPr>
          <p:nvPr/>
        </p:nvCxnSpPr>
        <p:spPr>
          <a:xfrm flipH="1">
            <a:off x="2253367" y="6797071"/>
            <a:ext cx="316616" cy="24303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02FC962C-2F54-4A64-A0BC-76B46EC54DEC}"/>
              </a:ext>
            </a:extLst>
          </p:cNvPr>
          <p:cNvCxnSpPr>
            <a:cxnSpLocks/>
          </p:cNvCxnSpPr>
          <p:nvPr/>
        </p:nvCxnSpPr>
        <p:spPr>
          <a:xfrm flipV="1">
            <a:off x="1272437" y="6964134"/>
            <a:ext cx="514403" cy="21487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E7C84BE1-BBCC-4CFD-9C5F-2DEDB914A95D}"/>
              </a:ext>
            </a:extLst>
          </p:cNvPr>
          <p:cNvCxnSpPr>
            <a:cxnSpLocks/>
          </p:cNvCxnSpPr>
          <p:nvPr/>
        </p:nvCxnSpPr>
        <p:spPr>
          <a:xfrm>
            <a:off x="1480544" y="4968467"/>
            <a:ext cx="437692" cy="15627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E7C84BE1-BBCC-4CFD-9C5F-2DEDB914A95D}"/>
              </a:ext>
            </a:extLst>
          </p:cNvPr>
          <p:cNvCxnSpPr>
            <a:cxnSpLocks/>
          </p:cNvCxnSpPr>
          <p:nvPr/>
        </p:nvCxnSpPr>
        <p:spPr>
          <a:xfrm flipH="1" flipV="1">
            <a:off x="1487383" y="5526375"/>
            <a:ext cx="414394" cy="2441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02FC962C-2F54-4A64-A0BC-76B46EC54DEC}"/>
              </a:ext>
            </a:extLst>
          </p:cNvPr>
          <p:cNvCxnSpPr>
            <a:cxnSpLocks/>
          </p:cNvCxnSpPr>
          <p:nvPr/>
        </p:nvCxnSpPr>
        <p:spPr>
          <a:xfrm flipH="1" flipV="1">
            <a:off x="2879508" y="5085933"/>
            <a:ext cx="55300" cy="41328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E7C84BE1-BBCC-4CFD-9C5F-2DEDB914A95D}"/>
              </a:ext>
            </a:extLst>
          </p:cNvPr>
          <p:cNvCxnSpPr>
            <a:cxnSpLocks/>
          </p:cNvCxnSpPr>
          <p:nvPr/>
        </p:nvCxnSpPr>
        <p:spPr>
          <a:xfrm flipH="1">
            <a:off x="2615035" y="4661602"/>
            <a:ext cx="77376" cy="42840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43656FA3-E5A2-40DB-B5BF-EECD911FBF9A}"/>
              </a:ext>
            </a:extLst>
          </p:cNvPr>
          <p:cNvSpPr txBox="1"/>
          <p:nvPr/>
        </p:nvSpPr>
        <p:spPr>
          <a:xfrm>
            <a:off x="4487343" y="16167797"/>
            <a:ext cx="1053162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Our unequal world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85BF3AC0-BBD2-4212-9910-47184DB9BB79}"/>
              </a:ext>
            </a:extLst>
          </p:cNvPr>
          <p:cNvSpPr txBox="1"/>
          <p:nvPr/>
        </p:nvSpPr>
        <p:spPr>
          <a:xfrm>
            <a:off x="4026865" y="14787119"/>
            <a:ext cx="1260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Measuring development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AEA4C386-9EA6-48EF-9BC1-12A6221F6230}"/>
              </a:ext>
            </a:extLst>
          </p:cNvPr>
          <p:cNvSpPr txBox="1"/>
          <p:nvPr/>
        </p:nvSpPr>
        <p:spPr>
          <a:xfrm>
            <a:off x="3210959" y="16251882"/>
            <a:ext cx="1260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The DTM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55B74962-3420-4F3E-BDAE-DDA9015690B3}"/>
              </a:ext>
            </a:extLst>
          </p:cNvPr>
          <p:cNvSpPr txBox="1"/>
          <p:nvPr/>
        </p:nvSpPr>
        <p:spPr>
          <a:xfrm>
            <a:off x="2999323" y="14633804"/>
            <a:ext cx="1260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Changing population structures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98DD1C81-80AE-47D0-B118-7A6196868EAF}"/>
              </a:ext>
            </a:extLst>
          </p:cNvPr>
          <p:cNvSpPr txBox="1"/>
          <p:nvPr/>
        </p:nvSpPr>
        <p:spPr>
          <a:xfrm>
            <a:off x="1934210" y="16250834"/>
            <a:ext cx="14122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Causes of uneven development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4001C27F-4F93-497C-9935-FDDF2EB1EA1D}"/>
              </a:ext>
            </a:extLst>
          </p:cNvPr>
          <p:cNvSpPr txBox="1"/>
          <p:nvPr/>
        </p:nvSpPr>
        <p:spPr>
          <a:xfrm>
            <a:off x="1743402" y="14541576"/>
            <a:ext cx="1260259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Uneven development- wealth and health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FE15C08D-F03B-43D0-BC75-F7F9419283E1}"/>
              </a:ext>
            </a:extLst>
          </p:cNvPr>
          <p:cNvSpPr txBox="1"/>
          <p:nvPr/>
        </p:nvSpPr>
        <p:spPr>
          <a:xfrm>
            <a:off x="396012" y="15880031"/>
            <a:ext cx="1260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Uneven development- migration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16820A6F-FE24-4344-8A64-374B0E92A370}"/>
              </a:ext>
            </a:extLst>
          </p:cNvPr>
          <p:cNvSpPr txBox="1"/>
          <p:nvPr/>
        </p:nvSpPr>
        <p:spPr>
          <a:xfrm>
            <a:off x="114260" y="14588115"/>
            <a:ext cx="992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Reducing the gap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5CD68D28-E7EC-4A94-B52D-670007012776}"/>
              </a:ext>
            </a:extLst>
          </p:cNvPr>
          <p:cNvSpPr txBox="1"/>
          <p:nvPr/>
        </p:nvSpPr>
        <p:spPr>
          <a:xfrm>
            <a:off x="65776" y="13250420"/>
            <a:ext cx="10929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Reducing the gap: aid and intermediate technology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61F35748-0125-454D-894B-FAD86E8F2401}"/>
              </a:ext>
            </a:extLst>
          </p:cNvPr>
          <p:cNvSpPr txBox="1"/>
          <p:nvPr/>
        </p:nvSpPr>
        <p:spPr>
          <a:xfrm>
            <a:off x="1772526" y="13949855"/>
            <a:ext cx="1620605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Reducing the gap: fair trade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209A114-2CF5-4F2C-9E7E-23A4CBDF0C2D}"/>
              </a:ext>
            </a:extLst>
          </p:cNvPr>
          <p:cNvSpPr txBox="1"/>
          <p:nvPr/>
        </p:nvSpPr>
        <p:spPr>
          <a:xfrm>
            <a:off x="340981" y="12809639"/>
            <a:ext cx="1836566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Reducing the gap: debt relief 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3D32A348-5D39-431F-B499-4672A3D5E6DC}"/>
              </a:ext>
            </a:extLst>
          </p:cNvPr>
          <p:cNvSpPr txBox="1"/>
          <p:nvPr/>
        </p:nvSpPr>
        <p:spPr>
          <a:xfrm>
            <a:off x="2150249" y="12753098"/>
            <a:ext cx="1973559" cy="4308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The development gap: </a:t>
            </a:r>
            <a:r>
              <a:rPr lang="en-GB" sz="1100" dirty="0"/>
              <a:t>Reducing the gap: tourism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E6322D94-4010-493E-8BFF-FBCCA7785527}"/>
              </a:ext>
            </a:extLst>
          </p:cNvPr>
          <p:cNvSpPr txBox="1"/>
          <p:nvPr/>
        </p:nvSpPr>
        <p:spPr>
          <a:xfrm>
            <a:off x="3612927" y="13704984"/>
            <a:ext cx="1011716" cy="923330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Ex Write</a:t>
            </a:r>
            <a:r>
              <a:rPr lang="en-GB" sz="900" dirty="0"/>
              <a:t>: “Discuss whether trade or aid is the best way for poorer countries to develop.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5930725B-55CA-4085-93D3-E3D67BD9F26F}"/>
              </a:ext>
            </a:extLst>
          </p:cNvPr>
          <p:cNvSpPr txBox="1"/>
          <p:nvPr/>
        </p:nvSpPr>
        <p:spPr>
          <a:xfrm>
            <a:off x="3824412" y="12985243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A79141FF-F699-40BD-B9C2-1F1B48E0DC76}"/>
              </a:ext>
            </a:extLst>
          </p:cNvPr>
          <p:cNvCxnSpPr>
            <a:cxnSpLocks/>
          </p:cNvCxnSpPr>
          <p:nvPr/>
        </p:nvCxnSpPr>
        <p:spPr>
          <a:xfrm flipH="1">
            <a:off x="3926357" y="13196938"/>
            <a:ext cx="68533" cy="29709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B01C7F2A-21FC-4A46-8BED-847118A930D4}"/>
              </a:ext>
            </a:extLst>
          </p:cNvPr>
          <p:cNvSpPr txBox="1"/>
          <p:nvPr/>
        </p:nvSpPr>
        <p:spPr>
          <a:xfrm>
            <a:off x="4422691" y="12742182"/>
            <a:ext cx="12279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Nigeria an NEE: </a:t>
            </a:r>
          </a:p>
          <a:p>
            <a:r>
              <a:rPr lang="en-GB" sz="1100" dirty="0"/>
              <a:t>Exploring Nigeria (1)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6768065A-C3AD-4C9E-BC54-86D011F014B2}"/>
              </a:ext>
            </a:extLst>
          </p:cNvPr>
          <p:cNvSpPr txBox="1"/>
          <p:nvPr/>
        </p:nvSpPr>
        <p:spPr>
          <a:xfrm>
            <a:off x="4614908" y="13993176"/>
            <a:ext cx="11912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Nigeria an NEE: </a:t>
            </a:r>
          </a:p>
          <a:p>
            <a:r>
              <a:rPr lang="en-GB" sz="1100" dirty="0"/>
              <a:t>Exploring Nigeria (2)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D7CB12B8-599D-4DAA-B4AB-7A9564964E40}"/>
              </a:ext>
            </a:extLst>
          </p:cNvPr>
          <p:cNvSpPr txBox="1"/>
          <p:nvPr/>
        </p:nvSpPr>
        <p:spPr>
          <a:xfrm>
            <a:off x="5564915" y="12773325"/>
            <a:ext cx="12279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Nigeria an NEE: </a:t>
            </a:r>
          </a:p>
          <a:p>
            <a:r>
              <a:rPr lang="en-GB" sz="1100" dirty="0"/>
              <a:t>Nigeria in the wider world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BD3D5EA4-2B12-45B1-A803-7BE377CC7377}"/>
              </a:ext>
            </a:extLst>
          </p:cNvPr>
          <p:cNvSpPr txBox="1"/>
          <p:nvPr/>
        </p:nvSpPr>
        <p:spPr>
          <a:xfrm>
            <a:off x="5662060" y="14060630"/>
            <a:ext cx="1338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Nigeria an NEE: </a:t>
            </a:r>
          </a:p>
          <a:p>
            <a:r>
              <a:rPr lang="en-GB" sz="1100" dirty="0"/>
              <a:t>Balancing a changing industrial structure</a:t>
            </a:r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B3AA5764-0224-4C0C-BFBA-9364EA3C43AE}"/>
              </a:ext>
            </a:extLst>
          </p:cNvPr>
          <p:cNvCxnSpPr>
            <a:cxnSpLocks/>
          </p:cNvCxnSpPr>
          <p:nvPr/>
        </p:nvCxnSpPr>
        <p:spPr>
          <a:xfrm flipH="1" flipV="1">
            <a:off x="4991449" y="13808363"/>
            <a:ext cx="90401" cy="23844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8305473C-6F6B-4092-9A46-1DECE1B73DB1}"/>
              </a:ext>
            </a:extLst>
          </p:cNvPr>
          <p:cNvCxnSpPr>
            <a:cxnSpLocks/>
          </p:cNvCxnSpPr>
          <p:nvPr/>
        </p:nvCxnSpPr>
        <p:spPr>
          <a:xfrm flipH="1">
            <a:off x="5639692" y="13295843"/>
            <a:ext cx="152859" cy="27261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12DF19AB-989E-49B6-BC1E-7BA0B4170F67}"/>
              </a:ext>
            </a:extLst>
          </p:cNvPr>
          <p:cNvCxnSpPr>
            <a:cxnSpLocks/>
          </p:cNvCxnSpPr>
          <p:nvPr/>
        </p:nvCxnSpPr>
        <p:spPr>
          <a:xfrm flipH="1" flipV="1">
            <a:off x="5984150" y="13787118"/>
            <a:ext cx="73331" cy="29677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extBox 342">
            <a:extLst>
              <a:ext uri="{FF2B5EF4-FFF2-40B4-BE49-F238E27FC236}">
                <a16:creationId xmlns:a16="http://schemas.microsoft.com/office/drawing/2014/main" id="{8408F54C-9FE2-4531-9F3E-BF5A855649CF}"/>
              </a:ext>
            </a:extLst>
          </p:cNvPr>
          <p:cNvSpPr txBox="1"/>
          <p:nvPr/>
        </p:nvSpPr>
        <p:spPr>
          <a:xfrm>
            <a:off x="6596007" y="12572905"/>
            <a:ext cx="122791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Nigeria an NEE: </a:t>
            </a:r>
          </a:p>
          <a:p>
            <a:r>
              <a:rPr lang="en-GB" sz="1100" dirty="0"/>
              <a:t>The impacts of transnational corporations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1F662E8F-47B7-4A41-9FB7-D78676B1E2E0}"/>
              </a:ext>
            </a:extLst>
          </p:cNvPr>
          <p:cNvSpPr txBox="1"/>
          <p:nvPr/>
        </p:nvSpPr>
        <p:spPr>
          <a:xfrm>
            <a:off x="6851930" y="14061069"/>
            <a:ext cx="1227915" cy="6001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Nigeria an NEE: </a:t>
            </a:r>
          </a:p>
          <a:p>
            <a:r>
              <a:rPr lang="en-GB" sz="1100" dirty="0"/>
              <a:t>The impacts of international aid</a:t>
            </a:r>
          </a:p>
        </p:txBody>
      </p: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26A58FF-F7D1-40C8-A62A-D4EDA4822B4E}"/>
              </a:ext>
            </a:extLst>
          </p:cNvPr>
          <p:cNvCxnSpPr>
            <a:cxnSpLocks/>
          </p:cNvCxnSpPr>
          <p:nvPr/>
        </p:nvCxnSpPr>
        <p:spPr>
          <a:xfrm flipH="1" flipV="1">
            <a:off x="7113858" y="13794209"/>
            <a:ext cx="73331" cy="29677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CA91A6CC-BD44-4B64-A98A-52AE2A717358}"/>
              </a:ext>
            </a:extLst>
          </p:cNvPr>
          <p:cNvCxnSpPr>
            <a:cxnSpLocks/>
          </p:cNvCxnSpPr>
          <p:nvPr/>
        </p:nvCxnSpPr>
        <p:spPr>
          <a:xfrm flipH="1">
            <a:off x="6589765" y="13311774"/>
            <a:ext cx="126273" cy="46198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7E4D4627-AFFE-49D0-B556-7C8444F64864}"/>
              </a:ext>
            </a:extLst>
          </p:cNvPr>
          <p:cNvCxnSpPr>
            <a:cxnSpLocks/>
          </p:cNvCxnSpPr>
          <p:nvPr/>
        </p:nvCxnSpPr>
        <p:spPr>
          <a:xfrm flipH="1" flipV="1">
            <a:off x="7449117" y="13754221"/>
            <a:ext cx="934496" cy="66241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EAF8DFFB-3BDA-4F0F-B7D7-D57A958B25E4}"/>
              </a:ext>
            </a:extLst>
          </p:cNvPr>
          <p:cNvSpPr txBox="1"/>
          <p:nvPr/>
        </p:nvSpPr>
        <p:spPr>
          <a:xfrm>
            <a:off x="8297868" y="14386420"/>
            <a:ext cx="1011716" cy="646331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Ex Write</a:t>
            </a:r>
            <a:r>
              <a:rPr lang="en-GB" sz="900" dirty="0"/>
              <a:t>: “Assess the costa and benefits of TNCs in Nigeria”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F7D88F86-845D-46AD-8E6A-1CD46042CF54}"/>
              </a:ext>
            </a:extLst>
          </p:cNvPr>
          <p:cNvSpPr txBox="1"/>
          <p:nvPr/>
        </p:nvSpPr>
        <p:spPr>
          <a:xfrm>
            <a:off x="7653171" y="12721943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8018801D-07E9-48AB-889C-2EF97BA13775}"/>
              </a:ext>
            </a:extLst>
          </p:cNvPr>
          <p:cNvCxnSpPr>
            <a:cxnSpLocks/>
          </p:cNvCxnSpPr>
          <p:nvPr/>
        </p:nvCxnSpPr>
        <p:spPr>
          <a:xfrm flipH="1">
            <a:off x="7618644" y="12968518"/>
            <a:ext cx="163598" cy="41569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>
            <a:extLst>
              <a:ext uri="{FF2B5EF4-FFF2-40B4-BE49-F238E27FC236}">
                <a16:creationId xmlns:a16="http://schemas.microsoft.com/office/drawing/2014/main" id="{C8E9117D-C9BA-49A3-AA60-70CC9486E757}"/>
              </a:ext>
            </a:extLst>
          </p:cNvPr>
          <p:cNvSpPr txBox="1"/>
          <p:nvPr/>
        </p:nvSpPr>
        <p:spPr>
          <a:xfrm>
            <a:off x="8872910" y="13066448"/>
            <a:ext cx="950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Nigeria an NEE: </a:t>
            </a:r>
          </a:p>
          <a:p>
            <a:r>
              <a:rPr lang="en-GB" sz="1000" dirty="0"/>
              <a:t>Managing environmental issues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E754FA7A-8267-440E-877D-7E3694AB6A05}"/>
              </a:ext>
            </a:extLst>
          </p:cNvPr>
          <p:cNvSpPr txBox="1"/>
          <p:nvPr/>
        </p:nvSpPr>
        <p:spPr>
          <a:xfrm>
            <a:off x="7487039" y="11929537"/>
            <a:ext cx="9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Nigeria an NEE: </a:t>
            </a:r>
          </a:p>
          <a:p>
            <a:r>
              <a:rPr lang="en-GB" sz="1000" dirty="0"/>
              <a:t>Quality of life in Nigeria </a:t>
            </a:r>
          </a:p>
        </p:txBody>
      </p: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A64578C-3A98-4B0D-98B5-EBEC2CB471ED}"/>
              </a:ext>
            </a:extLst>
          </p:cNvPr>
          <p:cNvCxnSpPr>
            <a:cxnSpLocks/>
          </p:cNvCxnSpPr>
          <p:nvPr/>
        </p:nvCxnSpPr>
        <p:spPr>
          <a:xfrm flipH="1">
            <a:off x="8464655" y="11997473"/>
            <a:ext cx="471406" cy="9882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>
            <a:extLst>
              <a:ext uri="{FF2B5EF4-FFF2-40B4-BE49-F238E27FC236}">
                <a16:creationId xmlns:a16="http://schemas.microsoft.com/office/drawing/2014/main" id="{003536DC-BBA7-4C15-BC01-CBDD2221B00F}"/>
              </a:ext>
            </a:extLst>
          </p:cNvPr>
          <p:cNvSpPr txBox="1"/>
          <p:nvPr/>
        </p:nvSpPr>
        <p:spPr>
          <a:xfrm>
            <a:off x="8873323" y="11829170"/>
            <a:ext cx="1011716" cy="1200329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Ex Write</a:t>
            </a:r>
            <a:r>
              <a:rPr lang="en-GB" sz="900" dirty="0"/>
              <a:t>: “Evaluate to what extent economic development has improved the quality of people’s lives in Nigeria”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6E845555-0FB2-4722-AB77-0B2A8B431BC5}"/>
              </a:ext>
            </a:extLst>
          </p:cNvPr>
          <p:cNvSpPr txBox="1"/>
          <p:nvPr/>
        </p:nvSpPr>
        <p:spPr>
          <a:xfrm>
            <a:off x="8609146" y="11019402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C4F0999-1B05-4C35-8F00-7B6C8FE382B6}"/>
              </a:ext>
            </a:extLst>
          </p:cNvPr>
          <p:cNvCxnSpPr>
            <a:cxnSpLocks/>
          </p:cNvCxnSpPr>
          <p:nvPr/>
        </p:nvCxnSpPr>
        <p:spPr>
          <a:xfrm flipH="1">
            <a:off x="8251826" y="11121604"/>
            <a:ext cx="369135" cy="3495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TextBox 356">
            <a:extLst>
              <a:ext uri="{FF2B5EF4-FFF2-40B4-BE49-F238E27FC236}">
                <a16:creationId xmlns:a16="http://schemas.microsoft.com/office/drawing/2014/main" id="{85BB9FF0-7F75-40FD-B356-9F06AB2BFFFB}"/>
              </a:ext>
            </a:extLst>
          </p:cNvPr>
          <p:cNvSpPr txBox="1"/>
          <p:nvPr/>
        </p:nvSpPr>
        <p:spPr>
          <a:xfrm>
            <a:off x="6470987" y="11756849"/>
            <a:ext cx="121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The changing UK economy: </a:t>
            </a:r>
          </a:p>
          <a:p>
            <a:r>
              <a:rPr lang="en-GB" sz="1000" dirty="0"/>
              <a:t>Changes in the UK economy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EFBC9772-F25B-455B-80B7-47067E45F35B}"/>
              </a:ext>
            </a:extLst>
          </p:cNvPr>
          <p:cNvSpPr txBox="1"/>
          <p:nvPr/>
        </p:nvSpPr>
        <p:spPr>
          <a:xfrm>
            <a:off x="8161833" y="10298583"/>
            <a:ext cx="12149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The changing UK economy: </a:t>
            </a:r>
          </a:p>
          <a:p>
            <a:r>
              <a:rPr lang="en-GB" sz="1000" dirty="0"/>
              <a:t>A post industrial economy 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8C7FAF61-21C9-4D89-A3C8-20D086219B39}"/>
              </a:ext>
            </a:extLst>
          </p:cNvPr>
          <p:cNvSpPr txBox="1"/>
          <p:nvPr/>
        </p:nvSpPr>
        <p:spPr>
          <a:xfrm>
            <a:off x="6988860" y="10360912"/>
            <a:ext cx="12149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The changing UK economy: </a:t>
            </a:r>
          </a:p>
          <a:p>
            <a:r>
              <a:rPr lang="en-GB" sz="1000" dirty="0"/>
              <a:t>UK science and business parks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2F2D6431-BA71-4900-8C2F-41F88F5E4B45}"/>
              </a:ext>
            </a:extLst>
          </p:cNvPr>
          <p:cNvSpPr txBox="1"/>
          <p:nvPr/>
        </p:nvSpPr>
        <p:spPr>
          <a:xfrm>
            <a:off x="5408740" y="11833002"/>
            <a:ext cx="1073632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The changing UK economy: </a:t>
            </a:r>
          </a:p>
          <a:p>
            <a:r>
              <a:rPr lang="en-GB" sz="1000" dirty="0"/>
              <a:t>Environmental impacts of industry 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299D18B9-C38D-45BC-818D-7FBED057ADD8}"/>
              </a:ext>
            </a:extLst>
          </p:cNvPr>
          <p:cNvSpPr txBox="1"/>
          <p:nvPr/>
        </p:nvSpPr>
        <p:spPr>
          <a:xfrm>
            <a:off x="5285189" y="10431648"/>
            <a:ext cx="132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The changing UK economy: </a:t>
            </a:r>
          </a:p>
          <a:p>
            <a:r>
              <a:rPr lang="en-GB" sz="1000" dirty="0"/>
              <a:t>Changing rural landscapes in the UK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4359B136-5058-48EC-85AA-B7E14E5C0096}"/>
              </a:ext>
            </a:extLst>
          </p:cNvPr>
          <p:cNvSpPr txBox="1"/>
          <p:nvPr/>
        </p:nvSpPr>
        <p:spPr>
          <a:xfrm>
            <a:off x="4239062" y="11464916"/>
            <a:ext cx="1073632" cy="1200329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Ex Write</a:t>
            </a:r>
            <a:r>
              <a:rPr lang="en-GB" sz="900" dirty="0"/>
              <a:t>: “Contrast the economic challenges associated with rural areas of population growth and decline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CF1914B8-A6C4-463C-8823-1DCD9600AF5F}"/>
              </a:ext>
            </a:extLst>
          </p:cNvPr>
          <p:cNvSpPr txBox="1"/>
          <p:nvPr/>
        </p:nvSpPr>
        <p:spPr>
          <a:xfrm>
            <a:off x="2150249" y="9620508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D43DB4F7-A895-4A01-A9B0-1C24783B1847}"/>
              </a:ext>
            </a:extLst>
          </p:cNvPr>
          <p:cNvCxnSpPr>
            <a:cxnSpLocks/>
          </p:cNvCxnSpPr>
          <p:nvPr/>
        </p:nvCxnSpPr>
        <p:spPr>
          <a:xfrm flipV="1">
            <a:off x="5150487" y="11328780"/>
            <a:ext cx="165840" cy="31921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2059FCD1-F9B5-4EAC-9A7B-1A08111CC156}"/>
              </a:ext>
            </a:extLst>
          </p:cNvPr>
          <p:cNvCxnSpPr>
            <a:cxnSpLocks/>
          </p:cNvCxnSpPr>
          <p:nvPr/>
        </p:nvCxnSpPr>
        <p:spPr>
          <a:xfrm>
            <a:off x="4726937" y="11054662"/>
            <a:ext cx="54023" cy="31669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:a16="http://schemas.microsoft.com/office/drawing/2014/main" id="{A740A5C8-490D-4721-A17F-F34E51508FB4}"/>
              </a:ext>
            </a:extLst>
          </p:cNvPr>
          <p:cNvSpPr txBox="1"/>
          <p:nvPr/>
        </p:nvSpPr>
        <p:spPr>
          <a:xfrm>
            <a:off x="3249375" y="11868004"/>
            <a:ext cx="1073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The changing UK economy: </a:t>
            </a:r>
          </a:p>
          <a:p>
            <a:r>
              <a:rPr lang="en-GB" sz="1000" dirty="0"/>
              <a:t>Changing transport infrastructure (1) 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99B4FC9-A593-42C3-AD01-C407A6A98A2B}"/>
              </a:ext>
            </a:extLst>
          </p:cNvPr>
          <p:cNvSpPr txBox="1"/>
          <p:nvPr/>
        </p:nvSpPr>
        <p:spPr>
          <a:xfrm>
            <a:off x="3537041" y="10326658"/>
            <a:ext cx="1073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The changing UK economy: </a:t>
            </a:r>
          </a:p>
          <a:p>
            <a:r>
              <a:rPr lang="en-GB" sz="1000" dirty="0"/>
              <a:t>Changing transport infrastructure (2)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1BF693A8-6787-4C1A-99D6-30458410C4C1}"/>
              </a:ext>
            </a:extLst>
          </p:cNvPr>
          <p:cNvSpPr txBox="1"/>
          <p:nvPr/>
        </p:nvSpPr>
        <p:spPr>
          <a:xfrm>
            <a:off x="2300500" y="11884101"/>
            <a:ext cx="107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The changing UK economy: </a:t>
            </a:r>
          </a:p>
          <a:p>
            <a:r>
              <a:rPr lang="en-GB" sz="1000" dirty="0"/>
              <a:t>The north-south divide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94E2EA01-4923-4268-884C-73EA0BD8636B}"/>
              </a:ext>
            </a:extLst>
          </p:cNvPr>
          <p:cNvSpPr txBox="1"/>
          <p:nvPr/>
        </p:nvSpPr>
        <p:spPr>
          <a:xfrm>
            <a:off x="1166227" y="12075213"/>
            <a:ext cx="107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The changing UK economy: </a:t>
            </a:r>
          </a:p>
          <a:p>
            <a:r>
              <a:rPr lang="en-GB" sz="1000" dirty="0"/>
              <a:t>The UK in the wider world (2)</a:t>
            </a:r>
          </a:p>
        </p:txBody>
      </p: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6732FA14-F968-4792-8C69-38309CFCF090}"/>
              </a:ext>
            </a:extLst>
          </p:cNvPr>
          <p:cNvCxnSpPr>
            <a:cxnSpLocks/>
          </p:cNvCxnSpPr>
          <p:nvPr/>
        </p:nvCxnSpPr>
        <p:spPr>
          <a:xfrm flipH="1">
            <a:off x="2956886" y="10992448"/>
            <a:ext cx="28759" cy="36235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88417780-363D-4C81-B4CA-72A97DC191AB}"/>
              </a:ext>
            </a:extLst>
          </p:cNvPr>
          <p:cNvCxnSpPr>
            <a:cxnSpLocks/>
          </p:cNvCxnSpPr>
          <p:nvPr/>
        </p:nvCxnSpPr>
        <p:spPr>
          <a:xfrm flipV="1">
            <a:off x="3199453" y="11548968"/>
            <a:ext cx="4755" cy="33513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E3F07E50-1608-468C-AC6D-F0ACFAD63B48}"/>
              </a:ext>
            </a:extLst>
          </p:cNvPr>
          <p:cNvCxnSpPr>
            <a:cxnSpLocks/>
          </p:cNvCxnSpPr>
          <p:nvPr/>
        </p:nvCxnSpPr>
        <p:spPr>
          <a:xfrm flipV="1">
            <a:off x="2145507" y="11477271"/>
            <a:ext cx="437322" cy="65197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TextBox 374">
            <a:extLst>
              <a:ext uri="{FF2B5EF4-FFF2-40B4-BE49-F238E27FC236}">
                <a16:creationId xmlns:a16="http://schemas.microsoft.com/office/drawing/2014/main" id="{017E3D98-1AEA-4079-9455-4F5AC0710476}"/>
              </a:ext>
            </a:extLst>
          </p:cNvPr>
          <p:cNvSpPr txBox="1"/>
          <p:nvPr/>
        </p:nvSpPr>
        <p:spPr>
          <a:xfrm>
            <a:off x="6932" y="11212349"/>
            <a:ext cx="1220782" cy="923330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Ex Write</a:t>
            </a:r>
            <a:r>
              <a:rPr lang="en-GB" sz="900" dirty="0"/>
              <a:t>: “Suggest how the UK benefits economically and politically from its membership from the commonwealth”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ED8600EB-64EA-4283-A0AD-51994D7149EA}"/>
              </a:ext>
            </a:extLst>
          </p:cNvPr>
          <p:cNvSpPr txBox="1"/>
          <p:nvPr/>
        </p:nvSpPr>
        <p:spPr>
          <a:xfrm>
            <a:off x="1841012" y="10704028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92F45C41-3FF0-4295-8F8D-9047075BDFD1}"/>
              </a:ext>
            </a:extLst>
          </p:cNvPr>
          <p:cNvCxnSpPr>
            <a:cxnSpLocks/>
          </p:cNvCxnSpPr>
          <p:nvPr/>
        </p:nvCxnSpPr>
        <p:spPr>
          <a:xfrm flipV="1">
            <a:off x="1202688" y="11669525"/>
            <a:ext cx="1121067" cy="23733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>
            <a:extLst>
              <a:ext uri="{FF2B5EF4-FFF2-40B4-BE49-F238E27FC236}">
                <a16:creationId xmlns:a16="http://schemas.microsoft.com/office/drawing/2014/main" id="{26F1D49E-4137-4EAD-8EF9-7B3A011FC048}"/>
              </a:ext>
            </a:extLst>
          </p:cNvPr>
          <p:cNvSpPr txBox="1"/>
          <p:nvPr/>
        </p:nvSpPr>
        <p:spPr>
          <a:xfrm>
            <a:off x="105163" y="9937642"/>
            <a:ext cx="1073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Resource management: </a:t>
            </a:r>
          </a:p>
          <a:p>
            <a:r>
              <a:rPr lang="en-GB" sz="1000" dirty="0"/>
              <a:t>The global distribution of resources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7819DBEF-FBBF-4A2B-BB38-8F75D48B5469}"/>
              </a:ext>
            </a:extLst>
          </p:cNvPr>
          <p:cNvSpPr txBox="1"/>
          <p:nvPr/>
        </p:nvSpPr>
        <p:spPr>
          <a:xfrm>
            <a:off x="1708402" y="9855390"/>
            <a:ext cx="10736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Resource management: </a:t>
            </a:r>
          </a:p>
          <a:p>
            <a:r>
              <a:rPr lang="en-GB" sz="1000" dirty="0"/>
              <a:t>Provision of food in the UK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DE06D058-EA82-46B0-9505-8CE859261AC0}"/>
              </a:ext>
            </a:extLst>
          </p:cNvPr>
          <p:cNvSpPr txBox="1"/>
          <p:nvPr/>
        </p:nvSpPr>
        <p:spPr>
          <a:xfrm>
            <a:off x="7297" y="9194983"/>
            <a:ext cx="107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Resource management: </a:t>
            </a:r>
          </a:p>
          <a:p>
            <a:r>
              <a:rPr lang="en-GB" sz="1000" dirty="0"/>
              <a:t>Provision of water in the UK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0F296C2D-9400-4FC0-B0AB-F0EBD57DAE76}"/>
              </a:ext>
            </a:extLst>
          </p:cNvPr>
          <p:cNvSpPr txBox="1"/>
          <p:nvPr/>
        </p:nvSpPr>
        <p:spPr>
          <a:xfrm>
            <a:off x="93052" y="8512242"/>
            <a:ext cx="107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Resource management: </a:t>
            </a:r>
          </a:p>
          <a:p>
            <a:r>
              <a:rPr lang="en-GB" sz="1000" dirty="0"/>
              <a:t>Provision of energy of the UK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201E5908-9047-4150-BF91-6BA43C244ECE}"/>
              </a:ext>
            </a:extLst>
          </p:cNvPr>
          <p:cNvSpPr txBox="1"/>
          <p:nvPr/>
        </p:nvSpPr>
        <p:spPr>
          <a:xfrm>
            <a:off x="561781" y="7950447"/>
            <a:ext cx="1665905" cy="646331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Ex Write</a:t>
            </a:r>
            <a:r>
              <a:rPr lang="en-GB" sz="900" dirty="0"/>
              <a:t>: “Explain why the UK’s energy mix will include both renewable and non-renewable in the future”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8566662A-AEB7-4D6C-895E-6EC025D62BD1}"/>
              </a:ext>
            </a:extLst>
          </p:cNvPr>
          <p:cNvSpPr txBox="1"/>
          <p:nvPr/>
        </p:nvSpPr>
        <p:spPr>
          <a:xfrm>
            <a:off x="4637445" y="10976521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C06907DA-E988-461A-9C31-BDC5F4DE08D5}"/>
              </a:ext>
            </a:extLst>
          </p:cNvPr>
          <p:cNvSpPr txBox="1"/>
          <p:nvPr/>
        </p:nvSpPr>
        <p:spPr>
          <a:xfrm>
            <a:off x="2861275" y="8198123"/>
            <a:ext cx="96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Food management: </a:t>
            </a:r>
          </a:p>
          <a:p>
            <a:r>
              <a:rPr lang="en-GB" sz="1000" dirty="0"/>
              <a:t>Global food supply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ED890C66-231B-4842-8539-5B58B10809A5}"/>
              </a:ext>
            </a:extLst>
          </p:cNvPr>
          <p:cNvSpPr txBox="1"/>
          <p:nvPr/>
        </p:nvSpPr>
        <p:spPr>
          <a:xfrm>
            <a:off x="2744049" y="9624248"/>
            <a:ext cx="1346800" cy="5539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Food management: </a:t>
            </a:r>
          </a:p>
          <a:p>
            <a:r>
              <a:rPr lang="en-GB" sz="1000" dirty="0"/>
              <a:t>The impact of food insecurity</a:t>
            </a:r>
          </a:p>
        </p:txBody>
      </p: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ADD8B9D5-73DF-47A7-8EF2-039A0770C423}"/>
              </a:ext>
            </a:extLst>
          </p:cNvPr>
          <p:cNvCxnSpPr>
            <a:cxnSpLocks/>
          </p:cNvCxnSpPr>
          <p:nvPr/>
        </p:nvCxnSpPr>
        <p:spPr>
          <a:xfrm flipH="1" flipV="1">
            <a:off x="3221894" y="9352646"/>
            <a:ext cx="136046" cy="32696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TextBox 387">
            <a:extLst>
              <a:ext uri="{FF2B5EF4-FFF2-40B4-BE49-F238E27FC236}">
                <a16:creationId xmlns:a16="http://schemas.microsoft.com/office/drawing/2014/main" id="{ED93EBBD-311F-44D7-A2F7-B88A900561AE}"/>
              </a:ext>
            </a:extLst>
          </p:cNvPr>
          <p:cNvSpPr txBox="1"/>
          <p:nvPr/>
        </p:nvSpPr>
        <p:spPr>
          <a:xfrm>
            <a:off x="3998797" y="9556086"/>
            <a:ext cx="1110758" cy="707886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Food management: </a:t>
            </a:r>
          </a:p>
          <a:p>
            <a:r>
              <a:rPr lang="en-GB" sz="1000" dirty="0"/>
              <a:t>Increasing food supply</a:t>
            </a:r>
          </a:p>
        </p:txBody>
      </p: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09EC9862-C5A4-48C2-8582-9D51A72F558C}"/>
              </a:ext>
            </a:extLst>
          </p:cNvPr>
          <p:cNvCxnSpPr>
            <a:cxnSpLocks/>
          </p:cNvCxnSpPr>
          <p:nvPr/>
        </p:nvCxnSpPr>
        <p:spPr>
          <a:xfrm flipH="1" flipV="1">
            <a:off x="4005292" y="9457420"/>
            <a:ext cx="75357" cy="27164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DE9A2B56-DD96-4BDE-837B-BADC41C5F007}"/>
              </a:ext>
            </a:extLst>
          </p:cNvPr>
          <p:cNvCxnSpPr>
            <a:cxnSpLocks/>
          </p:cNvCxnSpPr>
          <p:nvPr/>
        </p:nvCxnSpPr>
        <p:spPr>
          <a:xfrm flipH="1">
            <a:off x="4384622" y="9076550"/>
            <a:ext cx="20316" cy="33158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EA1C052A-F138-47C1-9F30-50EBA5B9324D}"/>
              </a:ext>
            </a:extLst>
          </p:cNvPr>
          <p:cNvCxnSpPr>
            <a:cxnSpLocks/>
          </p:cNvCxnSpPr>
          <p:nvPr/>
        </p:nvCxnSpPr>
        <p:spPr>
          <a:xfrm flipH="1" flipV="1">
            <a:off x="4661051" y="9363767"/>
            <a:ext cx="533880" cy="63939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421B3F81-36ED-4F5B-BF9C-92E706E7D4B5}"/>
              </a:ext>
            </a:extLst>
          </p:cNvPr>
          <p:cNvSpPr txBox="1"/>
          <p:nvPr/>
        </p:nvSpPr>
        <p:spPr>
          <a:xfrm>
            <a:off x="4964994" y="10005825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E4E1E14D-09BA-414E-AB0F-BC4F7B365A22}"/>
              </a:ext>
            </a:extLst>
          </p:cNvPr>
          <p:cNvSpPr txBox="1"/>
          <p:nvPr/>
        </p:nvSpPr>
        <p:spPr>
          <a:xfrm>
            <a:off x="5093648" y="8173889"/>
            <a:ext cx="111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Food management: </a:t>
            </a:r>
          </a:p>
          <a:p>
            <a:r>
              <a:rPr lang="en-GB" sz="1000" dirty="0"/>
              <a:t>The Indus Basin Irrigation System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69A7D6A1-C11D-40B3-8397-D5DDBA3E86E9}"/>
              </a:ext>
            </a:extLst>
          </p:cNvPr>
          <p:cNvSpPr txBox="1"/>
          <p:nvPr/>
        </p:nvSpPr>
        <p:spPr>
          <a:xfrm>
            <a:off x="5610511" y="9555294"/>
            <a:ext cx="1023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Food management: </a:t>
            </a:r>
          </a:p>
          <a:p>
            <a:r>
              <a:rPr lang="en-GB" sz="1000" dirty="0"/>
              <a:t>Sustainable food production (1)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C5FAF2F7-7E8A-4FDD-9696-D0EC2E8430E9}"/>
              </a:ext>
            </a:extLst>
          </p:cNvPr>
          <p:cNvSpPr txBox="1"/>
          <p:nvPr/>
        </p:nvSpPr>
        <p:spPr>
          <a:xfrm>
            <a:off x="6154077" y="8375574"/>
            <a:ext cx="1341669" cy="58477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Ex Write</a:t>
            </a:r>
            <a:r>
              <a:rPr lang="en-GB" sz="800" dirty="0"/>
              <a:t>: “Use a named example to evaluate the effects of a large scale irrigation scheme”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B2F4760C-1EE6-4FD3-9AF7-CB698688B5C0}"/>
              </a:ext>
            </a:extLst>
          </p:cNvPr>
          <p:cNvSpPr txBox="1"/>
          <p:nvPr/>
        </p:nvSpPr>
        <p:spPr>
          <a:xfrm>
            <a:off x="7286876" y="9707312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3A439A9A-8D09-42A1-BF88-FD9FC3A43E8C}"/>
              </a:ext>
            </a:extLst>
          </p:cNvPr>
          <p:cNvSpPr txBox="1"/>
          <p:nvPr/>
        </p:nvSpPr>
        <p:spPr>
          <a:xfrm>
            <a:off x="5508997" y="7561125"/>
            <a:ext cx="9748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Issue evaluation: </a:t>
            </a:r>
          </a:p>
          <a:p>
            <a:r>
              <a:rPr lang="en-GB" sz="900" dirty="0"/>
              <a:t>Issue evaluation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D420C5A3-729B-4775-BE44-B180A8A9D882}"/>
              </a:ext>
            </a:extLst>
          </p:cNvPr>
          <p:cNvSpPr txBox="1"/>
          <p:nvPr/>
        </p:nvSpPr>
        <p:spPr>
          <a:xfrm>
            <a:off x="5514503" y="6204958"/>
            <a:ext cx="10088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Fieldwork:</a:t>
            </a:r>
          </a:p>
          <a:p>
            <a:r>
              <a:rPr lang="en-GB" sz="800" dirty="0"/>
              <a:t>Investigating river processes and management 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25BCC632-F92C-4E72-B58E-C1C03BCA2EA4}"/>
              </a:ext>
            </a:extLst>
          </p:cNvPr>
          <p:cNvSpPr txBox="1"/>
          <p:nvPr/>
        </p:nvSpPr>
        <p:spPr>
          <a:xfrm>
            <a:off x="4785662" y="5320583"/>
            <a:ext cx="1569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Fieldwork:</a:t>
            </a:r>
          </a:p>
          <a:p>
            <a:r>
              <a:rPr lang="en-GB" sz="1000" dirty="0"/>
              <a:t>Primary data collection in a river fieldwork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9C1CA93E-2BC1-423D-A6E3-AC59E0A40185}"/>
              </a:ext>
            </a:extLst>
          </p:cNvPr>
          <p:cNvSpPr txBox="1"/>
          <p:nvPr/>
        </p:nvSpPr>
        <p:spPr>
          <a:xfrm>
            <a:off x="4340004" y="7366334"/>
            <a:ext cx="1238143" cy="707886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Fieldwork:</a:t>
            </a:r>
          </a:p>
          <a:p>
            <a:r>
              <a:rPr lang="en-GB" sz="1000" dirty="0"/>
              <a:t>Processing and presenting river fieldwork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0E6FB5F6-0F45-4DD9-BA75-8E55E6416A73}"/>
              </a:ext>
            </a:extLst>
          </p:cNvPr>
          <p:cNvSpPr txBox="1"/>
          <p:nvPr/>
        </p:nvSpPr>
        <p:spPr>
          <a:xfrm>
            <a:off x="4381058" y="5944017"/>
            <a:ext cx="1220782" cy="369332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Ex Write</a:t>
            </a:r>
            <a:r>
              <a:rPr lang="en-GB" sz="900" dirty="0"/>
              <a:t>: “Fieldwork based questions”</a:t>
            </a:r>
          </a:p>
        </p:txBody>
      </p: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4B0F92B6-8898-4803-BEB4-9ACFA8427787}"/>
              </a:ext>
            </a:extLst>
          </p:cNvPr>
          <p:cNvCxnSpPr>
            <a:cxnSpLocks/>
          </p:cNvCxnSpPr>
          <p:nvPr/>
        </p:nvCxnSpPr>
        <p:spPr>
          <a:xfrm flipH="1" flipV="1">
            <a:off x="3886593" y="7147766"/>
            <a:ext cx="367224" cy="59566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C9CEB5E5-9B5B-4C3B-AC8E-78334C0FF030}"/>
              </a:ext>
            </a:extLst>
          </p:cNvPr>
          <p:cNvSpPr txBox="1"/>
          <p:nvPr/>
        </p:nvSpPr>
        <p:spPr>
          <a:xfrm>
            <a:off x="2210990" y="6545125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7DD61B10-BC2A-4CCF-AE22-70B9B9703C84}"/>
              </a:ext>
            </a:extLst>
          </p:cNvPr>
          <p:cNvSpPr txBox="1"/>
          <p:nvPr/>
        </p:nvSpPr>
        <p:spPr>
          <a:xfrm>
            <a:off x="2449912" y="7478785"/>
            <a:ext cx="1439058" cy="369332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Fieldwork:</a:t>
            </a:r>
          </a:p>
          <a:p>
            <a:r>
              <a:rPr lang="en-GB" sz="800" dirty="0"/>
              <a:t>Evaluating your river enquiry 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AB817B32-8312-4EDF-9702-854108D655CC}"/>
              </a:ext>
            </a:extLst>
          </p:cNvPr>
          <p:cNvSpPr txBox="1"/>
          <p:nvPr/>
        </p:nvSpPr>
        <p:spPr>
          <a:xfrm>
            <a:off x="3435496" y="6356513"/>
            <a:ext cx="154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Fieldwork:</a:t>
            </a:r>
          </a:p>
          <a:p>
            <a:r>
              <a:rPr lang="en-GB" sz="900" dirty="0"/>
              <a:t>Analysis and conclusions- river enquiry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BB65CA3B-79ED-4242-8E13-038D3CE3A163}"/>
              </a:ext>
            </a:extLst>
          </p:cNvPr>
          <p:cNvSpPr txBox="1"/>
          <p:nvPr/>
        </p:nvSpPr>
        <p:spPr>
          <a:xfrm>
            <a:off x="3016924" y="5736444"/>
            <a:ext cx="1220782" cy="646331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Ex Write</a:t>
            </a:r>
            <a:r>
              <a:rPr lang="en-GB" sz="900" dirty="0"/>
              <a:t>: “Evaluate the reliability of your river fieldwork conclusions”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21A96A1-5F9C-491A-9360-AC5965926C10}"/>
              </a:ext>
            </a:extLst>
          </p:cNvPr>
          <p:cNvSpPr txBox="1"/>
          <p:nvPr/>
        </p:nvSpPr>
        <p:spPr>
          <a:xfrm>
            <a:off x="3800650" y="7563359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600E3469-4D7F-48AF-8C06-930410C863AB}"/>
              </a:ext>
            </a:extLst>
          </p:cNvPr>
          <p:cNvSpPr txBox="1"/>
          <p:nvPr/>
        </p:nvSpPr>
        <p:spPr>
          <a:xfrm>
            <a:off x="1016039" y="7459430"/>
            <a:ext cx="154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Fieldwork:</a:t>
            </a:r>
          </a:p>
          <a:p>
            <a:r>
              <a:rPr lang="en-GB" sz="800" dirty="0"/>
              <a:t>Investigating variations in urban quality of life 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71AA1DED-5D2B-4BC8-B6FA-DDFA349BD9AD}"/>
              </a:ext>
            </a:extLst>
          </p:cNvPr>
          <p:cNvSpPr txBox="1"/>
          <p:nvPr/>
        </p:nvSpPr>
        <p:spPr>
          <a:xfrm>
            <a:off x="65060" y="7010054"/>
            <a:ext cx="1522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Fieldwork:</a:t>
            </a:r>
          </a:p>
          <a:p>
            <a:r>
              <a:rPr lang="en-GB" sz="1000" dirty="0"/>
              <a:t>Primary data collection for urban fieldwork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383AF5A-5A55-44D8-A05E-F38B4507C006}"/>
              </a:ext>
            </a:extLst>
          </p:cNvPr>
          <p:cNvSpPr txBox="1"/>
          <p:nvPr/>
        </p:nvSpPr>
        <p:spPr>
          <a:xfrm>
            <a:off x="35378" y="6233348"/>
            <a:ext cx="1247768" cy="707886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Fieldwork:</a:t>
            </a:r>
          </a:p>
          <a:p>
            <a:r>
              <a:rPr lang="en-GB" sz="1000" dirty="0"/>
              <a:t>Processing and presenting urban fieldwork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2B65F49F-76E8-4229-BE00-5B822063FE26}"/>
              </a:ext>
            </a:extLst>
          </p:cNvPr>
          <p:cNvSpPr txBox="1"/>
          <p:nvPr/>
        </p:nvSpPr>
        <p:spPr>
          <a:xfrm>
            <a:off x="1810543" y="5362522"/>
            <a:ext cx="1034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Fieldwork:</a:t>
            </a:r>
          </a:p>
          <a:p>
            <a:r>
              <a:rPr lang="en-GB" sz="1000" dirty="0"/>
              <a:t>Analysis and conclusion- urban enquiry 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A100AD04-1130-4867-A72B-5A045724C285}"/>
              </a:ext>
            </a:extLst>
          </p:cNvPr>
          <p:cNvSpPr txBox="1"/>
          <p:nvPr/>
        </p:nvSpPr>
        <p:spPr>
          <a:xfrm>
            <a:off x="352307" y="4553324"/>
            <a:ext cx="1386569" cy="553998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Fieldwork:</a:t>
            </a:r>
          </a:p>
          <a:p>
            <a:r>
              <a:rPr lang="en-GB" sz="1000" dirty="0"/>
              <a:t>Evaluating your urban enquiry</a:t>
            </a:r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EE53B133-D1BC-4865-8903-E2D2785D5C07}"/>
              </a:ext>
            </a:extLst>
          </p:cNvPr>
          <p:cNvCxnSpPr>
            <a:cxnSpLocks/>
          </p:cNvCxnSpPr>
          <p:nvPr/>
        </p:nvCxnSpPr>
        <p:spPr>
          <a:xfrm flipH="1">
            <a:off x="1487383" y="6136943"/>
            <a:ext cx="709484" cy="1396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TextBox 439">
            <a:extLst>
              <a:ext uri="{FF2B5EF4-FFF2-40B4-BE49-F238E27FC236}">
                <a16:creationId xmlns:a16="http://schemas.microsoft.com/office/drawing/2014/main" id="{37566F55-36C0-4274-A174-1281DA182DDB}"/>
              </a:ext>
            </a:extLst>
          </p:cNvPr>
          <p:cNvSpPr txBox="1"/>
          <p:nvPr/>
        </p:nvSpPr>
        <p:spPr>
          <a:xfrm>
            <a:off x="1721778" y="6038953"/>
            <a:ext cx="1220782" cy="369332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Ex Write</a:t>
            </a:r>
            <a:r>
              <a:rPr lang="en-GB" sz="900" dirty="0"/>
              <a:t>: “Fieldwork based questions”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3E1A0C08-6786-444C-AC94-FF3658848164}"/>
              </a:ext>
            </a:extLst>
          </p:cNvPr>
          <p:cNvSpPr txBox="1"/>
          <p:nvPr/>
        </p:nvSpPr>
        <p:spPr>
          <a:xfrm>
            <a:off x="409885" y="5579040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EAB32E2F-6040-427B-998D-A465C92534C9}"/>
              </a:ext>
            </a:extLst>
          </p:cNvPr>
          <p:cNvCxnSpPr>
            <a:cxnSpLocks/>
          </p:cNvCxnSpPr>
          <p:nvPr/>
        </p:nvCxnSpPr>
        <p:spPr>
          <a:xfrm>
            <a:off x="902219" y="5750336"/>
            <a:ext cx="481164" cy="907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TextBox 449">
            <a:extLst>
              <a:ext uri="{FF2B5EF4-FFF2-40B4-BE49-F238E27FC236}">
                <a16:creationId xmlns:a16="http://schemas.microsoft.com/office/drawing/2014/main" id="{323BD5C6-68BC-4E20-A6F0-1569BC6ACBC2}"/>
              </a:ext>
            </a:extLst>
          </p:cNvPr>
          <p:cNvSpPr txBox="1"/>
          <p:nvPr/>
        </p:nvSpPr>
        <p:spPr>
          <a:xfrm>
            <a:off x="1875773" y="4270004"/>
            <a:ext cx="1220782" cy="646331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Ex Write</a:t>
            </a:r>
            <a:r>
              <a:rPr lang="en-GB" sz="900" dirty="0"/>
              <a:t>: “Evaluate the reliability of your fieldwork conclusions”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97FFCB36-D5DE-4B81-8B84-D41B9DD23C41}"/>
              </a:ext>
            </a:extLst>
          </p:cNvPr>
          <p:cNvSpPr txBox="1"/>
          <p:nvPr/>
        </p:nvSpPr>
        <p:spPr>
          <a:xfrm>
            <a:off x="2729979" y="5368415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91DB0D1E-E07A-4375-824B-CB217AF386CF}"/>
              </a:ext>
            </a:extLst>
          </p:cNvPr>
          <p:cNvSpPr txBox="1"/>
          <p:nvPr/>
        </p:nvSpPr>
        <p:spPr>
          <a:xfrm>
            <a:off x="375575" y="16981453"/>
            <a:ext cx="914612" cy="430887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Closed-Book Assessment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FE27BB02-738A-42EA-95FE-93518E87C8CE}"/>
              </a:ext>
            </a:extLst>
          </p:cNvPr>
          <p:cNvSpPr txBox="1"/>
          <p:nvPr/>
        </p:nvSpPr>
        <p:spPr>
          <a:xfrm>
            <a:off x="1392180" y="16977188"/>
            <a:ext cx="904997" cy="43088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DIRT 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3FA20280-20D0-41E4-AEDD-A217F9820BD3}"/>
              </a:ext>
            </a:extLst>
          </p:cNvPr>
          <p:cNvSpPr txBox="1"/>
          <p:nvPr/>
        </p:nvSpPr>
        <p:spPr>
          <a:xfrm>
            <a:off x="2389352" y="16981452"/>
            <a:ext cx="1165412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Mid or End of Year Assessment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B5FDC546-6476-4F19-A490-4418000D2E4B}"/>
              </a:ext>
            </a:extLst>
          </p:cNvPr>
          <p:cNvSpPr txBox="1"/>
          <p:nvPr/>
        </p:nvSpPr>
        <p:spPr>
          <a:xfrm>
            <a:off x="3619845" y="16984043"/>
            <a:ext cx="1075001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PSHE-Related Topics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376CA46-BF58-41AD-952F-4554AB949DD9}"/>
              </a:ext>
            </a:extLst>
          </p:cNvPr>
          <p:cNvSpPr txBox="1"/>
          <p:nvPr/>
        </p:nvSpPr>
        <p:spPr>
          <a:xfrm>
            <a:off x="4752713" y="16984042"/>
            <a:ext cx="1075001" cy="4308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Careers-Related Topics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F12C2FD-E4EE-4E1F-8542-91A2A089D52A}"/>
              </a:ext>
            </a:extLst>
          </p:cNvPr>
          <p:cNvSpPr txBox="1"/>
          <p:nvPr/>
        </p:nvSpPr>
        <p:spPr>
          <a:xfrm>
            <a:off x="5893001" y="16972107"/>
            <a:ext cx="1075001" cy="430887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Literacy-Related Topics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AAA181E-9002-4751-87FD-813B8C1DC585}"/>
              </a:ext>
            </a:extLst>
          </p:cNvPr>
          <p:cNvSpPr txBox="1"/>
          <p:nvPr/>
        </p:nvSpPr>
        <p:spPr>
          <a:xfrm>
            <a:off x="7078235" y="16972107"/>
            <a:ext cx="1075001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Cultural Capital Topics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47AE42B-CD29-408B-AD5A-FA5E43C6D3AD}"/>
              </a:ext>
            </a:extLst>
          </p:cNvPr>
          <p:cNvSpPr txBox="1"/>
          <p:nvPr/>
        </p:nvSpPr>
        <p:spPr>
          <a:xfrm>
            <a:off x="8715090" y="11332668"/>
            <a:ext cx="1165412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Mid year Assessment</a:t>
            </a:r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2C180D3-76A9-4376-97A6-F27F6600A0EF}"/>
              </a:ext>
            </a:extLst>
          </p:cNvPr>
          <p:cNvCxnSpPr>
            <a:cxnSpLocks/>
            <a:stCxn id="243" idx="1"/>
          </p:cNvCxnSpPr>
          <p:nvPr/>
        </p:nvCxnSpPr>
        <p:spPr>
          <a:xfrm flipH="1">
            <a:off x="8404228" y="11548112"/>
            <a:ext cx="310862" cy="7544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BA51EACF-1519-4585-A333-65DE6873423A}"/>
              </a:ext>
            </a:extLst>
          </p:cNvPr>
          <p:cNvSpPr txBox="1"/>
          <p:nvPr/>
        </p:nvSpPr>
        <p:spPr>
          <a:xfrm>
            <a:off x="1705148" y="8541104"/>
            <a:ext cx="1165412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Mid year Assessment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8A24E9CC-7782-4643-8DC3-F01BCE36F78A}"/>
              </a:ext>
            </a:extLst>
          </p:cNvPr>
          <p:cNvCxnSpPr>
            <a:cxnSpLocks/>
          </p:cNvCxnSpPr>
          <p:nvPr/>
        </p:nvCxnSpPr>
        <p:spPr>
          <a:xfrm flipH="1">
            <a:off x="2278764" y="8948843"/>
            <a:ext cx="20316" cy="33158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3238C5AA-CD66-4571-9FAF-B9F0C3142DE7}"/>
              </a:ext>
            </a:extLst>
          </p:cNvPr>
          <p:cNvSpPr txBox="1"/>
          <p:nvPr/>
        </p:nvSpPr>
        <p:spPr>
          <a:xfrm>
            <a:off x="107286" y="3483534"/>
            <a:ext cx="324876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GCSE Exams:</a:t>
            </a:r>
          </a:p>
          <a:p>
            <a:r>
              <a:rPr lang="en-GB" sz="1100" dirty="0"/>
              <a:t>Paper 1- Living with the physical environment </a:t>
            </a:r>
          </a:p>
          <a:p>
            <a:r>
              <a:rPr lang="en-GB" sz="1100" dirty="0"/>
              <a:t>Paper 2- Challenges in the human environment</a:t>
            </a:r>
          </a:p>
          <a:p>
            <a:r>
              <a:rPr lang="en-GB" sz="1100" dirty="0"/>
              <a:t>Paper 3-  Geographical applications 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6CB20B39-B87E-4174-932D-E9575B29DDE1}"/>
              </a:ext>
            </a:extLst>
          </p:cNvPr>
          <p:cNvSpPr txBox="1"/>
          <p:nvPr/>
        </p:nvSpPr>
        <p:spPr>
          <a:xfrm>
            <a:off x="2573175" y="10411459"/>
            <a:ext cx="10736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The changing UK economy: </a:t>
            </a:r>
          </a:p>
          <a:p>
            <a:r>
              <a:rPr lang="en-GB" sz="1000" dirty="0"/>
              <a:t>The UK in the wider world (1)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86F96982-7427-468B-B072-99A5F1A03122}"/>
              </a:ext>
            </a:extLst>
          </p:cNvPr>
          <p:cNvSpPr txBox="1"/>
          <p:nvPr/>
        </p:nvSpPr>
        <p:spPr>
          <a:xfrm>
            <a:off x="3646807" y="8037617"/>
            <a:ext cx="1220782" cy="1077218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Ex Write</a:t>
            </a:r>
            <a:r>
              <a:rPr lang="en-GB" sz="800" dirty="0"/>
              <a:t>: “Strategies for increasing global food supply will be both large scale and small scale” evaluate the effectiveness of this approach to improving global food supply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8C0EB92E-5356-4F32-956F-B85A638D05AD}"/>
              </a:ext>
            </a:extLst>
          </p:cNvPr>
          <p:cNvSpPr txBox="1"/>
          <p:nvPr/>
        </p:nvSpPr>
        <p:spPr>
          <a:xfrm>
            <a:off x="6466302" y="9697044"/>
            <a:ext cx="118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Food management: </a:t>
            </a:r>
          </a:p>
          <a:p>
            <a:r>
              <a:rPr lang="en-GB" sz="1000" dirty="0"/>
              <a:t>Sustainable food production (2)</a:t>
            </a: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D2165EB8-47E1-4E26-8B67-7A3CBAF03557}"/>
              </a:ext>
            </a:extLst>
          </p:cNvPr>
          <p:cNvCxnSpPr>
            <a:cxnSpLocks/>
          </p:cNvCxnSpPr>
          <p:nvPr/>
        </p:nvCxnSpPr>
        <p:spPr>
          <a:xfrm flipH="1" flipV="1">
            <a:off x="6514608" y="9354074"/>
            <a:ext cx="132649" cy="38415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56F1878-3750-4B55-AE59-D3682A696E99}"/>
              </a:ext>
            </a:extLst>
          </p:cNvPr>
          <p:cNvCxnSpPr>
            <a:cxnSpLocks/>
          </p:cNvCxnSpPr>
          <p:nvPr/>
        </p:nvCxnSpPr>
        <p:spPr>
          <a:xfrm flipH="1">
            <a:off x="7418751" y="8913817"/>
            <a:ext cx="241310" cy="31255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Rectangle 466">
            <a:extLst>
              <a:ext uri="{FF2B5EF4-FFF2-40B4-BE49-F238E27FC236}">
                <a16:creationId xmlns:a16="http://schemas.microsoft.com/office/drawing/2014/main" id="{48F48EB9-8A2F-40D4-A7C1-BB54EA2644A4}"/>
              </a:ext>
            </a:extLst>
          </p:cNvPr>
          <p:cNvSpPr/>
          <p:nvPr/>
        </p:nvSpPr>
        <p:spPr>
          <a:xfrm>
            <a:off x="8144165" y="9481516"/>
            <a:ext cx="11583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Ecosystems: </a:t>
            </a:r>
            <a:r>
              <a:rPr lang="en-GB" sz="900" dirty="0"/>
              <a:t>Introducing global ecosystems: Biomes worldwide- What are the patterns?</a:t>
            </a:r>
            <a:endParaRPr lang="en-GB" sz="900" b="1" dirty="0"/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87DF7F77-6D30-4DAA-85D5-A0D72F24BD98}"/>
              </a:ext>
            </a:extLst>
          </p:cNvPr>
          <p:cNvCxnSpPr>
            <a:cxnSpLocks/>
          </p:cNvCxnSpPr>
          <p:nvPr/>
        </p:nvCxnSpPr>
        <p:spPr>
          <a:xfrm flipH="1" flipV="1">
            <a:off x="7996540" y="9370947"/>
            <a:ext cx="237427" cy="41629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Rectangle 469">
            <a:extLst>
              <a:ext uri="{FF2B5EF4-FFF2-40B4-BE49-F238E27FC236}">
                <a16:creationId xmlns:a16="http://schemas.microsoft.com/office/drawing/2014/main" id="{C8CD230C-6164-4D8C-AF53-9B74A9B27210}"/>
              </a:ext>
            </a:extLst>
          </p:cNvPr>
          <p:cNvSpPr/>
          <p:nvPr/>
        </p:nvSpPr>
        <p:spPr>
          <a:xfrm>
            <a:off x="8959691" y="8290287"/>
            <a:ext cx="8619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Ecosystems: </a:t>
            </a:r>
            <a:r>
              <a:rPr lang="en-GB" sz="800" dirty="0"/>
              <a:t>Plant and animal adaptations of a Tropical Rainforest:</a:t>
            </a:r>
            <a:endParaRPr lang="en-GB" sz="800" b="1" dirty="0"/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4A0BEAB-50C3-495B-BD42-724E3690D2AC}"/>
              </a:ext>
            </a:extLst>
          </p:cNvPr>
          <p:cNvCxnSpPr>
            <a:cxnSpLocks/>
          </p:cNvCxnSpPr>
          <p:nvPr/>
        </p:nvCxnSpPr>
        <p:spPr>
          <a:xfrm flipH="1" flipV="1">
            <a:off x="8452708" y="9041224"/>
            <a:ext cx="389875" cy="23313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Rectangle 471">
            <a:extLst>
              <a:ext uri="{FF2B5EF4-FFF2-40B4-BE49-F238E27FC236}">
                <a16:creationId xmlns:a16="http://schemas.microsoft.com/office/drawing/2014/main" id="{C89F7615-72B7-4367-A38C-042BF1E13A9F}"/>
              </a:ext>
            </a:extLst>
          </p:cNvPr>
          <p:cNvSpPr/>
          <p:nvPr/>
        </p:nvSpPr>
        <p:spPr>
          <a:xfrm>
            <a:off x="8970235" y="7759141"/>
            <a:ext cx="8619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Ecosystems: </a:t>
            </a:r>
            <a:r>
              <a:rPr lang="en-GB" sz="800" dirty="0"/>
              <a:t>Tropical Rain forests under threat</a:t>
            </a:r>
            <a:endParaRPr lang="en-GB" sz="800" b="1" dirty="0"/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EBF65B3D-E8AA-4B09-AEC2-50C219D4F337}"/>
              </a:ext>
            </a:extLst>
          </p:cNvPr>
          <p:cNvCxnSpPr>
            <a:cxnSpLocks/>
          </p:cNvCxnSpPr>
          <p:nvPr/>
        </p:nvCxnSpPr>
        <p:spPr>
          <a:xfrm flipH="1" flipV="1">
            <a:off x="8536831" y="8755584"/>
            <a:ext cx="464984" cy="938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CFA1792E-3D32-4CB3-9022-148DA2398873}"/>
              </a:ext>
            </a:extLst>
          </p:cNvPr>
          <p:cNvCxnSpPr>
            <a:cxnSpLocks/>
          </p:cNvCxnSpPr>
          <p:nvPr/>
        </p:nvCxnSpPr>
        <p:spPr>
          <a:xfrm flipH="1">
            <a:off x="8694721" y="8163545"/>
            <a:ext cx="328805" cy="18735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4" name="Rectangle 473">
            <a:extLst>
              <a:ext uri="{FF2B5EF4-FFF2-40B4-BE49-F238E27FC236}">
                <a16:creationId xmlns:a16="http://schemas.microsoft.com/office/drawing/2014/main" id="{FC715758-EB41-4DF8-806E-518366812E19}"/>
              </a:ext>
            </a:extLst>
          </p:cNvPr>
          <p:cNvSpPr/>
          <p:nvPr/>
        </p:nvSpPr>
        <p:spPr>
          <a:xfrm>
            <a:off x="8921007" y="7186900"/>
            <a:ext cx="770886" cy="61555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900" b="1" dirty="0"/>
              <a:t>Ecosystems: </a:t>
            </a:r>
            <a:r>
              <a:rPr lang="en-GB" sz="800" dirty="0"/>
              <a:t>Managing Tropical rainforests</a:t>
            </a:r>
            <a:endParaRPr lang="en-GB" sz="800" b="1" dirty="0"/>
          </a:p>
        </p:txBody>
      </p: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26E1022F-E80B-4F70-B18C-59406C113E5C}"/>
              </a:ext>
            </a:extLst>
          </p:cNvPr>
          <p:cNvCxnSpPr>
            <a:cxnSpLocks/>
          </p:cNvCxnSpPr>
          <p:nvPr/>
        </p:nvCxnSpPr>
        <p:spPr>
          <a:xfrm flipH="1">
            <a:off x="8655710" y="7767234"/>
            <a:ext cx="285602" cy="32497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Box 476">
            <a:extLst>
              <a:ext uri="{FF2B5EF4-FFF2-40B4-BE49-F238E27FC236}">
                <a16:creationId xmlns:a16="http://schemas.microsoft.com/office/drawing/2014/main" id="{A2EA5B06-B779-458A-993F-40F4838C2B7D}"/>
              </a:ext>
            </a:extLst>
          </p:cNvPr>
          <p:cNvSpPr txBox="1"/>
          <p:nvPr/>
        </p:nvSpPr>
        <p:spPr>
          <a:xfrm>
            <a:off x="6445147" y="7806584"/>
            <a:ext cx="1442341" cy="58477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Ex Write: </a:t>
            </a:r>
            <a:r>
              <a:rPr lang="en-GB" sz="800" dirty="0"/>
              <a:t>How is cutting trees down making the earth’s climate change? Discuss your answer</a:t>
            </a:r>
            <a:r>
              <a:rPr lang="en-GB" sz="800" b="1" dirty="0"/>
              <a:t> </a:t>
            </a:r>
            <a:endParaRPr lang="en-GB" sz="800" dirty="0"/>
          </a:p>
        </p:txBody>
      </p: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FA342694-3976-4B73-9BD8-E39423BC07D4}"/>
              </a:ext>
            </a:extLst>
          </p:cNvPr>
          <p:cNvCxnSpPr>
            <a:cxnSpLocks/>
            <a:stCxn id="477" idx="3"/>
          </p:cNvCxnSpPr>
          <p:nvPr/>
        </p:nvCxnSpPr>
        <p:spPr>
          <a:xfrm flipV="1">
            <a:off x="7887488" y="8025769"/>
            <a:ext cx="584191" cy="7320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Rectangle 464">
            <a:extLst>
              <a:ext uri="{FF2B5EF4-FFF2-40B4-BE49-F238E27FC236}">
                <a16:creationId xmlns:a16="http://schemas.microsoft.com/office/drawing/2014/main" id="{2BD39929-FE44-4A39-AAF2-14E1D850505C}"/>
              </a:ext>
            </a:extLst>
          </p:cNvPr>
          <p:cNvSpPr/>
          <p:nvPr/>
        </p:nvSpPr>
        <p:spPr>
          <a:xfrm>
            <a:off x="7607271" y="8189850"/>
            <a:ext cx="80663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Ecosystems: </a:t>
            </a:r>
            <a:r>
              <a:rPr lang="en-GB" sz="800" dirty="0"/>
              <a:t>Introducing a small scale ecosystem: local scale pond</a:t>
            </a:r>
            <a:endParaRPr lang="en-GB" sz="800" b="1" dirty="0"/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A837E947-D58B-466C-8786-B371F173F162}"/>
              </a:ext>
            </a:extLst>
          </p:cNvPr>
          <p:cNvSpPr txBox="1"/>
          <p:nvPr/>
        </p:nvSpPr>
        <p:spPr>
          <a:xfrm>
            <a:off x="8646421" y="6972782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845BF8E6-4158-4F5B-AE76-0723B2420553}"/>
              </a:ext>
            </a:extLst>
          </p:cNvPr>
          <p:cNvCxnSpPr>
            <a:cxnSpLocks/>
          </p:cNvCxnSpPr>
          <p:nvPr/>
        </p:nvCxnSpPr>
        <p:spPr>
          <a:xfrm flipH="1">
            <a:off x="8663104" y="7115883"/>
            <a:ext cx="261063" cy="36124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Rectangle 484">
            <a:extLst>
              <a:ext uri="{FF2B5EF4-FFF2-40B4-BE49-F238E27FC236}">
                <a16:creationId xmlns:a16="http://schemas.microsoft.com/office/drawing/2014/main" id="{B282A2F7-094E-48CF-A42C-70B5344CBC26}"/>
              </a:ext>
            </a:extLst>
          </p:cNvPr>
          <p:cNvSpPr/>
          <p:nvPr/>
        </p:nvSpPr>
        <p:spPr>
          <a:xfrm>
            <a:off x="8858361" y="9109811"/>
            <a:ext cx="86190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Ecosystems: </a:t>
            </a:r>
            <a:r>
              <a:rPr lang="en-GB" sz="800" dirty="0"/>
              <a:t>Into to tropical rain forests</a:t>
            </a:r>
            <a:endParaRPr lang="en-GB" sz="800" b="1" dirty="0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CD5080FD-7664-4224-9155-4274F1353F78}"/>
              </a:ext>
            </a:extLst>
          </p:cNvPr>
          <p:cNvSpPr/>
          <p:nvPr/>
        </p:nvSpPr>
        <p:spPr>
          <a:xfrm>
            <a:off x="6859682" y="7355485"/>
            <a:ext cx="11303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Ecosystems: </a:t>
            </a:r>
            <a:r>
              <a:rPr lang="en-GB" sz="800" dirty="0"/>
              <a:t>Into to Hot Desert</a:t>
            </a:r>
            <a:endParaRPr lang="en-GB" sz="800" b="1" dirty="0"/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247E89EA-3DAA-41A5-AFEB-D5174E8CD952}"/>
              </a:ext>
            </a:extLst>
          </p:cNvPr>
          <p:cNvCxnSpPr>
            <a:cxnSpLocks/>
          </p:cNvCxnSpPr>
          <p:nvPr/>
        </p:nvCxnSpPr>
        <p:spPr>
          <a:xfrm flipV="1">
            <a:off x="7349253" y="7170836"/>
            <a:ext cx="209928" cy="28760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" name="Rectangle 491">
            <a:extLst>
              <a:ext uri="{FF2B5EF4-FFF2-40B4-BE49-F238E27FC236}">
                <a16:creationId xmlns:a16="http://schemas.microsoft.com/office/drawing/2014/main" id="{D2B11B6C-6B63-4C0D-BFD0-19F23016B10D}"/>
              </a:ext>
            </a:extLst>
          </p:cNvPr>
          <p:cNvSpPr/>
          <p:nvPr/>
        </p:nvSpPr>
        <p:spPr>
          <a:xfrm>
            <a:off x="7747317" y="6110544"/>
            <a:ext cx="1168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Ecosystems: </a:t>
            </a:r>
            <a:r>
              <a:rPr lang="en-GB" sz="800" dirty="0"/>
              <a:t>Plant and animal adaptations of a Hot Desert</a:t>
            </a:r>
            <a:endParaRPr lang="en-GB" sz="800" b="1" dirty="0"/>
          </a:p>
        </p:txBody>
      </p: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888ED602-0F44-411B-B986-21D1B0CC88E1}"/>
              </a:ext>
            </a:extLst>
          </p:cNvPr>
          <p:cNvCxnSpPr>
            <a:cxnSpLocks/>
          </p:cNvCxnSpPr>
          <p:nvPr/>
        </p:nvCxnSpPr>
        <p:spPr>
          <a:xfrm flipH="1">
            <a:off x="7495746" y="6518817"/>
            <a:ext cx="404124" cy="49362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Rectangle 498">
            <a:extLst>
              <a:ext uri="{FF2B5EF4-FFF2-40B4-BE49-F238E27FC236}">
                <a16:creationId xmlns:a16="http://schemas.microsoft.com/office/drawing/2014/main" id="{360E5D86-E1A1-4B42-A2C2-00865D00151A}"/>
              </a:ext>
            </a:extLst>
          </p:cNvPr>
          <p:cNvSpPr/>
          <p:nvPr/>
        </p:nvSpPr>
        <p:spPr>
          <a:xfrm>
            <a:off x="6004892" y="7415839"/>
            <a:ext cx="111247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Ecosystems: </a:t>
            </a:r>
            <a:r>
              <a:rPr lang="en-GB" sz="800" dirty="0"/>
              <a:t>Hot deserts under threat</a:t>
            </a:r>
            <a:endParaRPr lang="en-GB" sz="800" b="1" dirty="0"/>
          </a:p>
        </p:txBody>
      </p: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20887A3C-A15D-43C7-97F5-6755AD6C662B}"/>
              </a:ext>
            </a:extLst>
          </p:cNvPr>
          <p:cNvCxnSpPr>
            <a:cxnSpLocks/>
          </p:cNvCxnSpPr>
          <p:nvPr/>
        </p:nvCxnSpPr>
        <p:spPr>
          <a:xfrm flipV="1">
            <a:off x="6748352" y="7166263"/>
            <a:ext cx="299727" cy="30805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72BE240B-32DB-4B52-9A02-15A4059B6A65}"/>
              </a:ext>
            </a:extLst>
          </p:cNvPr>
          <p:cNvCxnSpPr>
            <a:cxnSpLocks/>
          </p:cNvCxnSpPr>
          <p:nvPr/>
        </p:nvCxnSpPr>
        <p:spPr>
          <a:xfrm flipH="1">
            <a:off x="6947169" y="6677041"/>
            <a:ext cx="187789" cy="38186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Rectangle 505">
            <a:extLst>
              <a:ext uri="{FF2B5EF4-FFF2-40B4-BE49-F238E27FC236}">
                <a16:creationId xmlns:a16="http://schemas.microsoft.com/office/drawing/2014/main" id="{9FCC417A-4715-4048-A096-572FD44CA5F4}"/>
              </a:ext>
            </a:extLst>
          </p:cNvPr>
          <p:cNvSpPr/>
          <p:nvPr/>
        </p:nvSpPr>
        <p:spPr>
          <a:xfrm>
            <a:off x="6927880" y="6159738"/>
            <a:ext cx="820352" cy="49244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900" b="1" dirty="0"/>
              <a:t>Ecosystems: </a:t>
            </a:r>
            <a:r>
              <a:rPr lang="en-GB" sz="800" dirty="0"/>
              <a:t>Managing Hot Deserts</a:t>
            </a:r>
            <a:endParaRPr lang="en-GB" sz="800" b="1" dirty="0"/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73BF0C7A-22B9-47F6-8890-71F76D195542}"/>
              </a:ext>
            </a:extLst>
          </p:cNvPr>
          <p:cNvSpPr txBox="1"/>
          <p:nvPr/>
        </p:nvSpPr>
        <p:spPr>
          <a:xfrm>
            <a:off x="6811138" y="5592876"/>
            <a:ext cx="1442341" cy="46166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Ex Write: </a:t>
            </a:r>
            <a:r>
              <a:rPr lang="en-GB" sz="800" dirty="0"/>
              <a:t>Suggest using an example how desertification can be reduced in hot deserts.</a:t>
            </a:r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2A0E0D29-0BBA-41C1-8B73-B8B0BB389E7D}"/>
              </a:ext>
            </a:extLst>
          </p:cNvPr>
          <p:cNvCxnSpPr>
            <a:cxnSpLocks/>
          </p:cNvCxnSpPr>
          <p:nvPr/>
        </p:nvCxnSpPr>
        <p:spPr>
          <a:xfrm flipH="1">
            <a:off x="6607136" y="6007799"/>
            <a:ext cx="232371" cy="106881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76772A0-EC0A-4756-A1C9-6569D21C18A0}"/>
              </a:ext>
            </a:extLst>
          </p:cNvPr>
          <p:cNvSpPr txBox="1"/>
          <p:nvPr/>
        </p:nvSpPr>
        <p:spPr>
          <a:xfrm>
            <a:off x="6252133" y="5738899"/>
            <a:ext cx="536825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DIRT</a:t>
            </a:r>
            <a:endParaRPr lang="en-GB" sz="1100" dirty="0"/>
          </a:p>
        </p:txBody>
      </p: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EDD0BA4A-1409-4045-9173-7458D6740DC2}"/>
              </a:ext>
            </a:extLst>
          </p:cNvPr>
          <p:cNvCxnSpPr>
            <a:cxnSpLocks/>
            <a:stCxn id="64" idx="2"/>
          </p:cNvCxnSpPr>
          <p:nvPr/>
        </p:nvCxnSpPr>
        <p:spPr>
          <a:xfrm flipH="1">
            <a:off x="6434634" y="6000509"/>
            <a:ext cx="85912" cy="107464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5773</TotalTime>
  <Words>862</Words>
  <Application>Microsoft Office PowerPoint</Application>
  <PresentationFormat>Custom</PresentationFormat>
  <Paragraphs>160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</dc:creator>
  <cp:lastModifiedBy>Maria Langan</cp:lastModifiedBy>
  <cp:revision>322</cp:revision>
  <cp:lastPrinted>2019-12-09T08:51:54Z</cp:lastPrinted>
  <dcterms:created xsi:type="dcterms:W3CDTF">2018-02-08T08:28:53Z</dcterms:created>
  <dcterms:modified xsi:type="dcterms:W3CDTF">2020-09-09T06:56:45Z</dcterms:modified>
</cp:coreProperties>
</file>