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4" r:id="rId6"/>
    <p:sldId id="259" r:id="rId7"/>
    <p:sldId id="260" r:id="rId8"/>
    <p:sldId id="261" r:id="rId9"/>
    <p:sldId id="262" r:id="rId10"/>
    <p:sldId id="263" r:id="rId11"/>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4" autoAdjust="0"/>
    <p:restoredTop sz="94660"/>
  </p:normalViewPr>
  <p:slideViewPr>
    <p:cSldViewPr snapToGrid="0">
      <p:cViewPr varScale="1">
        <p:scale>
          <a:sx n="63" d="100"/>
          <a:sy n="63"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92C87F-5D9B-4C8D-B6A6-3303578F617C}"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84722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92C87F-5D9B-4C8D-B6A6-3303578F617C}"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298887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92C87F-5D9B-4C8D-B6A6-3303578F617C}"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98547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92C87F-5D9B-4C8D-B6A6-3303578F617C}"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326805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92C87F-5D9B-4C8D-B6A6-3303578F617C}" type="datetimeFigureOut">
              <a:rPr lang="en-GB" smtClean="0"/>
              <a:t>09/09/2020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89793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92C87F-5D9B-4C8D-B6A6-3303578F617C}"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41766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92C87F-5D9B-4C8D-B6A6-3303578F617C}" type="datetimeFigureOut">
              <a:rPr lang="en-GB" smtClean="0"/>
              <a:t>09/09/2020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261241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92C87F-5D9B-4C8D-B6A6-3303578F617C}" type="datetimeFigureOut">
              <a:rPr lang="en-GB" smtClean="0"/>
              <a:t>09/09/2020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101902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92C87F-5D9B-4C8D-B6A6-3303578F617C}" type="datetimeFigureOut">
              <a:rPr lang="en-GB" smtClean="0"/>
              <a:t>09/09/2020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342681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EB92C87F-5D9B-4C8D-B6A6-3303578F617C}"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226996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EB92C87F-5D9B-4C8D-B6A6-3303578F617C}" type="datetimeFigureOut">
              <a:rPr lang="en-GB" smtClean="0"/>
              <a:t>09/09/2020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C8870-534D-4322-B3E1-EE159E4C0F38}" type="slidenum">
              <a:rPr lang="en-GB" smtClean="0"/>
              <a:t>‹#›</a:t>
            </a:fld>
            <a:endParaRPr lang="en-GB"/>
          </a:p>
        </p:txBody>
      </p:sp>
    </p:spTree>
    <p:extLst>
      <p:ext uri="{BB962C8B-B14F-4D97-AF65-F5344CB8AC3E}">
        <p14:creationId xmlns:p14="http://schemas.microsoft.com/office/powerpoint/2010/main" val="221690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EB92C87F-5D9B-4C8D-B6A6-3303578F617C}" type="datetimeFigureOut">
              <a:rPr lang="en-GB" smtClean="0"/>
              <a:t>09/09/2020</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EFC8870-534D-4322-B3E1-EE159E4C0F38}" type="slidenum">
              <a:rPr lang="en-GB" smtClean="0"/>
              <a:t>‹#›</a:t>
            </a:fld>
            <a:endParaRPr lang="en-GB"/>
          </a:p>
        </p:txBody>
      </p:sp>
    </p:spTree>
    <p:extLst>
      <p:ext uri="{BB962C8B-B14F-4D97-AF65-F5344CB8AC3E}">
        <p14:creationId xmlns:p14="http://schemas.microsoft.com/office/powerpoint/2010/main" val="625403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549" t="11720" r="14623" b="8968"/>
          <a:stretch/>
        </p:blipFill>
        <p:spPr>
          <a:xfrm>
            <a:off x="72511" y="737411"/>
            <a:ext cx="12566010" cy="8672052"/>
          </a:xfrm>
          <a:prstGeom prst="rect">
            <a:avLst/>
          </a:prstGeom>
        </p:spPr>
      </p:pic>
      <p:sp>
        <p:nvSpPr>
          <p:cNvPr id="5" name="Rectangle 4"/>
          <p:cNvSpPr/>
          <p:nvPr/>
        </p:nvSpPr>
        <p:spPr>
          <a:xfrm>
            <a:off x="0" y="575187"/>
            <a:ext cx="4350774"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59778" y="827208"/>
            <a:ext cx="3220071" cy="646331"/>
          </a:xfrm>
          <a:prstGeom prst="rect">
            <a:avLst/>
          </a:prstGeom>
          <a:noFill/>
        </p:spPr>
        <p:txBody>
          <a:bodyPr wrap="square" rtlCol="0">
            <a:spAutoFit/>
          </a:bodyPr>
          <a:lstStyle/>
          <a:p>
            <a:pPr algn="ctr"/>
            <a:r>
              <a:rPr lang="en-GB" b="1" dirty="0">
                <a:solidFill>
                  <a:srgbClr val="7030A0"/>
                </a:solidFill>
              </a:rPr>
              <a:t>GCSE Design &amp; Technology</a:t>
            </a:r>
          </a:p>
          <a:p>
            <a:pPr algn="ctr"/>
            <a:r>
              <a:rPr lang="en-GB" b="1" dirty="0">
                <a:solidFill>
                  <a:srgbClr val="7030A0"/>
                </a:solidFill>
              </a:rPr>
              <a:t>New &amp; Emerging Technologies</a:t>
            </a:r>
          </a:p>
        </p:txBody>
      </p:sp>
    </p:spTree>
    <p:extLst>
      <p:ext uri="{BB962C8B-B14F-4D97-AF65-F5344CB8AC3E}">
        <p14:creationId xmlns:p14="http://schemas.microsoft.com/office/powerpoint/2010/main" val="178403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61" t="9656" r="14731" b="11033"/>
          <a:stretch/>
        </p:blipFill>
        <p:spPr>
          <a:xfrm>
            <a:off x="89940" y="619433"/>
            <a:ext cx="12647863" cy="8731045"/>
          </a:xfrm>
          <a:prstGeom prst="rect">
            <a:avLst/>
          </a:prstGeom>
        </p:spPr>
      </p:pic>
      <p:sp>
        <p:nvSpPr>
          <p:cNvPr id="5" name="Rectangle 4"/>
          <p:cNvSpPr/>
          <p:nvPr/>
        </p:nvSpPr>
        <p:spPr>
          <a:xfrm>
            <a:off x="89940" y="311009"/>
            <a:ext cx="4201841"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49354" y="532253"/>
            <a:ext cx="4268439" cy="707886"/>
          </a:xfrm>
          <a:prstGeom prst="rect">
            <a:avLst/>
          </a:prstGeom>
          <a:noFill/>
        </p:spPr>
        <p:txBody>
          <a:bodyPr wrap="square" rtlCol="0">
            <a:spAutoFit/>
          </a:bodyPr>
          <a:lstStyle/>
          <a:p>
            <a:pPr algn="ctr"/>
            <a:r>
              <a:rPr lang="en-GB" sz="2000" b="1" dirty="0">
                <a:solidFill>
                  <a:srgbClr val="7030A0"/>
                </a:solidFill>
              </a:rPr>
              <a:t>GCSE Design &amp; Technology</a:t>
            </a:r>
          </a:p>
          <a:p>
            <a:pPr algn="ctr"/>
            <a:r>
              <a:rPr lang="en-GB" sz="2000" b="1" dirty="0">
                <a:solidFill>
                  <a:srgbClr val="7030A0"/>
                </a:solidFill>
              </a:rPr>
              <a:t>Mechanical Devises</a:t>
            </a:r>
          </a:p>
        </p:txBody>
      </p:sp>
    </p:spTree>
    <p:extLst>
      <p:ext uri="{BB962C8B-B14F-4D97-AF65-F5344CB8AC3E}">
        <p14:creationId xmlns:p14="http://schemas.microsoft.com/office/powerpoint/2010/main" val="160227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16129" t="17054" r="17420" b="8108"/>
          <a:stretch/>
        </p:blipFill>
        <p:spPr>
          <a:xfrm>
            <a:off x="41295" y="265471"/>
            <a:ext cx="12760305" cy="8981768"/>
          </a:xfrm>
          <a:prstGeom prst="rect">
            <a:avLst/>
          </a:prstGeom>
        </p:spPr>
      </p:pic>
    </p:spTree>
    <p:extLst>
      <p:ext uri="{BB962C8B-B14F-4D97-AF65-F5344CB8AC3E}">
        <p14:creationId xmlns:p14="http://schemas.microsoft.com/office/powerpoint/2010/main" val="50353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427" y="737465"/>
            <a:ext cx="6098630" cy="5837370"/>
          </a:xfrm>
          <a:prstGeom prst="round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US" sz="1100" b="1"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5" name="Rounded Rectangle 4"/>
          <p:cNvSpPr/>
          <p:nvPr/>
        </p:nvSpPr>
        <p:spPr>
          <a:xfrm>
            <a:off x="7605731" y="737465"/>
            <a:ext cx="4772025" cy="4248150"/>
          </a:xfrm>
          <a:prstGeom prst="roundRect">
            <a:avLst/>
          </a:prstGeom>
          <a:solidFill>
            <a:srgbClr val="CC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a:t>The </a:t>
            </a:r>
            <a:r>
              <a:rPr lang="en-GB" b="1"/>
              <a:t>ecological footprint</a:t>
            </a:r>
            <a:r>
              <a:rPr lang="en-GB"/>
              <a:t> measures human demand on nature</a:t>
            </a:r>
            <a:endParaRPr lang="en-GB" dirty="0">
              <a:effectLst/>
            </a:endParaRPr>
          </a:p>
        </p:txBody>
      </p:sp>
      <p:sp>
        <p:nvSpPr>
          <p:cNvPr id="6" name="Rounded Rectangle 5"/>
          <p:cNvSpPr/>
          <p:nvPr/>
        </p:nvSpPr>
        <p:spPr>
          <a:xfrm>
            <a:off x="7634306" y="5039565"/>
            <a:ext cx="4743450" cy="4400550"/>
          </a:xfrm>
          <a:prstGeom prst="round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847255" y="6846243"/>
            <a:ext cx="4388790" cy="2197508"/>
          </a:xfrm>
          <a:prstGeom prst="rect">
            <a:avLst/>
          </a:prstGeom>
        </p:spPr>
      </p:pic>
      <p:sp>
        <p:nvSpPr>
          <p:cNvPr id="8" name="Rectangle 7"/>
          <p:cNvSpPr/>
          <p:nvPr/>
        </p:nvSpPr>
        <p:spPr>
          <a:xfrm>
            <a:off x="7797348" y="5242713"/>
            <a:ext cx="4388790" cy="1646605"/>
          </a:xfrm>
          <a:prstGeom prst="rect">
            <a:avLst/>
          </a:prstGeom>
        </p:spPr>
        <p:txBody>
          <a:bodyPr wrap="square">
            <a:spAutoFit/>
          </a:bodyPr>
          <a:lstStyle/>
          <a:p>
            <a:r>
              <a:rPr lang="en-GB" sz="1600" b="1" u="sng" dirty="0">
                <a:solidFill>
                  <a:srgbClr val="222222"/>
                </a:solidFill>
              </a:rPr>
              <a:t>Carbon Footprint</a:t>
            </a:r>
          </a:p>
          <a:p>
            <a:endParaRPr lang="en-GB" sz="1600" b="1" u="sng" dirty="0">
              <a:solidFill>
                <a:srgbClr val="222222"/>
              </a:solidFill>
            </a:endParaRPr>
          </a:p>
          <a:p>
            <a:r>
              <a:rPr lang="en-GB" sz="1200" b="1" dirty="0">
                <a:solidFill>
                  <a:srgbClr val="222222"/>
                </a:solidFill>
              </a:rPr>
              <a:t>Sustainable living</a:t>
            </a:r>
            <a:r>
              <a:rPr lang="en-GB" sz="1200" dirty="0">
                <a:solidFill>
                  <a:srgbClr val="222222"/>
                </a:solidFill>
              </a:rPr>
              <a:t> is a </a:t>
            </a:r>
            <a:r>
              <a:rPr lang="en-GB" sz="1200" b="1" dirty="0">
                <a:solidFill>
                  <a:srgbClr val="222222"/>
                </a:solidFill>
              </a:rPr>
              <a:t>lifestyle</a:t>
            </a:r>
            <a:r>
              <a:rPr lang="en-GB" sz="1200" dirty="0">
                <a:solidFill>
                  <a:srgbClr val="222222"/>
                </a:solidFill>
              </a:rPr>
              <a:t> that attempts to reduce an individual's or society's use of the Earth's natural resources and personal resources. Practitioners of </a:t>
            </a:r>
            <a:r>
              <a:rPr lang="en-GB" sz="1200" b="1" dirty="0">
                <a:solidFill>
                  <a:srgbClr val="222222"/>
                </a:solidFill>
              </a:rPr>
              <a:t>sustainable living </a:t>
            </a:r>
            <a:r>
              <a:rPr lang="en-GB" sz="1200" dirty="0">
                <a:solidFill>
                  <a:srgbClr val="222222"/>
                </a:solidFill>
              </a:rPr>
              <a:t>often attempt to reduce their carbon footprint by altering methods of transportation, energy consumption, and diet.</a:t>
            </a:r>
          </a:p>
          <a:p>
            <a:endParaRPr lang="en-GB" sz="900" dirty="0">
              <a:solidFill>
                <a:srgbClr val="222222"/>
              </a:solidFill>
            </a:endParaRPr>
          </a:p>
        </p:txBody>
      </p:sp>
      <p:sp>
        <p:nvSpPr>
          <p:cNvPr id="9" name="TextBox 8"/>
          <p:cNvSpPr txBox="1"/>
          <p:nvPr/>
        </p:nvSpPr>
        <p:spPr>
          <a:xfrm>
            <a:off x="477769" y="1086215"/>
            <a:ext cx="5599945" cy="5139869"/>
          </a:xfrm>
          <a:prstGeom prst="rect">
            <a:avLst/>
          </a:prstGeom>
          <a:noFill/>
        </p:spPr>
        <p:txBody>
          <a:bodyPr wrap="square" rtlCol="0">
            <a:spAutoFit/>
          </a:bodyPr>
          <a:lstStyle/>
          <a:p>
            <a:r>
              <a:rPr lang="en-GB" sz="1600" b="1" dirty="0"/>
              <a:t>Social, Moral, Environmental and Sustainability issues.</a:t>
            </a:r>
          </a:p>
          <a:p>
            <a:endParaRPr lang="en-GB" sz="1200" b="1" dirty="0"/>
          </a:p>
          <a:p>
            <a:r>
              <a:rPr lang="en-GB" sz="1200" b="1" dirty="0"/>
              <a:t>Social</a:t>
            </a:r>
          </a:p>
          <a:p>
            <a:r>
              <a:rPr lang="en-GB" sz="1200" dirty="0"/>
              <a:t>We are all part of one world and we do rely upon each other. Any thing we can do to promote positive work or play is good however as designers we also have a responsibility to make sure designs don't have a negative impact. Products can really influence us as people and as designers we need to be positive role models encouraging 'Social Harmony'. </a:t>
            </a:r>
          </a:p>
          <a:p>
            <a:endParaRPr lang="en-GB" sz="1200" dirty="0"/>
          </a:p>
          <a:p>
            <a:r>
              <a:rPr lang="en-GB" sz="1200" b="1" i="0" dirty="0">
                <a:effectLst/>
              </a:rPr>
              <a:t>Moral</a:t>
            </a:r>
          </a:p>
          <a:p>
            <a:r>
              <a:rPr lang="en-GB" sz="1200" dirty="0"/>
              <a:t>As a designer you have a moral responsibility to do the right thing. Moral issues is about being fair and honest. You should be thinking about what is 'right' for the consumer. For example a moral designer should be considering the safety of potential users as a high priority as well as making sure they don't feel uncomfortable or come to any harm. People with strong morals are honest and decent and will put other people before their own personal gain.</a:t>
            </a:r>
          </a:p>
          <a:p>
            <a:endParaRPr lang="en-GB" sz="1200" dirty="0"/>
          </a:p>
          <a:p>
            <a:r>
              <a:rPr lang="en-GB" sz="1200" b="1" i="0" dirty="0">
                <a:effectLst/>
              </a:rPr>
              <a:t>Environmental &amp; Sustainability </a:t>
            </a:r>
          </a:p>
          <a:p>
            <a:r>
              <a:rPr lang="en-GB" sz="1200" dirty="0"/>
              <a:t>When developing designs you need to think about environment and sustainability issues as we only have one planet and need to make sure we look after it. </a:t>
            </a:r>
            <a:br>
              <a:rPr lang="en-GB" sz="1200" dirty="0"/>
            </a:br>
            <a:r>
              <a:rPr lang="en-GB" sz="1200" dirty="0"/>
              <a:t>-The materials will have an impact of some kind</a:t>
            </a:r>
            <a:br>
              <a:rPr lang="en-GB" sz="1200" dirty="0"/>
            </a:br>
            <a:r>
              <a:rPr lang="en-GB" sz="1200" dirty="0"/>
              <a:t>-using materials that can be easily recycled is a good start</a:t>
            </a:r>
            <a:br>
              <a:rPr lang="en-GB" sz="1200" dirty="0"/>
            </a:br>
            <a:r>
              <a:rPr lang="en-GB" sz="1200" dirty="0"/>
              <a:t>- locally sourced uses less fuel</a:t>
            </a:r>
            <a:br>
              <a:rPr lang="en-GB" sz="1200" dirty="0"/>
            </a:br>
            <a:r>
              <a:rPr lang="en-GB" sz="1200" dirty="0"/>
              <a:t>- open cast mines and deforestation have negative impact</a:t>
            </a:r>
            <a:br>
              <a:rPr lang="en-GB" sz="1200" dirty="0"/>
            </a:br>
            <a:r>
              <a:rPr lang="en-GB" sz="1200" dirty="0"/>
              <a:t>Energy consumption is also important. A lot of energy comes from fossil fuels so needs to be reduced. An efficient making process uses less electricity and relies less on fossil fuels.</a:t>
            </a:r>
            <a:endParaRPr lang="en-GB" sz="1200" i="0" dirty="0">
              <a:effectLst/>
            </a:endParaRPr>
          </a:p>
        </p:txBody>
      </p:sp>
      <p:pic>
        <p:nvPicPr>
          <p:cNvPr id="10" name="Picture 9"/>
          <p:cNvPicPr>
            <a:picLocks noChangeAspect="1"/>
          </p:cNvPicPr>
          <p:nvPr/>
        </p:nvPicPr>
        <p:blipFill>
          <a:blip r:embed="rId3"/>
          <a:stretch>
            <a:fillRect/>
          </a:stretch>
        </p:blipFill>
        <p:spPr>
          <a:xfrm>
            <a:off x="8174550" y="1901623"/>
            <a:ext cx="3734199" cy="2991121"/>
          </a:xfrm>
          <a:prstGeom prst="rect">
            <a:avLst/>
          </a:prstGeom>
        </p:spPr>
      </p:pic>
      <p:sp>
        <p:nvSpPr>
          <p:cNvPr id="12" name="Rectangle 11"/>
          <p:cNvSpPr/>
          <p:nvPr/>
        </p:nvSpPr>
        <p:spPr>
          <a:xfrm>
            <a:off x="7847255" y="863021"/>
            <a:ext cx="4388790" cy="1231106"/>
          </a:xfrm>
          <a:prstGeom prst="rect">
            <a:avLst/>
          </a:prstGeom>
        </p:spPr>
        <p:txBody>
          <a:bodyPr wrap="square">
            <a:spAutoFit/>
          </a:bodyPr>
          <a:lstStyle/>
          <a:p>
            <a:r>
              <a:rPr lang="en-GB" sz="1400" b="1" u="sng" dirty="0">
                <a:solidFill>
                  <a:srgbClr val="222222"/>
                </a:solidFill>
              </a:rPr>
              <a:t>Ecological Footprint</a:t>
            </a:r>
          </a:p>
          <a:p>
            <a:endParaRPr lang="en-GB" sz="900" dirty="0">
              <a:solidFill>
                <a:srgbClr val="222222"/>
              </a:solidFill>
            </a:endParaRPr>
          </a:p>
          <a:p>
            <a:r>
              <a:rPr lang="en-GB" sz="1200" dirty="0"/>
              <a:t>The </a:t>
            </a:r>
            <a:r>
              <a:rPr lang="en-GB" sz="1200" b="1" dirty="0"/>
              <a:t>ecological footprint</a:t>
            </a:r>
            <a:r>
              <a:rPr lang="en-GB" sz="1200" dirty="0"/>
              <a:t> measures human demand on nature. </a:t>
            </a:r>
            <a:r>
              <a:rPr lang="en-GB" dirty="0"/>
              <a:t> it </a:t>
            </a:r>
            <a:r>
              <a:rPr lang="en-GB" sz="1200" dirty="0"/>
              <a:t>is a measure of human’s impact on Earth’s ecosystem and reveals the dependence of the human economy on natural capital..</a:t>
            </a:r>
          </a:p>
          <a:p>
            <a:endParaRPr lang="en-GB" sz="900" dirty="0">
              <a:solidFill>
                <a:srgbClr val="222222"/>
              </a:solidFill>
            </a:endParaRPr>
          </a:p>
        </p:txBody>
      </p:sp>
      <p:sp>
        <p:nvSpPr>
          <p:cNvPr id="14" name="Rounded Rectangle 13"/>
          <p:cNvSpPr/>
          <p:nvPr/>
        </p:nvSpPr>
        <p:spPr>
          <a:xfrm>
            <a:off x="228427" y="7018921"/>
            <a:ext cx="6098630" cy="2421194"/>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dirty="0">
              <a:effectLst/>
            </a:endParaRPr>
          </a:p>
        </p:txBody>
      </p:sp>
      <p:sp>
        <p:nvSpPr>
          <p:cNvPr id="15" name="Rectangle 14"/>
          <p:cNvSpPr/>
          <p:nvPr/>
        </p:nvSpPr>
        <p:spPr>
          <a:xfrm>
            <a:off x="378130" y="7134358"/>
            <a:ext cx="2899611" cy="1815882"/>
          </a:xfrm>
          <a:prstGeom prst="rect">
            <a:avLst/>
          </a:prstGeom>
        </p:spPr>
        <p:txBody>
          <a:bodyPr wrap="square">
            <a:spAutoFit/>
          </a:bodyPr>
          <a:lstStyle/>
          <a:p>
            <a:r>
              <a:rPr lang="en-GB" sz="1600" b="1" u="sng" dirty="0"/>
              <a:t>Fairtrade</a:t>
            </a:r>
          </a:p>
          <a:p>
            <a:endParaRPr lang="en-GB" sz="1200" dirty="0"/>
          </a:p>
          <a:p>
            <a:r>
              <a:rPr lang="en-GB" sz="1200" dirty="0"/>
              <a:t>Fair trade is an institutional arrangement designed to help producers in developing countries achieve better trading conditions. Members of the fair trade movement advocate the payment of higher prices to exporters, as well as improved social and environmental standards</a:t>
            </a:r>
            <a:endParaRPr lang="en-GB" sz="1200" dirty="0">
              <a:solidFill>
                <a:srgbClr val="222222"/>
              </a:solidFill>
            </a:endParaRPr>
          </a:p>
        </p:txBody>
      </p:sp>
      <p:pic>
        <p:nvPicPr>
          <p:cNvPr id="16" name="Picture 15"/>
          <p:cNvPicPr>
            <a:picLocks noChangeAspect="1"/>
          </p:cNvPicPr>
          <p:nvPr/>
        </p:nvPicPr>
        <p:blipFill>
          <a:blip r:embed="rId4"/>
          <a:stretch>
            <a:fillRect/>
          </a:stretch>
        </p:blipFill>
        <p:spPr>
          <a:xfrm>
            <a:off x="3893114" y="7134358"/>
            <a:ext cx="2143125" cy="2143125"/>
          </a:xfrm>
          <a:prstGeom prst="rect">
            <a:avLst/>
          </a:prstGeom>
        </p:spPr>
      </p:pic>
      <p:sp>
        <p:nvSpPr>
          <p:cNvPr id="17" name="TextBox 16"/>
          <p:cNvSpPr txBox="1"/>
          <p:nvPr/>
        </p:nvSpPr>
        <p:spPr>
          <a:xfrm>
            <a:off x="307987" y="134675"/>
            <a:ext cx="3220071" cy="461665"/>
          </a:xfrm>
          <a:prstGeom prst="rect">
            <a:avLst/>
          </a:prstGeom>
          <a:noFill/>
        </p:spPr>
        <p:txBody>
          <a:bodyPr wrap="square" rtlCol="0">
            <a:spAutoFit/>
          </a:bodyPr>
          <a:lstStyle/>
          <a:p>
            <a:pPr algn="ctr"/>
            <a:r>
              <a:rPr lang="en-GB" sz="1200" b="1" dirty="0">
                <a:solidFill>
                  <a:srgbClr val="7030A0"/>
                </a:solidFill>
              </a:rPr>
              <a:t>GCSE Design &amp; Technology</a:t>
            </a:r>
          </a:p>
          <a:p>
            <a:pPr algn="ctr"/>
            <a:r>
              <a:rPr lang="en-GB" sz="1200" b="1" dirty="0">
                <a:solidFill>
                  <a:srgbClr val="7030A0"/>
                </a:solidFill>
              </a:rPr>
              <a:t>New &amp; Emerging Technologies</a:t>
            </a:r>
          </a:p>
        </p:txBody>
      </p:sp>
    </p:spTree>
    <p:extLst>
      <p:ext uri="{BB962C8B-B14F-4D97-AF65-F5344CB8AC3E}">
        <p14:creationId xmlns:p14="http://schemas.microsoft.com/office/powerpoint/2010/main" val="3195353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42" t="12753" r="14838" b="8280"/>
          <a:stretch/>
        </p:blipFill>
        <p:spPr>
          <a:xfrm>
            <a:off x="88491" y="678424"/>
            <a:ext cx="12565626" cy="8647111"/>
          </a:xfrm>
          <a:prstGeom prst="rect">
            <a:avLst/>
          </a:prstGeom>
        </p:spPr>
      </p:pic>
      <p:sp>
        <p:nvSpPr>
          <p:cNvPr id="6" name="Rectangle 5"/>
          <p:cNvSpPr/>
          <p:nvPr/>
        </p:nvSpPr>
        <p:spPr>
          <a:xfrm>
            <a:off x="88491" y="591233"/>
            <a:ext cx="4527754"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09033" y="693571"/>
            <a:ext cx="4268439" cy="584775"/>
          </a:xfrm>
          <a:prstGeom prst="rect">
            <a:avLst/>
          </a:prstGeom>
          <a:noFill/>
        </p:spPr>
        <p:txBody>
          <a:bodyPr wrap="square" rtlCol="0">
            <a:spAutoFit/>
          </a:bodyPr>
          <a:lstStyle/>
          <a:p>
            <a:pPr algn="ctr"/>
            <a:r>
              <a:rPr lang="en-GB" sz="1600" b="1" dirty="0">
                <a:solidFill>
                  <a:srgbClr val="7030A0"/>
                </a:solidFill>
              </a:rPr>
              <a:t>GCSE Design &amp; Technology</a:t>
            </a:r>
          </a:p>
          <a:p>
            <a:pPr algn="ctr"/>
            <a:r>
              <a:rPr lang="en-GB" sz="1600" b="1" dirty="0">
                <a:solidFill>
                  <a:srgbClr val="7030A0"/>
                </a:solidFill>
              </a:rPr>
              <a:t>Sustainability</a:t>
            </a:r>
          </a:p>
        </p:txBody>
      </p:sp>
    </p:spTree>
    <p:extLst>
      <p:ext uri="{BB962C8B-B14F-4D97-AF65-F5344CB8AC3E}">
        <p14:creationId xmlns:p14="http://schemas.microsoft.com/office/powerpoint/2010/main" val="350570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226" t="11204" r="14517" b="8796"/>
          <a:stretch/>
        </p:blipFill>
        <p:spPr>
          <a:xfrm>
            <a:off x="44244" y="663678"/>
            <a:ext cx="12703024" cy="8790038"/>
          </a:xfrm>
          <a:prstGeom prst="rect">
            <a:avLst/>
          </a:prstGeom>
        </p:spPr>
      </p:pic>
      <p:sp>
        <p:nvSpPr>
          <p:cNvPr id="5" name="Rectangle 4"/>
          <p:cNvSpPr/>
          <p:nvPr/>
        </p:nvSpPr>
        <p:spPr>
          <a:xfrm>
            <a:off x="44243" y="73743"/>
            <a:ext cx="6002595"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28813" y="493210"/>
            <a:ext cx="4268439" cy="584775"/>
          </a:xfrm>
          <a:prstGeom prst="rect">
            <a:avLst/>
          </a:prstGeom>
          <a:noFill/>
        </p:spPr>
        <p:txBody>
          <a:bodyPr wrap="square" rtlCol="0">
            <a:spAutoFit/>
          </a:bodyPr>
          <a:lstStyle/>
          <a:p>
            <a:pPr algn="ctr"/>
            <a:r>
              <a:rPr lang="en-GB" sz="1600" b="1" dirty="0">
                <a:solidFill>
                  <a:srgbClr val="7030A0"/>
                </a:solidFill>
              </a:rPr>
              <a:t>GCSE Design &amp; Technology</a:t>
            </a:r>
          </a:p>
          <a:p>
            <a:pPr algn="ctr"/>
            <a:r>
              <a:rPr lang="en-GB" sz="1600" b="1" dirty="0">
                <a:solidFill>
                  <a:srgbClr val="7030A0"/>
                </a:solidFill>
              </a:rPr>
              <a:t>Sustainability</a:t>
            </a:r>
          </a:p>
        </p:txBody>
      </p:sp>
    </p:spTree>
    <p:extLst>
      <p:ext uri="{BB962C8B-B14F-4D97-AF65-F5344CB8AC3E}">
        <p14:creationId xmlns:p14="http://schemas.microsoft.com/office/powerpoint/2010/main" val="772340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40" t="11376" r="14624" b="8624"/>
          <a:stretch/>
        </p:blipFill>
        <p:spPr>
          <a:xfrm>
            <a:off x="250723" y="678424"/>
            <a:ext cx="12412908" cy="8627808"/>
          </a:xfrm>
          <a:prstGeom prst="rect">
            <a:avLst/>
          </a:prstGeom>
        </p:spPr>
      </p:pic>
      <p:sp>
        <p:nvSpPr>
          <p:cNvPr id="5" name="Rectangle 4"/>
          <p:cNvSpPr/>
          <p:nvPr/>
        </p:nvSpPr>
        <p:spPr>
          <a:xfrm>
            <a:off x="0" y="414252"/>
            <a:ext cx="4527754"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0378" y="762488"/>
            <a:ext cx="4268439" cy="584775"/>
          </a:xfrm>
          <a:prstGeom prst="rect">
            <a:avLst/>
          </a:prstGeom>
          <a:noFill/>
        </p:spPr>
        <p:txBody>
          <a:bodyPr wrap="square" rtlCol="0">
            <a:spAutoFit/>
          </a:bodyPr>
          <a:lstStyle/>
          <a:p>
            <a:pPr algn="ctr"/>
            <a:r>
              <a:rPr lang="en-GB" sz="1600" b="1" dirty="0">
                <a:solidFill>
                  <a:srgbClr val="7030A0"/>
                </a:solidFill>
              </a:rPr>
              <a:t>GCSE Design &amp; Technology</a:t>
            </a:r>
          </a:p>
          <a:p>
            <a:pPr algn="ctr"/>
            <a:r>
              <a:rPr lang="en-GB" sz="1600" b="1" dirty="0">
                <a:solidFill>
                  <a:srgbClr val="7030A0"/>
                </a:solidFill>
              </a:rPr>
              <a:t>Energy Generation &amp; Energy Storage</a:t>
            </a:r>
          </a:p>
        </p:txBody>
      </p:sp>
    </p:spTree>
    <p:extLst>
      <p:ext uri="{BB962C8B-B14F-4D97-AF65-F5344CB8AC3E}">
        <p14:creationId xmlns:p14="http://schemas.microsoft.com/office/powerpoint/2010/main" val="98081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334" t="12926" r="14839" b="7075"/>
          <a:stretch/>
        </p:blipFill>
        <p:spPr>
          <a:xfrm>
            <a:off x="157571" y="589936"/>
            <a:ext cx="12585037" cy="8760542"/>
          </a:xfrm>
          <a:prstGeom prst="rect">
            <a:avLst/>
          </a:prstGeom>
        </p:spPr>
      </p:pic>
      <p:sp>
        <p:nvSpPr>
          <p:cNvPr id="5" name="Rectangle 4"/>
          <p:cNvSpPr/>
          <p:nvPr/>
        </p:nvSpPr>
        <p:spPr>
          <a:xfrm>
            <a:off x="157571" y="281432"/>
            <a:ext cx="4429177"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18309" y="547395"/>
            <a:ext cx="4268439" cy="584775"/>
          </a:xfrm>
          <a:prstGeom prst="rect">
            <a:avLst/>
          </a:prstGeom>
          <a:noFill/>
        </p:spPr>
        <p:txBody>
          <a:bodyPr wrap="square" rtlCol="0">
            <a:spAutoFit/>
          </a:bodyPr>
          <a:lstStyle/>
          <a:p>
            <a:pPr algn="ctr"/>
            <a:r>
              <a:rPr lang="en-GB" sz="1600" b="1" dirty="0">
                <a:solidFill>
                  <a:srgbClr val="7030A0"/>
                </a:solidFill>
              </a:rPr>
              <a:t>GCSE Design &amp; Technology</a:t>
            </a:r>
          </a:p>
          <a:p>
            <a:pPr algn="ctr"/>
            <a:r>
              <a:rPr lang="en-GB" sz="1600" b="1" dirty="0">
                <a:solidFill>
                  <a:srgbClr val="7030A0"/>
                </a:solidFill>
              </a:rPr>
              <a:t>Energy Types</a:t>
            </a:r>
          </a:p>
        </p:txBody>
      </p:sp>
    </p:spTree>
    <p:extLst>
      <p:ext uri="{BB962C8B-B14F-4D97-AF65-F5344CB8AC3E}">
        <p14:creationId xmlns:p14="http://schemas.microsoft.com/office/powerpoint/2010/main" val="286477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194" t="22044" r="14516" b="9311"/>
          <a:stretch/>
        </p:blipFill>
        <p:spPr>
          <a:xfrm>
            <a:off x="107122" y="1725560"/>
            <a:ext cx="12694478" cy="7639665"/>
          </a:xfrm>
          <a:prstGeom prst="rect">
            <a:avLst/>
          </a:prstGeom>
        </p:spPr>
      </p:pic>
      <p:sp>
        <p:nvSpPr>
          <p:cNvPr id="7" name="TextBox 6"/>
          <p:cNvSpPr txBox="1"/>
          <p:nvPr/>
        </p:nvSpPr>
        <p:spPr>
          <a:xfrm>
            <a:off x="442942" y="867595"/>
            <a:ext cx="4268439" cy="707886"/>
          </a:xfrm>
          <a:prstGeom prst="rect">
            <a:avLst/>
          </a:prstGeom>
          <a:noFill/>
        </p:spPr>
        <p:txBody>
          <a:bodyPr wrap="square" rtlCol="0">
            <a:spAutoFit/>
          </a:bodyPr>
          <a:lstStyle/>
          <a:p>
            <a:pPr algn="ctr"/>
            <a:r>
              <a:rPr lang="en-GB" sz="2000" b="1" dirty="0">
                <a:solidFill>
                  <a:srgbClr val="7030A0"/>
                </a:solidFill>
              </a:rPr>
              <a:t>GCSE Design &amp; Technology</a:t>
            </a:r>
          </a:p>
          <a:p>
            <a:pPr algn="ctr"/>
            <a:r>
              <a:rPr lang="en-GB" sz="2000" b="1" dirty="0">
                <a:solidFill>
                  <a:srgbClr val="7030A0"/>
                </a:solidFill>
              </a:rPr>
              <a:t>Electronic Components</a:t>
            </a:r>
          </a:p>
        </p:txBody>
      </p:sp>
    </p:spTree>
    <p:extLst>
      <p:ext uri="{BB962C8B-B14F-4D97-AF65-F5344CB8AC3E}">
        <p14:creationId xmlns:p14="http://schemas.microsoft.com/office/powerpoint/2010/main" val="260557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301" t="14817" r="14946" b="5871"/>
          <a:stretch/>
        </p:blipFill>
        <p:spPr>
          <a:xfrm>
            <a:off x="0" y="440569"/>
            <a:ext cx="12801600" cy="8968901"/>
          </a:xfrm>
          <a:prstGeom prst="rect">
            <a:avLst/>
          </a:prstGeom>
        </p:spPr>
      </p:pic>
      <p:sp>
        <p:nvSpPr>
          <p:cNvPr id="5" name="Rectangle 4"/>
          <p:cNvSpPr/>
          <p:nvPr/>
        </p:nvSpPr>
        <p:spPr>
          <a:xfrm>
            <a:off x="14748" y="207773"/>
            <a:ext cx="4429177" cy="1150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0234" y="648870"/>
            <a:ext cx="4268439" cy="707886"/>
          </a:xfrm>
          <a:prstGeom prst="rect">
            <a:avLst/>
          </a:prstGeom>
          <a:noFill/>
        </p:spPr>
        <p:txBody>
          <a:bodyPr wrap="square" rtlCol="0">
            <a:spAutoFit/>
          </a:bodyPr>
          <a:lstStyle/>
          <a:p>
            <a:pPr algn="ctr"/>
            <a:r>
              <a:rPr lang="en-GB" sz="2000" b="1" dirty="0">
                <a:solidFill>
                  <a:srgbClr val="7030A0"/>
                </a:solidFill>
              </a:rPr>
              <a:t>GCSE Design &amp; Technology</a:t>
            </a:r>
          </a:p>
          <a:p>
            <a:pPr algn="ctr"/>
            <a:r>
              <a:rPr lang="en-GB" sz="2000" b="1" dirty="0">
                <a:solidFill>
                  <a:srgbClr val="7030A0"/>
                </a:solidFill>
              </a:rPr>
              <a:t>Microcontrollers</a:t>
            </a:r>
          </a:p>
        </p:txBody>
      </p:sp>
    </p:spTree>
    <p:extLst>
      <p:ext uri="{BB962C8B-B14F-4D97-AF65-F5344CB8AC3E}">
        <p14:creationId xmlns:p14="http://schemas.microsoft.com/office/powerpoint/2010/main" val="2831734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474</Words>
  <Application>Microsoft Office PowerPoint</Application>
  <PresentationFormat>A3 Paper (297x420 mm)</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Atherton Community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L.Leonard</dc:creator>
  <cp:lastModifiedBy>Vicky Healey</cp:lastModifiedBy>
  <cp:revision>13</cp:revision>
  <dcterms:created xsi:type="dcterms:W3CDTF">2019-09-03T08:35:12Z</dcterms:created>
  <dcterms:modified xsi:type="dcterms:W3CDTF">2020-09-09T08:36:42Z</dcterms:modified>
</cp:coreProperties>
</file>