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662738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9300"/>
    <a:srgbClr val="941651"/>
    <a:srgbClr val="941100"/>
    <a:srgbClr val="005493"/>
    <a:srgbClr val="929292"/>
    <a:srgbClr val="C1C1C1"/>
    <a:srgbClr val="009193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>
        <p:scale>
          <a:sx n="70" d="100"/>
          <a:sy n="70" d="100"/>
        </p:scale>
        <p:origin x="18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9825" y="1241425"/>
            <a:ext cx="18430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963" y="4776789"/>
            <a:ext cx="53308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27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9825" y="1241425"/>
            <a:ext cx="184308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38428" y="156595"/>
            <a:ext cx="9458159" cy="1730669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89326" y="11457995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36133" y="7060158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170866" y="8990789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76484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76732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231926" y="44151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246863" y="107272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33817" y="109280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621308" y="10948137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808262" y="1114892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7094" y="14395100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44048" y="145958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4184416" y="2459522"/>
            <a:ext cx="3623844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369577" y="2378069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25556" y="14616097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9 Autumn Term 1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4485045" y="8613331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4672001" y="881411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900728" y="1515130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6087683" y="153520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6087681" y="15572891"/>
            <a:ext cx="84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Year 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F8CE27-1139-194E-A8EF-E58DB60E3DD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20514823">
            <a:off x="6140343" y="14465537"/>
            <a:ext cx="1079819" cy="1079819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4564947" y="15865243"/>
            <a:ext cx="0" cy="39014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5567337" y="15447094"/>
            <a:ext cx="4220" cy="29668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2920138" y="15896561"/>
            <a:ext cx="0" cy="34279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55DB97-84E3-664C-AE62-915493A592B9}"/>
              </a:ext>
            </a:extLst>
          </p:cNvPr>
          <p:cNvCxnSpPr>
            <a:cxnSpLocks/>
          </p:cNvCxnSpPr>
          <p:nvPr/>
        </p:nvCxnSpPr>
        <p:spPr>
          <a:xfrm>
            <a:off x="1278927" y="13521096"/>
            <a:ext cx="391746" cy="32996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2930511" y="13818748"/>
            <a:ext cx="375727" cy="37894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</p:cNvCxnSpPr>
          <p:nvPr/>
        </p:nvCxnSpPr>
        <p:spPr>
          <a:xfrm flipH="1" flipV="1">
            <a:off x="5256748" y="13683847"/>
            <a:ext cx="370805" cy="48387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>
            <a:off x="3737473" y="13195172"/>
            <a:ext cx="259276" cy="47156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870482" y="15091979"/>
            <a:ext cx="70254" cy="53050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0C2B25B-A904-7041-98FC-DA72AEDAA265}"/>
              </a:ext>
            </a:extLst>
          </p:cNvPr>
          <p:cNvCxnSpPr>
            <a:cxnSpLocks/>
          </p:cNvCxnSpPr>
          <p:nvPr/>
        </p:nvCxnSpPr>
        <p:spPr>
          <a:xfrm flipH="1" flipV="1">
            <a:off x="8031607" y="13582404"/>
            <a:ext cx="435712" cy="47986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>
            <a:off x="6531849" y="13172059"/>
            <a:ext cx="115291" cy="41510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>
            <a:off x="7969833" y="12688694"/>
            <a:ext cx="559260" cy="27333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 flipV="1">
            <a:off x="970711" y="11296517"/>
            <a:ext cx="407788" cy="23245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</p:cNvCxnSpPr>
          <p:nvPr/>
        </p:nvCxnSpPr>
        <p:spPr>
          <a:xfrm>
            <a:off x="899199" y="9784629"/>
            <a:ext cx="445176" cy="62910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014782C-4C57-2749-B186-F07B6C952DA1}"/>
              </a:ext>
            </a:extLst>
          </p:cNvPr>
          <p:cNvCxnSpPr>
            <a:cxnSpLocks/>
          </p:cNvCxnSpPr>
          <p:nvPr/>
        </p:nvCxnSpPr>
        <p:spPr>
          <a:xfrm>
            <a:off x="3731014" y="8799207"/>
            <a:ext cx="120400" cy="44975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D926B2A-A746-2743-A1C0-AD8DE17492FD}"/>
              </a:ext>
            </a:extLst>
          </p:cNvPr>
          <p:cNvCxnSpPr>
            <a:cxnSpLocks/>
          </p:cNvCxnSpPr>
          <p:nvPr/>
        </p:nvCxnSpPr>
        <p:spPr>
          <a:xfrm flipH="1" flipV="1">
            <a:off x="5565959" y="9448886"/>
            <a:ext cx="235222" cy="34587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H="1" flipV="1">
            <a:off x="3043431" y="9343287"/>
            <a:ext cx="482007" cy="39852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5983F250-BC6D-D943-BA73-7F2886C57B84}"/>
              </a:ext>
            </a:extLst>
          </p:cNvPr>
          <p:cNvCxnSpPr>
            <a:cxnSpLocks/>
          </p:cNvCxnSpPr>
          <p:nvPr/>
        </p:nvCxnSpPr>
        <p:spPr>
          <a:xfrm>
            <a:off x="6871666" y="8756943"/>
            <a:ext cx="18302" cy="5205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D313EF1E-25A3-B24E-ABB4-D1A2267DBC5E}"/>
              </a:ext>
            </a:extLst>
          </p:cNvPr>
          <p:cNvCxnSpPr>
            <a:cxnSpLocks/>
          </p:cNvCxnSpPr>
          <p:nvPr/>
        </p:nvCxnSpPr>
        <p:spPr>
          <a:xfrm>
            <a:off x="8080204" y="8472650"/>
            <a:ext cx="351529" cy="36613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 flipV="1">
            <a:off x="4061024" y="7033465"/>
            <a:ext cx="15180" cy="57982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H="1">
            <a:off x="3211920" y="6454902"/>
            <a:ext cx="231706" cy="67090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V="1">
            <a:off x="6325269" y="7158425"/>
            <a:ext cx="91772" cy="54205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  <a:stCxn id="179" idx="2"/>
          </p:cNvCxnSpPr>
          <p:nvPr/>
        </p:nvCxnSpPr>
        <p:spPr>
          <a:xfrm>
            <a:off x="1118852" y="4451652"/>
            <a:ext cx="225901" cy="49961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 flipH="1">
            <a:off x="7148576" y="6493204"/>
            <a:ext cx="17916" cy="66980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6A6C91E7-13FC-9643-9A9F-77FA682187E8}"/>
              </a:ext>
            </a:extLst>
          </p:cNvPr>
          <p:cNvCxnSpPr>
            <a:cxnSpLocks/>
          </p:cNvCxnSpPr>
          <p:nvPr/>
        </p:nvCxnSpPr>
        <p:spPr>
          <a:xfrm flipH="1">
            <a:off x="8639214" y="6439468"/>
            <a:ext cx="217643" cy="54982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0588F3D6-ABC2-1841-BA4B-7BC0EDF7CF33}"/>
              </a:ext>
            </a:extLst>
          </p:cNvPr>
          <p:cNvCxnSpPr>
            <a:cxnSpLocks/>
          </p:cNvCxnSpPr>
          <p:nvPr/>
        </p:nvCxnSpPr>
        <p:spPr>
          <a:xfrm>
            <a:off x="8035897" y="3770124"/>
            <a:ext cx="629789" cy="23123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10F4019B-A848-E14F-9D10-BDCCDE94301D}"/>
              </a:ext>
            </a:extLst>
          </p:cNvPr>
          <p:cNvCxnSpPr>
            <a:cxnSpLocks/>
          </p:cNvCxnSpPr>
          <p:nvPr/>
        </p:nvCxnSpPr>
        <p:spPr>
          <a:xfrm flipH="1">
            <a:off x="8665686" y="2173192"/>
            <a:ext cx="83333" cy="51903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1DE5F197-57A5-5645-8F7D-42772CF5BEC2}"/>
              </a:ext>
            </a:extLst>
          </p:cNvPr>
          <p:cNvCxnSpPr>
            <a:cxnSpLocks/>
          </p:cNvCxnSpPr>
          <p:nvPr/>
        </p:nvCxnSpPr>
        <p:spPr>
          <a:xfrm flipH="1" flipV="1">
            <a:off x="3054890" y="5105042"/>
            <a:ext cx="47347" cy="32937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F12BAC8F-F07D-944D-B956-7DB56B662BF3}"/>
              </a:ext>
            </a:extLst>
          </p:cNvPr>
          <p:cNvCxnSpPr>
            <a:cxnSpLocks/>
          </p:cNvCxnSpPr>
          <p:nvPr/>
        </p:nvCxnSpPr>
        <p:spPr>
          <a:xfrm>
            <a:off x="3953213" y="4496359"/>
            <a:ext cx="163435" cy="48245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32503C1B-3F2C-5B49-AF75-228F39D82FBC}"/>
              </a:ext>
            </a:extLst>
          </p:cNvPr>
          <p:cNvCxnSpPr>
            <a:cxnSpLocks/>
          </p:cNvCxnSpPr>
          <p:nvPr/>
        </p:nvCxnSpPr>
        <p:spPr>
          <a:xfrm flipH="1" flipV="1">
            <a:off x="6286453" y="4952137"/>
            <a:ext cx="167193" cy="42566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19E97412-2081-6A4D-9778-B84910DBB89C}"/>
              </a:ext>
            </a:extLst>
          </p:cNvPr>
          <p:cNvCxnSpPr>
            <a:cxnSpLocks/>
          </p:cNvCxnSpPr>
          <p:nvPr/>
        </p:nvCxnSpPr>
        <p:spPr>
          <a:xfrm>
            <a:off x="7013159" y="4395916"/>
            <a:ext cx="572369" cy="60550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08EBE8F6-664F-174C-8728-B23066FF1750}"/>
              </a:ext>
            </a:extLst>
          </p:cNvPr>
          <p:cNvCxnSpPr>
            <a:cxnSpLocks/>
          </p:cNvCxnSpPr>
          <p:nvPr/>
        </p:nvCxnSpPr>
        <p:spPr>
          <a:xfrm flipH="1" flipV="1">
            <a:off x="8390969" y="4676732"/>
            <a:ext cx="358050" cy="15457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>
            <a:off x="6737626" y="2303699"/>
            <a:ext cx="0" cy="4661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V="1">
            <a:off x="6209090" y="2813189"/>
            <a:ext cx="21513" cy="47648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FDEE5941-DCAC-F946-9E0D-D0D96D387CC8}"/>
              </a:ext>
            </a:extLst>
          </p:cNvPr>
          <p:cNvCxnSpPr>
            <a:cxnSpLocks/>
          </p:cNvCxnSpPr>
          <p:nvPr/>
        </p:nvCxnSpPr>
        <p:spPr>
          <a:xfrm flipH="1" flipV="1">
            <a:off x="8206336" y="9315667"/>
            <a:ext cx="236812" cy="30981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FA68B2DF-C22A-2A46-8DE5-4E7BFDC482D4}"/>
              </a:ext>
            </a:extLst>
          </p:cNvPr>
          <p:cNvCxnSpPr>
            <a:cxnSpLocks/>
          </p:cNvCxnSpPr>
          <p:nvPr/>
        </p:nvCxnSpPr>
        <p:spPr>
          <a:xfrm>
            <a:off x="1134092" y="8833518"/>
            <a:ext cx="770272" cy="58783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09" name="TextBox 308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718609" y="11131200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9 Autumn Term 2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331569" y="1094330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9 Spring Term 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4564947" y="8816621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9 Spring Term 2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67647" y="682814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9 Summer Term 1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289682" y="4616234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9 Summer Term 2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63476" y="2448143"/>
            <a:ext cx="1188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10 Summer Preparation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3213" y="16270375"/>
            <a:ext cx="213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Key skills and techniques used within drama and music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8284" y="16183000"/>
            <a:ext cx="222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Development of social skills through discussion and team work tasks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9263" y="14864764"/>
            <a:ext cx="143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Understanding the disciplines of drama and music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432" y="15622487"/>
            <a:ext cx="148260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Introduction to the Performing Arts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058" y="12909635"/>
            <a:ext cx="117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What to expect from the Performing Arts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6775" y="14197694"/>
            <a:ext cx="149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Creating your own Production Company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74040" y="12768086"/>
            <a:ext cx="185526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Roles and Responsibilities within the Arts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7303" y="14131103"/>
            <a:ext cx="145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Preparing for a production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46168" y="12905581"/>
            <a:ext cx="137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Voice Workshops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6369" y="14036663"/>
            <a:ext cx="153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Using your body Workshops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36351" y="12411695"/>
            <a:ext cx="1872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Movement Workshops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852" y="11492025"/>
            <a:ext cx="97259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Cavern Project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3128" y="9297916"/>
            <a:ext cx="81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What is a live music event?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8428" y="8360369"/>
            <a:ext cx="159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What goes into a live music event?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58512" y="8516109"/>
            <a:ext cx="1635927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Formative Assessment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7913" y="9718154"/>
            <a:ext cx="17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Exploring what makes an event successful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80224" y="9784629"/>
            <a:ext cx="130696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Cavern Project </a:t>
            </a:r>
            <a:r>
              <a:rPr lang="en-GB" sz="1200" b="1" dirty="0" err="1"/>
              <a:t>Cont</a:t>
            </a:r>
            <a:endParaRPr lang="en-GB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634922" y="8309660"/>
            <a:ext cx="156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Roles and responsibilities within the project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08384" y="8008277"/>
            <a:ext cx="130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Production of performance piece 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39615" y="9662772"/>
            <a:ext cx="15156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Production of performance piece 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955548" y="6008121"/>
            <a:ext cx="1553289" cy="461665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ASBO – A performing Arts Piece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24382" y="6259176"/>
            <a:ext cx="1420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Exploring the script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825585" y="7661992"/>
            <a:ext cx="143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Gang physicality and expositions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535039" y="6224070"/>
            <a:ext cx="145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Sound scape using instruments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76908" y="7637698"/>
            <a:ext cx="1466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Choral Speaking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035897" y="1724442"/>
            <a:ext cx="12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Preparation for next year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82693" y="2070205"/>
            <a:ext cx="1769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Recommended reading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301720" y="3253413"/>
            <a:ext cx="181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Standards and expectations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2355" y="5408105"/>
            <a:ext cx="183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Assigning roles and exploring context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0562" y="4035870"/>
            <a:ext cx="168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Setting the scene and opening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5550" y="5329249"/>
            <a:ext cx="1814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Spacing and proxemics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9118" y="4098242"/>
            <a:ext cx="160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Blocking and rehearsals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09913" y="4817419"/>
            <a:ext cx="978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Assessment prep and peer evaluation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7627" y="3333876"/>
            <a:ext cx="15007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Practical performance for assessment</a:t>
            </a:r>
          </a:p>
        </p:txBody>
      </p:sp>
      <p:sp>
        <p:nvSpPr>
          <p:cNvPr id="3" name="Oval 2"/>
          <p:cNvSpPr/>
          <p:nvPr/>
        </p:nvSpPr>
        <p:spPr>
          <a:xfrm>
            <a:off x="2080645" y="1607811"/>
            <a:ext cx="3442162" cy="23464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18684" y="1724442"/>
            <a:ext cx="2745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Intent</a:t>
            </a:r>
          </a:p>
          <a:p>
            <a:pPr algn="ctr"/>
            <a:r>
              <a:rPr lang="en-GB" sz="1200" dirty="0"/>
              <a:t>Build knowledge and confidence in the use of techniques</a:t>
            </a:r>
          </a:p>
          <a:p>
            <a:pPr algn="ctr"/>
            <a:r>
              <a:rPr lang="en-GB" sz="1200" dirty="0"/>
              <a:t>Understand the process of each discipline and combining them</a:t>
            </a:r>
          </a:p>
          <a:p>
            <a:pPr algn="ctr"/>
            <a:r>
              <a:rPr lang="en-GB" sz="1200" dirty="0"/>
              <a:t>Build empathy through the study of social issues using performing Arts</a:t>
            </a:r>
          </a:p>
          <a:p>
            <a:pPr algn="ctr"/>
            <a:r>
              <a:rPr lang="en-GB" sz="1200" dirty="0"/>
              <a:t>Continue to build confidence and effective communication</a:t>
            </a:r>
          </a:p>
          <a:p>
            <a:pPr algn="ctr"/>
            <a:r>
              <a:rPr lang="en-GB" sz="1200" dirty="0"/>
              <a:t>Build confidence in giving constructive feedback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990B3F-296E-4475-BB42-F2BBFF22D4C0}"/>
              </a:ext>
            </a:extLst>
          </p:cNvPr>
          <p:cNvSpPr txBox="1"/>
          <p:nvPr/>
        </p:nvSpPr>
        <p:spPr>
          <a:xfrm>
            <a:off x="4340972" y="5461601"/>
            <a:ext cx="1676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Building a character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6901012-14C4-46F6-B411-FE3790988EC4}"/>
              </a:ext>
            </a:extLst>
          </p:cNvPr>
          <p:cNvCxnSpPr>
            <a:cxnSpLocks/>
            <a:stCxn id="148" idx="0"/>
          </p:cNvCxnSpPr>
          <p:nvPr/>
        </p:nvCxnSpPr>
        <p:spPr>
          <a:xfrm flipH="1" flipV="1">
            <a:off x="5021832" y="5005885"/>
            <a:ext cx="157508" cy="45571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403414C-950D-42A9-B6AB-33417DEE13FC}"/>
              </a:ext>
            </a:extLst>
          </p:cNvPr>
          <p:cNvSpPr txBox="1"/>
          <p:nvPr/>
        </p:nvSpPr>
        <p:spPr>
          <a:xfrm>
            <a:off x="392804" y="16937179"/>
            <a:ext cx="1157048" cy="46166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Closed Book Assessments</a:t>
            </a:r>
            <a:endParaRPr lang="en-GB" sz="12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B53F7F0-EC4C-497F-8001-6D1B3CCD0CD4}"/>
              </a:ext>
            </a:extLst>
          </p:cNvPr>
          <p:cNvSpPr txBox="1"/>
          <p:nvPr/>
        </p:nvSpPr>
        <p:spPr>
          <a:xfrm>
            <a:off x="1723082" y="17061020"/>
            <a:ext cx="1127144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DIRT</a:t>
            </a:r>
            <a:endParaRPr lang="en-GB" sz="12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DC9927F-0D20-4996-B5CE-92FBA72C7288}"/>
              </a:ext>
            </a:extLst>
          </p:cNvPr>
          <p:cNvSpPr txBox="1"/>
          <p:nvPr/>
        </p:nvSpPr>
        <p:spPr>
          <a:xfrm>
            <a:off x="3060007" y="16883609"/>
            <a:ext cx="108494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Formative Assessments</a:t>
            </a:r>
            <a:endParaRPr lang="en-GB" sz="12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DDB6D04-EF8B-4807-A8ED-FF529F85AAA2}"/>
              </a:ext>
            </a:extLst>
          </p:cNvPr>
          <p:cNvSpPr txBox="1"/>
          <p:nvPr/>
        </p:nvSpPr>
        <p:spPr>
          <a:xfrm>
            <a:off x="4325037" y="17047011"/>
            <a:ext cx="108494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PSHE</a:t>
            </a:r>
            <a:endParaRPr lang="en-GB" sz="12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26B0102-19A2-4678-A944-EF86D11735D1}"/>
              </a:ext>
            </a:extLst>
          </p:cNvPr>
          <p:cNvSpPr txBox="1"/>
          <p:nvPr/>
        </p:nvSpPr>
        <p:spPr>
          <a:xfrm>
            <a:off x="5626619" y="16885551"/>
            <a:ext cx="108494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Careers Related</a:t>
            </a:r>
            <a:endParaRPr lang="en-GB" sz="12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8FF03CA-86A2-4F6B-8259-3EF41AD1A0B2}"/>
              </a:ext>
            </a:extLst>
          </p:cNvPr>
          <p:cNvSpPr txBox="1"/>
          <p:nvPr/>
        </p:nvSpPr>
        <p:spPr>
          <a:xfrm>
            <a:off x="6912385" y="17047879"/>
            <a:ext cx="1120140" cy="276999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Literacy Focus</a:t>
            </a:r>
            <a:endParaRPr lang="en-GB" sz="120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46787F9-B4E4-4778-A096-1D37BD009238}"/>
              </a:ext>
            </a:extLst>
          </p:cNvPr>
          <p:cNvSpPr txBox="1"/>
          <p:nvPr/>
        </p:nvSpPr>
        <p:spPr>
          <a:xfrm>
            <a:off x="8206336" y="17047880"/>
            <a:ext cx="112714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Cultural Capital</a:t>
            </a:r>
            <a:endParaRPr lang="en-GB" sz="1200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829E8FC-FF79-4156-8684-9847A9A1DCF7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8668291" y="10917865"/>
            <a:ext cx="127804" cy="42265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C6834BB-F7CB-4311-92E7-84EF9FD7641B}"/>
              </a:ext>
            </a:extLst>
          </p:cNvPr>
          <p:cNvSpPr txBox="1"/>
          <p:nvPr/>
        </p:nvSpPr>
        <p:spPr>
          <a:xfrm>
            <a:off x="8205477" y="10640866"/>
            <a:ext cx="1181235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Musical Theatre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45276C9-ED55-4054-BC12-99808952F73A}"/>
              </a:ext>
            </a:extLst>
          </p:cNvPr>
          <p:cNvSpPr txBox="1"/>
          <p:nvPr/>
        </p:nvSpPr>
        <p:spPr>
          <a:xfrm>
            <a:off x="7741991" y="3950798"/>
            <a:ext cx="488692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DIRT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4089E1-5A80-43D0-AB8E-8F84F4F55777}"/>
              </a:ext>
            </a:extLst>
          </p:cNvPr>
          <p:cNvSpPr txBox="1"/>
          <p:nvPr/>
        </p:nvSpPr>
        <p:spPr>
          <a:xfrm>
            <a:off x="6330489" y="10530105"/>
            <a:ext cx="167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What is Musical Theatre?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35E9B8B-E1E4-4D62-8512-A79EF6492130}"/>
              </a:ext>
            </a:extLst>
          </p:cNvPr>
          <p:cNvCxnSpPr>
            <a:cxnSpLocks/>
          </p:cNvCxnSpPr>
          <p:nvPr/>
        </p:nvCxnSpPr>
        <p:spPr>
          <a:xfrm>
            <a:off x="7054309" y="10941124"/>
            <a:ext cx="18302" cy="5205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E28E787-8888-46A0-A2C9-B582F5673868}"/>
              </a:ext>
            </a:extLst>
          </p:cNvPr>
          <p:cNvSpPr txBox="1"/>
          <p:nvPr/>
        </p:nvSpPr>
        <p:spPr>
          <a:xfrm>
            <a:off x="5438957" y="11890902"/>
            <a:ext cx="180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How has Musical Theatre changed over time? 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A2AD22D-6FC6-453B-8F2B-27AC2D203470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6260286" y="11442674"/>
            <a:ext cx="79010" cy="44822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4BF368-A92D-4F3E-8BAA-848F71951678}"/>
              </a:ext>
            </a:extLst>
          </p:cNvPr>
          <p:cNvSpPr txBox="1"/>
          <p:nvPr/>
        </p:nvSpPr>
        <p:spPr>
          <a:xfrm>
            <a:off x="4496835" y="10572698"/>
            <a:ext cx="192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Comparing past and present musicals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F4D75E9C-EA54-4A4D-84D1-E2BC251F501A}"/>
              </a:ext>
            </a:extLst>
          </p:cNvPr>
          <p:cNvCxnSpPr>
            <a:cxnSpLocks/>
          </p:cNvCxnSpPr>
          <p:nvPr/>
        </p:nvCxnSpPr>
        <p:spPr>
          <a:xfrm>
            <a:off x="5325551" y="10982175"/>
            <a:ext cx="0" cy="37383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15A81D07-D57D-44FE-B5AA-5963B1ED9A05}"/>
              </a:ext>
            </a:extLst>
          </p:cNvPr>
          <p:cNvSpPr txBox="1"/>
          <p:nvPr/>
        </p:nvSpPr>
        <p:spPr>
          <a:xfrm>
            <a:off x="3417263" y="12098059"/>
            <a:ext cx="186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The Greatest Showman Phenomenon 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EFBE5FD-65F9-4106-93A2-068F546894BD}"/>
              </a:ext>
            </a:extLst>
          </p:cNvPr>
          <p:cNvCxnSpPr>
            <a:cxnSpLocks/>
          </p:cNvCxnSpPr>
          <p:nvPr/>
        </p:nvCxnSpPr>
        <p:spPr>
          <a:xfrm flipV="1">
            <a:off x="4582042" y="11523405"/>
            <a:ext cx="82374" cy="59832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DB290AD-5970-4B33-90A4-156BD920AFF5}"/>
              </a:ext>
            </a:extLst>
          </p:cNvPr>
          <p:cNvSpPr txBox="1"/>
          <p:nvPr/>
        </p:nvSpPr>
        <p:spPr>
          <a:xfrm>
            <a:off x="3020819" y="10633148"/>
            <a:ext cx="177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‘A Million Dreams’ chair duets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704AFFAA-39E7-4A95-878F-0161A2CB3B16}"/>
              </a:ext>
            </a:extLst>
          </p:cNvPr>
          <p:cNvCxnSpPr>
            <a:cxnSpLocks/>
          </p:cNvCxnSpPr>
          <p:nvPr/>
        </p:nvCxnSpPr>
        <p:spPr>
          <a:xfrm>
            <a:off x="4152105" y="10928006"/>
            <a:ext cx="0" cy="37383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124AAB3F-773B-4AC2-BB33-64623206BDF8}"/>
              </a:ext>
            </a:extLst>
          </p:cNvPr>
          <p:cNvSpPr txBox="1"/>
          <p:nvPr/>
        </p:nvSpPr>
        <p:spPr>
          <a:xfrm>
            <a:off x="1997473" y="12088529"/>
            <a:ext cx="177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‘From Now On’ Choreography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321A5E0-8795-4FAA-8A1C-ACD9C73EDB15}"/>
              </a:ext>
            </a:extLst>
          </p:cNvPr>
          <p:cNvCxnSpPr>
            <a:cxnSpLocks/>
          </p:cNvCxnSpPr>
          <p:nvPr/>
        </p:nvCxnSpPr>
        <p:spPr>
          <a:xfrm flipV="1">
            <a:off x="3235721" y="11511611"/>
            <a:ext cx="82374" cy="59832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8EB29D88-FB3E-4A54-905E-403011F92A40}"/>
              </a:ext>
            </a:extLst>
          </p:cNvPr>
          <p:cNvSpPr txBox="1"/>
          <p:nvPr/>
        </p:nvSpPr>
        <p:spPr>
          <a:xfrm>
            <a:off x="342207" y="3989987"/>
            <a:ext cx="1553289" cy="461665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ASBO – A performing Arts Piece </a:t>
            </a:r>
            <a:r>
              <a:rPr lang="en-GB" sz="1200" b="1" dirty="0" err="1"/>
              <a:t>cont</a:t>
            </a:r>
            <a:endParaRPr lang="en-GB" sz="12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4181B9F-7A85-47DC-B439-C20E7A07925F}"/>
              </a:ext>
            </a:extLst>
          </p:cNvPr>
          <p:cNvSpPr txBox="1"/>
          <p:nvPr/>
        </p:nvSpPr>
        <p:spPr>
          <a:xfrm>
            <a:off x="4780523" y="3817976"/>
            <a:ext cx="141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Character aims and fine expression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46185532-E2BB-4658-8143-326236DC0992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5486122" y="4279641"/>
            <a:ext cx="133923" cy="56536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0AA2FD9D-E226-4A03-8FEA-0B6E0F027955}"/>
              </a:ext>
            </a:extLst>
          </p:cNvPr>
          <p:cNvSpPr txBox="1"/>
          <p:nvPr/>
        </p:nvSpPr>
        <p:spPr>
          <a:xfrm>
            <a:off x="2967976" y="6197788"/>
            <a:ext cx="163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 focus and refine character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157B542-D456-41FD-84D4-96176E7F3DE6}"/>
              </a:ext>
            </a:extLst>
          </p:cNvPr>
          <p:cNvCxnSpPr>
            <a:cxnSpLocks/>
          </p:cNvCxnSpPr>
          <p:nvPr/>
        </p:nvCxnSpPr>
        <p:spPr>
          <a:xfrm flipH="1">
            <a:off x="5139979" y="6655286"/>
            <a:ext cx="151890" cy="48594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D0687BCC-9D3F-4F42-BE7E-1AEC27DEA400}"/>
              </a:ext>
            </a:extLst>
          </p:cNvPr>
          <p:cNvSpPr txBox="1"/>
          <p:nvPr/>
        </p:nvSpPr>
        <p:spPr>
          <a:xfrm>
            <a:off x="1065966" y="7509014"/>
            <a:ext cx="163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Improvisation around the script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E1D0BB5-343F-4DD4-9E7D-33DC015652A3}"/>
              </a:ext>
            </a:extLst>
          </p:cNvPr>
          <p:cNvCxnSpPr>
            <a:cxnSpLocks/>
          </p:cNvCxnSpPr>
          <p:nvPr/>
        </p:nvCxnSpPr>
        <p:spPr>
          <a:xfrm flipV="1">
            <a:off x="1757424" y="7035895"/>
            <a:ext cx="174865" cy="52633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8CF5423D-DFE7-4C0E-91EA-19294D64B12D}"/>
              </a:ext>
            </a:extLst>
          </p:cNvPr>
          <p:cNvSpPr txBox="1"/>
          <p:nvPr/>
        </p:nvSpPr>
        <p:spPr>
          <a:xfrm>
            <a:off x="77353" y="6555763"/>
            <a:ext cx="108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Techniques for performance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B07904CC-5593-4EF3-8039-D7F685E3081E}"/>
              </a:ext>
            </a:extLst>
          </p:cNvPr>
          <p:cNvCxnSpPr>
            <a:cxnSpLocks/>
          </p:cNvCxnSpPr>
          <p:nvPr/>
        </p:nvCxnSpPr>
        <p:spPr>
          <a:xfrm flipV="1">
            <a:off x="825556" y="6355416"/>
            <a:ext cx="645071" cy="23524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81BBD88-9306-4A66-8ED4-6E1FE331E060}"/>
              </a:ext>
            </a:extLst>
          </p:cNvPr>
          <p:cNvSpPr txBox="1"/>
          <p:nvPr/>
        </p:nvSpPr>
        <p:spPr>
          <a:xfrm>
            <a:off x="1893988" y="10202339"/>
            <a:ext cx="1092802" cy="46166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Practical Assessment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F98D845-84A0-4A99-A21E-27FB353169F2}"/>
              </a:ext>
            </a:extLst>
          </p:cNvPr>
          <p:cNvCxnSpPr>
            <a:cxnSpLocks/>
          </p:cNvCxnSpPr>
          <p:nvPr/>
        </p:nvCxnSpPr>
        <p:spPr>
          <a:xfrm>
            <a:off x="2461843" y="10664627"/>
            <a:ext cx="302129" cy="74811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6404370-DED6-4F16-828C-BE4ADCBC70D1}"/>
              </a:ext>
            </a:extLst>
          </p:cNvPr>
          <p:cNvSpPr txBox="1"/>
          <p:nvPr/>
        </p:nvSpPr>
        <p:spPr>
          <a:xfrm>
            <a:off x="1839416" y="5869770"/>
            <a:ext cx="1129293" cy="646331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Oral presentation Assessment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97EA931-C227-453E-B26E-064A3F13B8A5}"/>
              </a:ext>
            </a:extLst>
          </p:cNvPr>
          <p:cNvCxnSpPr>
            <a:cxnSpLocks/>
          </p:cNvCxnSpPr>
          <p:nvPr/>
        </p:nvCxnSpPr>
        <p:spPr>
          <a:xfrm flipH="1" flipV="1">
            <a:off x="1304328" y="5855802"/>
            <a:ext cx="612744" cy="21740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46">
            <a:extLst>
              <a:ext uri="{FF2B5EF4-FFF2-40B4-BE49-F238E27FC236}">
                <a16:creationId xmlns:a16="http://schemas.microsoft.com/office/drawing/2014/main" id="{D42E23C2-3C46-4B97-B016-60AB05A70B10}"/>
              </a:ext>
            </a:extLst>
          </p:cNvPr>
          <p:cNvSpPr txBox="1"/>
          <p:nvPr/>
        </p:nvSpPr>
        <p:spPr>
          <a:xfrm>
            <a:off x="1246863" y="713015"/>
            <a:ext cx="282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smtClean="0">
                <a:latin typeface="Arial Narrow" panose="020B0606020202030204" pitchFamily="34" charset="0"/>
              </a:rPr>
              <a:t>Year </a:t>
            </a:r>
            <a:r>
              <a:rPr lang="en-GB" sz="2400" b="1" dirty="0" smtClean="0">
                <a:latin typeface="Arial Narrow" panose="020B0606020202030204" pitchFamily="34" charset="0"/>
              </a:rPr>
              <a:t>9 Performing Arts</a:t>
            </a:r>
            <a:endParaRPr lang="en-GB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5144</TotalTime>
  <Words>327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Victoria McNamara</cp:lastModifiedBy>
  <cp:revision>265</cp:revision>
  <cp:lastPrinted>2019-04-17T12:08:41Z</cp:lastPrinted>
  <dcterms:created xsi:type="dcterms:W3CDTF">2018-02-08T08:28:53Z</dcterms:created>
  <dcterms:modified xsi:type="dcterms:W3CDTF">2020-06-30T10:51:50Z</dcterms:modified>
</cp:coreProperties>
</file>