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662738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7E79"/>
    <a:srgbClr val="941651"/>
    <a:srgbClr val="941100"/>
    <a:srgbClr val="005493"/>
    <a:srgbClr val="929292"/>
    <a:srgbClr val="C1C1C1"/>
    <a:srgbClr val="009193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>
        <p:scale>
          <a:sx n="60" d="100"/>
          <a:sy n="60" d="100"/>
        </p:scale>
        <p:origin x="1908" y="-3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9825" y="1241425"/>
            <a:ext cx="18430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963" y="4776789"/>
            <a:ext cx="53308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270" y="942975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09825" y="1241425"/>
            <a:ext cx="1843088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61389" y="180171"/>
            <a:ext cx="9458159" cy="17306693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89326" y="11457995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63072" y="9289926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36133" y="7060158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170866" y="8990789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764840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76732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93022D3B-34E7-7A4B-A8E5-560DEA516668}"/>
              </a:ext>
            </a:extLst>
          </p:cNvPr>
          <p:cNvSpPr/>
          <p:nvPr/>
        </p:nvSpPr>
        <p:spPr>
          <a:xfrm>
            <a:off x="1231926" y="44151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84983B9C-0FBB-A043-AF69-BE33CCD6172D}"/>
              </a:ext>
            </a:extLst>
          </p:cNvPr>
          <p:cNvSpPr/>
          <p:nvPr/>
        </p:nvSpPr>
        <p:spPr>
          <a:xfrm>
            <a:off x="1418880" y="46159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246863" y="10727222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33817" y="109280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7621308" y="10948137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7808262" y="1114892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7094" y="14395100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44048" y="145958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4184416" y="2459522"/>
            <a:ext cx="3623844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3369577" y="2378069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25556" y="14616097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8 Autumn Term 1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0735897-8BBA-DB41-B061-A9B018CCEA5B}"/>
              </a:ext>
            </a:extLst>
          </p:cNvPr>
          <p:cNvSpPr/>
          <p:nvPr/>
        </p:nvSpPr>
        <p:spPr>
          <a:xfrm>
            <a:off x="4485045" y="8613331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6E97AE-F6AD-3941-9977-D85456F283F2}"/>
              </a:ext>
            </a:extLst>
          </p:cNvPr>
          <p:cNvSpPr/>
          <p:nvPr/>
        </p:nvSpPr>
        <p:spPr>
          <a:xfrm>
            <a:off x="4672001" y="881411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900728" y="1515130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6087683" y="153520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6087681" y="15572891"/>
            <a:ext cx="841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Year 7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F8CE27-1139-194E-A8EF-E58DB60E3DD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 rot="20514823">
            <a:off x="6140343" y="14465537"/>
            <a:ext cx="1079819" cy="1079819"/>
          </a:xfrm>
          <a:prstGeom prst="rect">
            <a:avLst/>
          </a:prstGeom>
        </p:spPr>
      </p:pic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4564947" y="15865243"/>
            <a:ext cx="0" cy="39014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0E6D38E-3F60-8646-B0C0-1F4A34240498}"/>
              </a:ext>
            </a:extLst>
          </p:cNvPr>
          <p:cNvCxnSpPr>
            <a:cxnSpLocks/>
          </p:cNvCxnSpPr>
          <p:nvPr/>
        </p:nvCxnSpPr>
        <p:spPr>
          <a:xfrm flipH="1">
            <a:off x="5567337" y="15447094"/>
            <a:ext cx="4220" cy="29668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DCFADFF-18E9-314C-BA93-B0E2EAA0B395}"/>
              </a:ext>
            </a:extLst>
          </p:cNvPr>
          <p:cNvCxnSpPr>
            <a:cxnSpLocks/>
          </p:cNvCxnSpPr>
          <p:nvPr/>
        </p:nvCxnSpPr>
        <p:spPr>
          <a:xfrm flipV="1">
            <a:off x="2920138" y="15896561"/>
            <a:ext cx="0" cy="34279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1A55DB97-84E3-664C-AE62-915493A592B9}"/>
              </a:ext>
            </a:extLst>
          </p:cNvPr>
          <p:cNvCxnSpPr>
            <a:cxnSpLocks/>
          </p:cNvCxnSpPr>
          <p:nvPr/>
        </p:nvCxnSpPr>
        <p:spPr>
          <a:xfrm>
            <a:off x="904209" y="13959096"/>
            <a:ext cx="478932" cy="17711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2ABD505-175E-A541-AEFE-152268C0ADBA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850768" y="13894270"/>
            <a:ext cx="935144" cy="46766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689A2AC-1669-BF4A-B36A-FB12C0E9EC15}"/>
              </a:ext>
            </a:extLst>
          </p:cNvPr>
          <p:cNvCxnSpPr>
            <a:cxnSpLocks/>
          </p:cNvCxnSpPr>
          <p:nvPr/>
        </p:nvCxnSpPr>
        <p:spPr>
          <a:xfrm flipH="1" flipV="1">
            <a:off x="3444311" y="13684118"/>
            <a:ext cx="370805" cy="48387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64338C0-E09F-E84D-91F2-CB8BB2D36010}"/>
              </a:ext>
            </a:extLst>
          </p:cNvPr>
          <p:cNvCxnSpPr>
            <a:cxnSpLocks/>
          </p:cNvCxnSpPr>
          <p:nvPr/>
        </p:nvCxnSpPr>
        <p:spPr>
          <a:xfrm>
            <a:off x="2369963" y="13180761"/>
            <a:ext cx="259276" cy="47156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3D526A9F-69B1-6848-BE28-D0D0F2031640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850571" y="15091979"/>
            <a:ext cx="19911" cy="53050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0C2B25B-A904-7041-98FC-DA72AEDAA265}"/>
              </a:ext>
            </a:extLst>
          </p:cNvPr>
          <p:cNvCxnSpPr>
            <a:cxnSpLocks/>
          </p:cNvCxnSpPr>
          <p:nvPr/>
        </p:nvCxnSpPr>
        <p:spPr>
          <a:xfrm flipH="1" flipV="1">
            <a:off x="5737446" y="13579546"/>
            <a:ext cx="435712" cy="47986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0EDB21F-49F2-8A48-A076-3C80C1768E5C}"/>
              </a:ext>
            </a:extLst>
          </p:cNvPr>
          <p:cNvCxnSpPr>
            <a:cxnSpLocks/>
          </p:cNvCxnSpPr>
          <p:nvPr/>
        </p:nvCxnSpPr>
        <p:spPr>
          <a:xfrm>
            <a:off x="4689844" y="13266865"/>
            <a:ext cx="115291" cy="41510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22C34EC9-0363-624B-91C8-BC3109AEE089}"/>
              </a:ext>
            </a:extLst>
          </p:cNvPr>
          <p:cNvCxnSpPr>
            <a:cxnSpLocks/>
          </p:cNvCxnSpPr>
          <p:nvPr/>
        </p:nvCxnSpPr>
        <p:spPr>
          <a:xfrm flipH="1" flipV="1">
            <a:off x="8058270" y="13655364"/>
            <a:ext cx="37218" cy="48084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AD024AB5-14AB-D94C-9065-AAF737D1206C}"/>
              </a:ext>
            </a:extLst>
          </p:cNvPr>
          <p:cNvCxnSpPr>
            <a:cxnSpLocks/>
          </p:cNvCxnSpPr>
          <p:nvPr/>
        </p:nvCxnSpPr>
        <p:spPr>
          <a:xfrm>
            <a:off x="6977659" y="13243076"/>
            <a:ext cx="82942" cy="38473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B65D886-ADBA-FC4B-9739-0F6ED4A9D67A}"/>
              </a:ext>
            </a:extLst>
          </p:cNvPr>
          <p:cNvCxnSpPr>
            <a:cxnSpLocks/>
          </p:cNvCxnSpPr>
          <p:nvPr/>
        </p:nvCxnSpPr>
        <p:spPr>
          <a:xfrm>
            <a:off x="8029963" y="12593273"/>
            <a:ext cx="541369" cy="11692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9E865DA3-DE36-E64D-B463-8964711B884D}"/>
              </a:ext>
            </a:extLst>
          </p:cNvPr>
          <p:cNvCxnSpPr>
            <a:cxnSpLocks/>
          </p:cNvCxnSpPr>
          <p:nvPr/>
        </p:nvCxnSpPr>
        <p:spPr>
          <a:xfrm flipV="1">
            <a:off x="970711" y="11296517"/>
            <a:ext cx="407788" cy="23245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2E2CCA24-81E9-D442-B021-72DAECEE6CBB}"/>
              </a:ext>
            </a:extLst>
          </p:cNvPr>
          <p:cNvCxnSpPr>
            <a:cxnSpLocks/>
          </p:cNvCxnSpPr>
          <p:nvPr/>
        </p:nvCxnSpPr>
        <p:spPr>
          <a:xfrm flipH="1">
            <a:off x="1314996" y="10426890"/>
            <a:ext cx="453288" cy="17728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4014782C-4C57-2749-B186-F07B6C952DA1}"/>
              </a:ext>
            </a:extLst>
          </p:cNvPr>
          <p:cNvCxnSpPr>
            <a:cxnSpLocks/>
          </p:cNvCxnSpPr>
          <p:nvPr/>
        </p:nvCxnSpPr>
        <p:spPr>
          <a:xfrm>
            <a:off x="4152105" y="8770903"/>
            <a:ext cx="120400" cy="44975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F51116E4-A353-1B45-ACA0-38C9A5762479}"/>
              </a:ext>
            </a:extLst>
          </p:cNvPr>
          <p:cNvCxnSpPr>
            <a:cxnSpLocks/>
          </p:cNvCxnSpPr>
          <p:nvPr/>
        </p:nvCxnSpPr>
        <p:spPr>
          <a:xfrm>
            <a:off x="889686" y="9727024"/>
            <a:ext cx="488813" cy="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1EADCC58-485B-1B45-9F99-708EBAE3C65F}"/>
              </a:ext>
            </a:extLst>
          </p:cNvPr>
          <p:cNvCxnSpPr>
            <a:cxnSpLocks/>
          </p:cNvCxnSpPr>
          <p:nvPr/>
        </p:nvCxnSpPr>
        <p:spPr>
          <a:xfrm flipH="1" flipV="1">
            <a:off x="2339122" y="9337518"/>
            <a:ext cx="159124" cy="360427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1328405-E305-064F-BB49-5E09C8D7C1AA}"/>
              </a:ext>
            </a:extLst>
          </p:cNvPr>
          <p:cNvCxnSpPr>
            <a:cxnSpLocks/>
          </p:cNvCxnSpPr>
          <p:nvPr/>
        </p:nvCxnSpPr>
        <p:spPr>
          <a:xfrm>
            <a:off x="2744351" y="8512833"/>
            <a:ext cx="39800" cy="73711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D926B2A-A746-2743-A1C0-AD8DE17492FD}"/>
              </a:ext>
            </a:extLst>
          </p:cNvPr>
          <p:cNvCxnSpPr>
            <a:cxnSpLocks/>
          </p:cNvCxnSpPr>
          <p:nvPr/>
        </p:nvCxnSpPr>
        <p:spPr>
          <a:xfrm flipH="1" flipV="1">
            <a:off x="5565959" y="9448886"/>
            <a:ext cx="235222" cy="34587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29CA148-C5A7-674A-9EBE-7E0537F4EF65}"/>
              </a:ext>
            </a:extLst>
          </p:cNvPr>
          <p:cNvCxnSpPr>
            <a:cxnSpLocks/>
          </p:cNvCxnSpPr>
          <p:nvPr/>
        </p:nvCxnSpPr>
        <p:spPr>
          <a:xfrm flipH="1" flipV="1">
            <a:off x="3565362" y="9452565"/>
            <a:ext cx="220974" cy="27445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5983F250-BC6D-D943-BA73-7F2886C57B84}"/>
              </a:ext>
            </a:extLst>
          </p:cNvPr>
          <p:cNvCxnSpPr>
            <a:cxnSpLocks/>
          </p:cNvCxnSpPr>
          <p:nvPr/>
        </p:nvCxnSpPr>
        <p:spPr>
          <a:xfrm>
            <a:off x="5999405" y="8839586"/>
            <a:ext cx="18302" cy="5205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BF528227-07B4-C549-8C1A-9F98BE2554DB}"/>
              </a:ext>
            </a:extLst>
          </p:cNvPr>
          <p:cNvCxnSpPr>
            <a:cxnSpLocks/>
          </p:cNvCxnSpPr>
          <p:nvPr/>
        </p:nvCxnSpPr>
        <p:spPr>
          <a:xfrm flipH="1" flipV="1">
            <a:off x="7115708" y="9436307"/>
            <a:ext cx="134646" cy="42788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C3F4B10E-3327-F44F-91B8-8FA1DBDE34BB}"/>
              </a:ext>
            </a:extLst>
          </p:cNvPr>
          <p:cNvCxnSpPr>
            <a:cxnSpLocks/>
          </p:cNvCxnSpPr>
          <p:nvPr/>
        </p:nvCxnSpPr>
        <p:spPr>
          <a:xfrm flipH="1">
            <a:off x="8784631" y="6923389"/>
            <a:ext cx="108366" cy="108727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D313EF1E-25A3-B24E-ABB4-D1A2267DBC5E}"/>
              </a:ext>
            </a:extLst>
          </p:cNvPr>
          <p:cNvCxnSpPr>
            <a:cxnSpLocks/>
          </p:cNvCxnSpPr>
          <p:nvPr/>
        </p:nvCxnSpPr>
        <p:spPr>
          <a:xfrm>
            <a:off x="7633322" y="8856742"/>
            <a:ext cx="226256" cy="36392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43854050-DFA9-7C43-ADFF-C58DD8789F26}"/>
              </a:ext>
            </a:extLst>
          </p:cNvPr>
          <p:cNvCxnSpPr>
            <a:cxnSpLocks/>
          </p:cNvCxnSpPr>
          <p:nvPr/>
        </p:nvCxnSpPr>
        <p:spPr>
          <a:xfrm flipH="1">
            <a:off x="1432620" y="6259477"/>
            <a:ext cx="600041" cy="3809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3E57120-33BF-544B-B579-C4D6D1F155FE}"/>
              </a:ext>
            </a:extLst>
          </p:cNvPr>
          <p:cNvCxnSpPr>
            <a:cxnSpLocks/>
          </p:cNvCxnSpPr>
          <p:nvPr/>
        </p:nvCxnSpPr>
        <p:spPr>
          <a:xfrm flipH="1">
            <a:off x="3463906" y="6582642"/>
            <a:ext cx="256977" cy="64916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A036CF56-FD65-AC46-8535-F4DEAA002A2E}"/>
              </a:ext>
            </a:extLst>
          </p:cNvPr>
          <p:cNvCxnSpPr>
            <a:cxnSpLocks/>
          </p:cNvCxnSpPr>
          <p:nvPr/>
        </p:nvCxnSpPr>
        <p:spPr>
          <a:xfrm flipV="1">
            <a:off x="5084144" y="7269826"/>
            <a:ext cx="79601" cy="30954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E5BC2275-9106-B744-A79E-F0E0EDB1A7A1}"/>
              </a:ext>
            </a:extLst>
          </p:cNvPr>
          <p:cNvCxnSpPr>
            <a:cxnSpLocks/>
          </p:cNvCxnSpPr>
          <p:nvPr/>
        </p:nvCxnSpPr>
        <p:spPr>
          <a:xfrm>
            <a:off x="1029489" y="4831307"/>
            <a:ext cx="315264" cy="11995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78CCBEC-9EFB-B247-8355-3436510655BE}"/>
              </a:ext>
            </a:extLst>
          </p:cNvPr>
          <p:cNvCxnSpPr>
            <a:cxnSpLocks/>
          </p:cNvCxnSpPr>
          <p:nvPr/>
        </p:nvCxnSpPr>
        <p:spPr>
          <a:xfrm>
            <a:off x="6418478" y="6666566"/>
            <a:ext cx="113371" cy="53712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6A6C91E7-13FC-9643-9A9F-77FA682187E8}"/>
              </a:ext>
            </a:extLst>
          </p:cNvPr>
          <p:cNvCxnSpPr>
            <a:cxnSpLocks/>
          </p:cNvCxnSpPr>
          <p:nvPr/>
        </p:nvCxnSpPr>
        <p:spPr>
          <a:xfrm>
            <a:off x="7854625" y="6441152"/>
            <a:ext cx="19640" cy="35662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0588F3D6-ABC2-1841-BA4B-7BC0EDF7CF33}"/>
              </a:ext>
            </a:extLst>
          </p:cNvPr>
          <p:cNvCxnSpPr>
            <a:cxnSpLocks/>
          </p:cNvCxnSpPr>
          <p:nvPr/>
        </p:nvCxnSpPr>
        <p:spPr>
          <a:xfrm>
            <a:off x="8035897" y="3770124"/>
            <a:ext cx="629789" cy="23123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A9E32079-4DB0-B142-9C0E-33EA19DAE26F}"/>
              </a:ext>
            </a:extLst>
          </p:cNvPr>
          <p:cNvCxnSpPr>
            <a:cxnSpLocks/>
          </p:cNvCxnSpPr>
          <p:nvPr/>
        </p:nvCxnSpPr>
        <p:spPr>
          <a:xfrm>
            <a:off x="2513366" y="4299045"/>
            <a:ext cx="335245" cy="65222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10F4019B-A848-E14F-9D10-BDCCDE94301D}"/>
              </a:ext>
            </a:extLst>
          </p:cNvPr>
          <p:cNvCxnSpPr>
            <a:cxnSpLocks/>
          </p:cNvCxnSpPr>
          <p:nvPr/>
        </p:nvCxnSpPr>
        <p:spPr>
          <a:xfrm flipH="1">
            <a:off x="8665686" y="2173192"/>
            <a:ext cx="83333" cy="519036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1DE5F197-57A5-5645-8F7D-42772CF5BEC2}"/>
              </a:ext>
            </a:extLst>
          </p:cNvPr>
          <p:cNvCxnSpPr>
            <a:cxnSpLocks/>
          </p:cNvCxnSpPr>
          <p:nvPr/>
        </p:nvCxnSpPr>
        <p:spPr>
          <a:xfrm flipH="1" flipV="1">
            <a:off x="3791443" y="5117857"/>
            <a:ext cx="47347" cy="329374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F12BAC8F-F07D-944D-B956-7DB56B662BF3}"/>
              </a:ext>
            </a:extLst>
          </p:cNvPr>
          <p:cNvCxnSpPr>
            <a:cxnSpLocks/>
          </p:cNvCxnSpPr>
          <p:nvPr/>
        </p:nvCxnSpPr>
        <p:spPr>
          <a:xfrm>
            <a:off x="4840404" y="4414713"/>
            <a:ext cx="0" cy="5365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32503C1B-3F2C-5B49-AF75-228F39D82FBC}"/>
              </a:ext>
            </a:extLst>
          </p:cNvPr>
          <p:cNvCxnSpPr>
            <a:cxnSpLocks/>
          </p:cNvCxnSpPr>
          <p:nvPr/>
        </p:nvCxnSpPr>
        <p:spPr>
          <a:xfrm flipH="1" flipV="1">
            <a:off x="6286453" y="4952137"/>
            <a:ext cx="167193" cy="425661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19E97412-2081-6A4D-9778-B84910DBB89C}"/>
              </a:ext>
            </a:extLst>
          </p:cNvPr>
          <p:cNvCxnSpPr>
            <a:cxnSpLocks/>
          </p:cNvCxnSpPr>
          <p:nvPr/>
        </p:nvCxnSpPr>
        <p:spPr>
          <a:xfrm>
            <a:off x="7432953" y="4471525"/>
            <a:ext cx="480113" cy="51486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08EBE8F6-664F-174C-8728-B23066FF1750}"/>
              </a:ext>
            </a:extLst>
          </p:cNvPr>
          <p:cNvCxnSpPr>
            <a:cxnSpLocks/>
          </p:cNvCxnSpPr>
          <p:nvPr/>
        </p:nvCxnSpPr>
        <p:spPr>
          <a:xfrm flipH="1" flipV="1">
            <a:off x="8390969" y="4676732"/>
            <a:ext cx="358050" cy="154575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192FEB05-E34C-E146-9EA6-587B7AEFD772}"/>
              </a:ext>
            </a:extLst>
          </p:cNvPr>
          <p:cNvCxnSpPr>
            <a:cxnSpLocks/>
          </p:cNvCxnSpPr>
          <p:nvPr/>
        </p:nvCxnSpPr>
        <p:spPr>
          <a:xfrm>
            <a:off x="6737626" y="2303699"/>
            <a:ext cx="0" cy="4661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V="1">
            <a:off x="6209090" y="2813189"/>
            <a:ext cx="21513" cy="47648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FDEE5941-DCAC-F946-9E0D-D0D96D387CC8}"/>
              </a:ext>
            </a:extLst>
          </p:cNvPr>
          <p:cNvCxnSpPr>
            <a:cxnSpLocks/>
          </p:cNvCxnSpPr>
          <p:nvPr/>
        </p:nvCxnSpPr>
        <p:spPr>
          <a:xfrm flipH="1" flipV="1">
            <a:off x="8206336" y="9315667"/>
            <a:ext cx="236812" cy="30981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8EC79EC-6F14-7F48-A8E3-9D310B2F25F7}"/>
              </a:ext>
            </a:extLst>
          </p:cNvPr>
          <p:cNvCxnSpPr>
            <a:cxnSpLocks/>
          </p:cNvCxnSpPr>
          <p:nvPr/>
        </p:nvCxnSpPr>
        <p:spPr>
          <a:xfrm>
            <a:off x="7868026" y="8010664"/>
            <a:ext cx="772685" cy="44237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FA68B2DF-C22A-2A46-8DE5-4E7BFDC482D4}"/>
              </a:ext>
            </a:extLst>
          </p:cNvPr>
          <p:cNvCxnSpPr>
            <a:cxnSpLocks/>
          </p:cNvCxnSpPr>
          <p:nvPr/>
        </p:nvCxnSpPr>
        <p:spPr>
          <a:xfrm>
            <a:off x="1134092" y="8833518"/>
            <a:ext cx="770272" cy="587832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09" name="TextBox 308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718609" y="11131200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8 Autumn Term 2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331569" y="1094330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8 Spring Term 1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4564947" y="8816621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8 Spring Term 2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67647" y="6828146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8 Summer Term 1</a:t>
            </a: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1289682" y="4616234"/>
            <a:ext cx="1038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8 Summer Term 2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63476" y="2448143"/>
            <a:ext cx="1188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9 Summer Preparation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3213" y="16295187"/>
            <a:ext cx="1912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Key skills and techniques used within drama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8284" y="16183000"/>
            <a:ext cx="222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Development of social skills through discussion and team work tasks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09498" y="15015479"/>
            <a:ext cx="1220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Understanding what drama 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432" y="15622487"/>
            <a:ext cx="1302277" cy="461665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Acting skills and techniques recall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181" y="13358803"/>
            <a:ext cx="101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Recall features of a Still Image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77126" y="14361936"/>
            <a:ext cx="121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Effective Spoken Thoughts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44753" y="12755057"/>
            <a:ext cx="161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Exploring Essence Machines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11262" y="14198406"/>
            <a:ext cx="170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Exploring Systems of Movement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79109" y="12974661"/>
            <a:ext cx="137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Features of Mime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65959" y="14049772"/>
            <a:ext cx="1535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Enhancing drama with Mime and music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79967" y="12805497"/>
            <a:ext cx="18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Combining techniques to develop drama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43137" y="14093766"/>
            <a:ext cx="16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Recognising and recalling key features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03622" y="12259906"/>
            <a:ext cx="1202714" cy="46166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Practical Assessment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852" y="11492025"/>
            <a:ext cx="97259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Terrible Fate of Humpty Dumpty</a:t>
            </a:r>
          </a:p>
          <a:p>
            <a:pPr algn="ctr"/>
            <a:r>
              <a:rPr lang="en-GB" sz="1200" b="1" dirty="0">
                <a:solidFill>
                  <a:srgbClr val="FF9300"/>
                </a:solidFill>
              </a:rPr>
              <a:t>(Script)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91148" y="10088862"/>
            <a:ext cx="144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Exploring victims of bullying through Spoken Thoughts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962" y="9383676"/>
            <a:ext cx="967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Identifying key moments in a scene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897" y="8360858"/>
            <a:ext cx="159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Building Character through performance skills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03251" y="9633356"/>
            <a:ext cx="123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Scripted Duologues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26387" y="8106585"/>
            <a:ext cx="163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Identifying strategies to build tension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02237" y="9704151"/>
            <a:ext cx="17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Demonstrating contrast through drama techniques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84208" y="8377921"/>
            <a:ext cx="1464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Exploring our role in reducing bullying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80224" y="9784629"/>
            <a:ext cx="130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Developing drama through Stimuli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56748" y="8240842"/>
            <a:ext cx="131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Understanding stimuli and how to use them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711561" y="9848927"/>
            <a:ext cx="12582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Exploring slavery through Chair Duets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699474" y="8267696"/>
            <a:ext cx="130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Using specific Characteristics to develop drama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986397" y="9580625"/>
            <a:ext cx="133751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News report drama using existing events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532309" y="7618868"/>
            <a:ext cx="180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Assessment prep – group piece choosing own stimulus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473917" y="6211497"/>
            <a:ext cx="1126443" cy="646331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Performance assessment of piece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282999" y="6199746"/>
            <a:ext cx="1108778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Evacuees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557641" y="6080776"/>
            <a:ext cx="1420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Practically comparing 1940’s Britain to now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996353" y="7428637"/>
            <a:ext cx="143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Duologues exploring emotion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592050" y="6251926"/>
            <a:ext cx="145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Mime and extended Spoken Thought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774547" y="5998469"/>
            <a:ext cx="146634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‘Goodnight Mr Tom’ – completion of learning mat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8035897" y="1724442"/>
            <a:ext cx="1259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Preparation for next year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95339" y="4471525"/>
            <a:ext cx="892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Devising drama - Evacuees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882693" y="2070205"/>
            <a:ext cx="1769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Recommended reading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301720" y="3253413"/>
            <a:ext cx="181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Standards and expectations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3141" y="3887318"/>
            <a:ext cx="2028352" cy="461665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Scripted Duologues exploring the expression of feelings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3714" y="5407459"/>
            <a:ext cx="1932182" cy="461665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Scripted Duologues focusing on physical expression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756" y="3995452"/>
            <a:ext cx="1684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Breaking down Devised drama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5550" y="5329249"/>
            <a:ext cx="181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Building Devised drama with effective techniques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2509" y="4260689"/>
            <a:ext cx="160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Developing a narrative using recall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09913" y="4817419"/>
            <a:ext cx="978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Assessment prep and peer evaluation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40149" y="3333876"/>
            <a:ext cx="1298271" cy="646331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Practical performance for assessment</a:t>
            </a:r>
          </a:p>
        </p:txBody>
      </p:sp>
      <p:sp>
        <p:nvSpPr>
          <p:cNvPr id="3" name="Oval 2"/>
          <p:cNvSpPr/>
          <p:nvPr/>
        </p:nvSpPr>
        <p:spPr>
          <a:xfrm>
            <a:off x="2080645" y="1607811"/>
            <a:ext cx="3442162" cy="23464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418684" y="1724442"/>
            <a:ext cx="2745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Intent</a:t>
            </a:r>
          </a:p>
          <a:p>
            <a:pPr algn="ctr"/>
            <a:r>
              <a:rPr lang="en-GB" sz="1200" dirty="0"/>
              <a:t>Build knowledge and confidence in the use of drama techniques</a:t>
            </a:r>
          </a:p>
          <a:p>
            <a:pPr algn="ctr"/>
            <a:r>
              <a:rPr lang="en-GB" sz="1200" dirty="0"/>
              <a:t>Understand the process of devising drama</a:t>
            </a:r>
          </a:p>
          <a:p>
            <a:pPr algn="ctr"/>
            <a:r>
              <a:rPr lang="en-GB" sz="1200" dirty="0"/>
              <a:t>Build empathy through the study of historical events using drama</a:t>
            </a:r>
          </a:p>
          <a:p>
            <a:pPr algn="ctr"/>
            <a:r>
              <a:rPr lang="en-GB" sz="1200" dirty="0"/>
              <a:t>Continue to build confidence and effective communication</a:t>
            </a:r>
          </a:p>
          <a:p>
            <a:pPr algn="ctr"/>
            <a:r>
              <a:rPr lang="en-GB" sz="1200" dirty="0"/>
              <a:t>Build confidence in giving constructive feedback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827C3-E821-4500-AE1D-FE76D668350F}"/>
              </a:ext>
            </a:extLst>
          </p:cNvPr>
          <p:cNvSpPr txBox="1"/>
          <p:nvPr/>
        </p:nvSpPr>
        <p:spPr>
          <a:xfrm>
            <a:off x="263144" y="7954325"/>
            <a:ext cx="1676735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Formative assessment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0CFFD96-0053-45B5-BDB0-F3DBFE93757D}"/>
              </a:ext>
            </a:extLst>
          </p:cNvPr>
          <p:cNvCxnSpPr>
            <a:cxnSpLocks/>
          </p:cNvCxnSpPr>
          <p:nvPr/>
        </p:nvCxnSpPr>
        <p:spPr>
          <a:xfrm>
            <a:off x="1682040" y="8220344"/>
            <a:ext cx="398561" cy="97985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D8990B3F-296E-4475-BB42-F2BBFF22D4C0}"/>
              </a:ext>
            </a:extLst>
          </p:cNvPr>
          <p:cNvSpPr txBox="1"/>
          <p:nvPr/>
        </p:nvSpPr>
        <p:spPr>
          <a:xfrm>
            <a:off x="4450407" y="5627578"/>
            <a:ext cx="1676735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Formative assessment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26901012-14C4-46F6-B411-FE3790988EC4}"/>
              </a:ext>
            </a:extLst>
          </p:cNvPr>
          <p:cNvCxnSpPr>
            <a:cxnSpLocks/>
          </p:cNvCxnSpPr>
          <p:nvPr/>
        </p:nvCxnSpPr>
        <p:spPr>
          <a:xfrm flipV="1">
            <a:off x="5431916" y="5031163"/>
            <a:ext cx="11166" cy="61725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403414C-950D-42A9-B6AB-33417DEE13FC}"/>
              </a:ext>
            </a:extLst>
          </p:cNvPr>
          <p:cNvSpPr txBox="1"/>
          <p:nvPr/>
        </p:nvSpPr>
        <p:spPr>
          <a:xfrm>
            <a:off x="392804" y="16937179"/>
            <a:ext cx="1157048" cy="46166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Closed Book Assessments</a:t>
            </a:r>
            <a:endParaRPr lang="en-GB" sz="12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EB53F7F0-EC4C-497F-8001-6D1B3CCD0CD4}"/>
              </a:ext>
            </a:extLst>
          </p:cNvPr>
          <p:cNvSpPr txBox="1"/>
          <p:nvPr/>
        </p:nvSpPr>
        <p:spPr>
          <a:xfrm>
            <a:off x="1723082" y="17061020"/>
            <a:ext cx="1127144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DIRT</a:t>
            </a:r>
            <a:endParaRPr lang="en-GB" sz="12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DC9927F-0D20-4996-B5CE-92FBA72C7288}"/>
              </a:ext>
            </a:extLst>
          </p:cNvPr>
          <p:cNvSpPr txBox="1"/>
          <p:nvPr/>
        </p:nvSpPr>
        <p:spPr>
          <a:xfrm>
            <a:off x="3060007" y="16883609"/>
            <a:ext cx="108494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Formative Assessments</a:t>
            </a:r>
            <a:endParaRPr lang="en-GB" sz="12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DDB6D04-EF8B-4807-A8ED-FF529F85AAA2}"/>
              </a:ext>
            </a:extLst>
          </p:cNvPr>
          <p:cNvSpPr txBox="1"/>
          <p:nvPr/>
        </p:nvSpPr>
        <p:spPr>
          <a:xfrm>
            <a:off x="4325037" y="17047011"/>
            <a:ext cx="108494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PSHE</a:t>
            </a:r>
            <a:endParaRPr lang="en-GB" sz="1200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B26B0102-19A2-4678-A944-EF86D11735D1}"/>
              </a:ext>
            </a:extLst>
          </p:cNvPr>
          <p:cNvSpPr txBox="1"/>
          <p:nvPr/>
        </p:nvSpPr>
        <p:spPr>
          <a:xfrm>
            <a:off x="5626619" y="16885551"/>
            <a:ext cx="108494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Careers Related</a:t>
            </a:r>
            <a:endParaRPr lang="en-GB" sz="12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38FF03CA-86A2-4F6B-8259-3EF41AD1A0B2}"/>
              </a:ext>
            </a:extLst>
          </p:cNvPr>
          <p:cNvSpPr txBox="1"/>
          <p:nvPr/>
        </p:nvSpPr>
        <p:spPr>
          <a:xfrm>
            <a:off x="6912385" y="17047879"/>
            <a:ext cx="1120140" cy="276999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Literacy Focus</a:t>
            </a:r>
            <a:endParaRPr lang="en-GB" sz="1200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46787F9-B4E4-4778-A096-1D37BD009238}"/>
              </a:ext>
            </a:extLst>
          </p:cNvPr>
          <p:cNvSpPr txBox="1"/>
          <p:nvPr/>
        </p:nvSpPr>
        <p:spPr>
          <a:xfrm>
            <a:off x="8206336" y="17047880"/>
            <a:ext cx="1127144" cy="27699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Cultural Capital</a:t>
            </a:r>
            <a:endParaRPr lang="en-GB" sz="1200" dirty="0"/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829E8FC-FF79-4156-8684-9847A9A1DCF7}"/>
              </a:ext>
            </a:extLst>
          </p:cNvPr>
          <p:cNvCxnSpPr>
            <a:cxnSpLocks/>
          </p:cNvCxnSpPr>
          <p:nvPr/>
        </p:nvCxnSpPr>
        <p:spPr>
          <a:xfrm flipH="1">
            <a:off x="8668289" y="11096819"/>
            <a:ext cx="70701" cy="24369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C6834BB-F7CB-4311-92E7-84EF9FD7641B}"/>
              </a:ext>
            </a:extLst>
          </p:cNvPr>
          <p:cNvSpPr txBox="1"/>
          <p:nvPr/>
        </p:nvSpPr>
        <p:spPr>
          <a:xfrm>
            <a:off x="8205477" y="10640866"/>
            <a:ext cx="118123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Shakespearian Theatre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84E00-C1A3-4BCC-9B19-5B40AC6D5626}"/>
              </a:ext>
            </a:extLst>
          </p:cNvPr>
          <p:cNvSpPr txBox="1"/>
          <p:nvPr/>
        </p:nvSpPr>
        <p:spPr>
          <a:xfrm>
            <a:off x="7749114" y="12717928"/>
            <a:ext cx="488692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DIRT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D9586EC-3FAB-426F-8075-38DCAFE88746}"/>
              </a:ext>
            </a:extLst>
          </p:cNvPr>
          <p:cNvSpPr txBox="1"/>
          <p:nvPr/>
        </p:nvSpPr>
        <p:spPr>
          <a:xfrm>
            <a:off x="8959535" y="6839035"/>
            <a:ext cx="488692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DIRT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45276C9-ED55-4054-BC12-99808952F73A}"/>
              </a:ext>
            </a:extLst>
          </p:cNvPr>
          <p:cNvSpPr txBox="1"/>
          <p:nvPr/>
        </p:nvSpPr>
        <p:spPr>
          <a:xfrm>
            <a:off x="7741991" y="3950798"/>
            <a:ext cx="488692" cy="2769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DIRT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4089E1-5A80-43D0-AB8E-8F84F4F55777}"/>
              </a:ext>
            </a:extLst>
          </p:cNvPr>
          <p:cNvSpPr txBox="1"/>
          <p:nvPr/>
        </p:nvSpPr>
        <p:spPr>
          <a:xfrm>
            <a:off x="6458418" y="10557783"/>
            <a:ext cx="1672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Exploring Shakespeare and his theatre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635E9B8B-E1E4-4D62-8512-A79EF6492130}"/>
              </a:ext>
            </a:extLst>
          </p:cNvPr>
          <p:cNvCxnSpPr>
            <a:cxnSpLocks/>
          </p:cNvCxnSpPr>
          <p:nvPr/>
        </p:nvCxnSpPr>
        <p:spPr>
          <a:xfrm>
            <a:off x="7054309" y="10941124"/>
            <a:ext cx="18302" cy="520560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E28E787-8888-46A0-A2C9-B582F5673868}"/>
              </a:ext>
            </a:extLst>
          </p:cNvPr>
          <p:cNvSpPr txBox="1"/>
          <p:nvPr/>
        </p:nvSpPr>
        <p:spPr>
          <a:xfrm>
            <a:off x="5438957" y="11890902"/>
            <a:ext cx="1603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Shakespearian Language and Insults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5A2AD22D-6FC6-453B-8F2B-27AC2D203470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6240802" y="11442674"/>
            <a:ext cx="19483" cy="448228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4BF368-A92D-4F3E-8BAA-848F71951678}"/>
              </a:ext>
            </a:extLst>
          </p:cNvPr>
          <p:cNvSpPr txBox="1"/>
          <p:nvPr/>
        </p:nvSpPr>
        <p:spPr>
          <a:xfrm>
            <a:off x="4496835" y="10572698"/>
            <a:ext cx="202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 Midsummer Night’s Dream – Identifying Features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F4D75E9C-EA54-4A4D-84D1-E2BC251F501A}"/>
              </a:ext>
            </a:extLst>
          </p:cNvPr>
          <p:cNvCxnSpPr>
            <a:cxnSpLocks/>
          </p:cNvCxnSpPr>
          <p:nvPr/>
        </p:nvCxnSpPr>
        <p:spPr>
          <a:xfrm>
            <a:off x="5325551" y="10982175"/>
            <a:ext cx="0" cy="37383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15A81D07-D57D-44FE-B5AA-5963B1ED9A05}"/>
              </a:ext>
            </a:extLst>
          </p:cNvPr>
          <p:cNvSpPr txBox="1"/>
          <p:nvPr/>
        </p:nvSpPr>
        <p:spPr>
          <a:xfrm>
            <a:off x="3417263" y="12098059"/>
            <a:ext cx="2021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 Midsummer Night’s Dream – Creating Comedy</a:t>
            </a: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6EFBE5FD-65F9-4106-93A2-068F546894BD}"/>
              </a:ext>
            </a:extLst>
          </p:cNvPr>
          <p:cNvCxnSpPr>
            <a:cxnSpLocks/>
          </p:cNvCxnSpPr>
          <p:nvPr/>
        </p:nvCxnSpPr>
        <p:spPr>
          <a:xfrm flipV="1">
            <a:off x="4582042" y="11523405"/>
            <a:ext cx="82374" cy="59832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DB290AD-5970-4B33-90A4-156BD920AFF5}"/>
              </a:ext>
            </a:extLst>
          </p:cNvPr>
          <p:cNvSpPr txBox="1"/>
          <p:nvPr/>
        </p:nvSpPr>
        <p:spPr>
          <a:xfrm>
            <a:off x="2763008" y="10580300"/>
            <a:ext cx="1770797" cy="461665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Montagues Vs Capulets – Physicality and context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704AFFAA-39E7-4A95-878F-0161A2CB3B16}"/>
              </a:ext>
            </a:extLst>
          </p:cNvPr>
          <p:cNvCxnSpPr>
            <a:cxnSpLocks/>
          </p:cNvCxnSpPr>
          <p:nvPr/>
        </p:nvCxnSpPr>
        <p:spPr>
          <a:xfrm>
            <a:off x="3676052" y="11038909"/>
            <a:ext cx="0" cy="373833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124AAB3F-773B-4AC2-BB33-64623206BDF8}"/>
              </a:ext>
            </a:extLst>
          </p:cNvPr>
          <p:cNvSpPr txBox="1"/>
          <p:nvPr/>
        </p:nvSpPr>
        <p:spPr>
          <a:xfrm>
            <a:off x="1652586" y="12021738"/>
            <a:ext cx="1770797" cy="646331"/>
          </a:xfrm>
          <a:prstGeom prst="rect">
            <a:avLst/>
          </a:prstGeom>
          <a:solidFill>
            <a:srgbClr val="FF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Montagues Vs Capulets – Expression and performance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321A5E0-8795-4FAA-8A1C-ACD9C73EDB15}"/>
              </a:ext>
            </a:extLst>
          </p:cNvPr>
          <p:cNvCxnSpPr>
            <a:cxnSpLocks/>
          </p:cNvCxnSpPr>
          <p:nvPr/>
        </p:nvCxnSpPr>
        <p:spPr>
          <a:xfrm flipV="1">
            <a:off x="2785760" y="11471177"/>
            <a:ext cx="82374" cy="598329"/>
          </a:xfrm>
          <a:prstGeom prst="line">
            <a:avLst/>
          </a:prstGeom>
          <a:ln w="1905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46">
            <a:extLst>
              <a:ext uri="{FF2B5EF4-FFF2-40B4-BE49-F238E27FC236}">
                <a16:creationId xmlns:a16="http://schemas.microsoft.com/office/drawing/2014/main" id="{D42E23C2-3C46-4B97-B016-60AB05A70B10}"/>
              </a:ext>
            </a:extLst>
          </p:cNvPr>
          <p:cNvSpPr txBox="1"/>
          <p:nvPr/>
        </p:nvSpPr>
        <p:spPr>
          <a:xfrm>
            <a:off x="1462668" y="713015"/>
            <a:ext cx="239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Arial Narrow" panose="020B0606020202030204" pitchFamily="34" charset="0"/>
              </a:rPr>
              <a:t>YEAR 8 DRAMA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5069</TotalTime>
  <Words>361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Victoria McNamara</cp:lastModifiedBy>
  <cp:revision>257</cp:revision>
  <cp:lastPrinted>2019-04-17T12:08:41Z</cp:lastPrinted>
  <dcterms:created xsi:type="dcterms:W3CDTF">2018-02-08T08:28:53Z</dcterms:created>
  <dcterms:modified xsi:type="dcterms:W3CDTF">2020-05-22T07:28:05Z</dcterms:modified>
</cp:coreProperties>
</file>