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662738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FF9300"/>
    <a:srgbClr val="941651"/>
    <a:srgbClr val="941100"/>
    <a:srgbClr val="005493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70" d="100"/>
          <a:sy n="70" d="100"/>
        </p:scale>
        <p:origin x="1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9825" y="1241425"/>
            <a:ext cx="18430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3" y="4776789"/>
            <a:ext cx="53308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27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9825" y="1241425"/>
            <a:ext cx="1843088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27648" y="188312"/>
            <a:ext cx="9366739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32661" y="11131055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36133" y="7060158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70866" y="899078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35774" y="276484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22785" y="1091836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25556" y="14616097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1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7681" y="15572891"/>
            <a:ext cx="841074" cy="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PRIMARY </a:t>
            </a:r>
          </a:p>
          <a:p>
            <a:pPr algn="ctr"/>
            <a:r>
              <a:rPr lang="en-US" sz="1200" b="1" dirty="0"/>
              <a:t>SCHOOL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73630" y="15915839"/>
            <a:ext cx="8787" cy="40876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965491" y="16299723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011948" y="15011531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793756" y="15807091"/>
            <a:ext cx="0" cy="8206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774852" y="16219489"/>
            <a:ext cx="9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 flipV="1">
            <a:off x="3997460" y="15848308"/>
            <a:ext cx="0" cy="6020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1A9F72DB-801B-1540-9027-8E9B8D266CA4}"/>
              </a:ext>
            </a:extLst>
          </p:cNvPr>
          <p:cNvSpPr txBox="1"/>
          <p:nvPr/>
        </p:nvSpPr>
        <p:spPr>
          <a:xfrm>
            <a:off x="3997460" y="16127319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Sit SATS in </a:t>
            </a:r>
          </a:p>
          <a:p>
            <a:r>
              <a:rPr lang="en-US" sz="800" dirty="0"/>
              <a:t>Y6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347FA-8CA5-B64D-85BC-64ED9061E462}"/>
              </a:ext>
            </a:extLst>
          </p:cNvPr>
          <p:cNvSpPr txBox="1"/>
          <p:nvPr/>
        </p:nvSpPr>
        <p:spPr>
          <a:xfrm>
            <a:off x="3613576" y="15110767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Attend</a:t>
            </a:r>
          </a:p>
          <a:p>
            <a:r>
              <a:rPr lang="en-US" sz="800" dirty="0"/>
              <a:t>welcome day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 flipH="1">
            <a:off x="3633397" y="15155303"/>
            <a:ext cx="4221" cy="6147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DCFADFF-18E9-314C-BA93-B0E2EAA0B395}"/>
              </a:ext>
            </a:extLst>
          </p:cNvPr>
          <p:cNvCxnSpPr>
            <a:cxnSpLocks/>
          </p:cNvCxnSpPr>
          <p:nvPr/>
        </p:nvCxnSpPr>
        <p:spPr>
          <a:xfrm flipV="1">
            <a:off x="2135055" y="15875006"/>
            <a:ext cx="6084" cy="7580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98D0D35-29AB-1847-B78E-66D8D2E8F393}"/>
              </a:ext>
            </a:extLst>
          </p:cNvPr>
          <p:cNvSpPr txBox="1"/>
          <p:nvPr/>
        </p:nvSpPr>
        <p:spPr>
          <a:xfrm>
            <a:off x="2150889" y="16132927"/>
            <a:ext cx="73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 the transition programme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2465061" y="15151305"/>
            <a:ext cx="0" cy="7141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307DEB2C-260D-0340-9B54-6F5AE6E5CAF0}"/>
              </a:ext>
            </a:extLst>
          </p:cNvPr>
          <p:cNvSpPr txBox="1"/>
          <p:nvPr/>
        </p:nvSpPr>
        <p:spPr>
          <a:xfrm>
            <a:off x="2436793" y="15097904"/>
            <a:ext cx="9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 the school mission statement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312439" y="14683567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 flipV="1">
            <a:off x="891897" y="13974056"/>
            <a:ext cx="719646" cy="2472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1496042" y="13285466"/>
            <a:ext cx="898176" cy="3300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3656060" y="13799539"/>
            <a:ext cx="0" cy="5955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2917096" y="12886216"/>
            <a:ext cx="1109748" cy="6966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3642558" y="11594607"/>
            <a:ext cx="582154" cy="43241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7194028" y="15869890"/>
            <a:ext cx="0" cy="8012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4A79582-07C9-724E-B8B3-9661E7D84670}"/>
              </a:ext>
            </a:extLst>
          </p:cNvPr>
          <p:cNvSpPr txBox="1"/>
          <p:nvPr/>
        </p:nvSpPr>
        <p:spPr>
          <a:xfrm>
            <a:off x="7162791" y="16295536"/>
            <a:ext cx="79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Meet our staff  and Pastoral leads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>
            <a:off x="5619221" y="13189609"/>
            <a:ext cx="761703" cy="4112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 flipV="1">
            <a:off x="7954050" y="12027023"/>
            <a:ext cx="636640" cy="2983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H="1">
            <a:off x="7223571" y="11036380"/>
            <a:ext cx="12499" cy="25193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V="1">
            <a:off x="6346487" y="11594607"/>
            <a:ext cx="0" cy="5086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78E72D1-A4E0-D94A-AD26-756C6F30DB76}"/>
              </a:ext>
            </a:extLst>
          </p:cNvPr>
          <p:cNvCxnSpPr>
            <a:cxnSpLocks/>
          </p:cNvCxnSpPr>
          <p:nvPr/>
        </p:nvCxnSpPr>
        <p:spPr>
          <a:xfrm flipH="1">
            <a:off x="5060880" y="10968448"/>
            <a:ext cx="252159" cy="4992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</p:cNvCxnSpPr>
          <p:nvPr/>
        </p:nvCxnSpPr>
        <p:spPr>
          <a:xfrm flipV="1">
            <a:off x="595423" y="15025702"/>
            <a:ext cx="212460" cy="5865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 flipV="1">
            <a:off x="1246863" y="11669427"/>
            <a:ext cx="211762" cy="24183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 flipH="1">
            <a:off x="3666571" y="8555484"/>
            <a:ext cx="119765" cy="67292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</p:cNvCxnSpPr>
          <p:nvPr/>
        </p:nvCxnSpPr>
        <p:spPr>
          <a:xfrm flipV="1">
            <a:off x="716880" y="10254168"/>
            <a:ext cx="741745" cy="625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 flipV="1">
            <a:off x="2167734" y="9427483"/>
            <a:ext cx="196861" cy="46020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328405-E305-064F-BB49-5E09C8D7C1AA}"/>
              </a:ext>
            </a:extLst>
          </p:cNvPr>
          <p:cNvCxnSpPr>
            <a:cxnSpLocks/>
          </p:cNvCxnSpPr>
          <p:nvPr/>
        </p:nvCxnSpPr>
        <p:spPr>
          <a:xfrm>
            <a:off x="2443409" y="8519525"/>
            <a:ext cx="254800" cy="9079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D926B2A-A746-2743-A1C0-AD8DE17492FD}"/>
              </a:ext>
            </a:extLst>
          </p:cNvPr>
          <p:cNvCxnSpPr>
            <a:cxnSpLocks/>
          </p:cNvCxnSpPr>
          <p:nvPr/>
        </p:nvCxnSpPr>
        <p:spPr>
          <a:xfrm>
            <a:off x="6049731" y="8908910"/>
            <a:ext cx="9371" cy="43869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229CA148-C5A7-674A-9EBE-7E0537F4EF65}"/>
              </a:ext>
            </a:extLst>
          </p:cNvPr>
          <p:cNvCxnSpPr>
            <a:cxnSpLocks/>
          </p:cNvCxnSpPr>
          <p:nvPr/>
        </p:nvCxnSpPr>
        <p:spPr>
          <a:xfrm flipH="1" flipV="1">
            <a:off x="5588131" y="9412488"/>
            <a:ext cx="429576" cy="41431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 flipH="1" flipV="1">
            <a:off x="6820041" y="9302249"/>
            <a:ext cx="244111" cy="41516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F528227-07B4-C549-8C1A-9F98BE2554DB}"/>
              </a:ext>
            </a:extLst>
          </p:cNvPr>
          <p:cNvCxnSpPr>
            <a:cxnSpLocks/>
          </p:cNvCxnSpPr>
          <p:nvPr/>
        </p:nvCxnSpPr>
        <p:spPr>
          <a:xfrm flipV="1">
            <a:off x="8173630" y="7880915"/>
            <a:ext cx="742361" cy="13603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3F4B10E-3327-F44F-91B8-8FA1DBDE34BB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8702130" y="6773529"/>
            <a:ext cx="284916" cy="470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D313EF1E-25A3-B24E-ABB4-D1A2267DBC5E}"/>
              </a:ext>
            </a:extLst>
          </p:cNvPr>
          <p:cNvCxnSpPr>
            <a:cxnSpLocks/>
          </p:cNvCxnSpPr>
          <p:nvPr/>
        </p:nvCxnSpPr>
        <p:spPr>
          <a:xfrm>
            <a:off x="7560636" y="8891947"/>
            <a:ext cx="73213" cy="6178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3764640" y="4461588"/>
            <a:ext cx="35" cy="5547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 flipV="1">
            <a:off x="3232508" y="5094717"/>
            <a:ext cx="0" cy="4661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H="1" flipV="1">
            <a:off x="4458088" y="5031733"/>
            <a:ext cx="150677" cy="8489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7D6FD9D7-14C2-BE48-995B-3076BE197D85}"/>
              </a:ext>
            </a:extLst>
          </p:cNvPr>
          <p:cNvCxnSpPr>
            <a:cxnSpLocks/>
          </p:cNvCxnSpPr>
          <p:nvPr/>
        </p:nvCxnSpPr>
        <p:spPr>
          <a:xfrm>
            <a:off x="5053989" y="4499403"/>
            <a:ext cx="467817" cy="61036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</p:cNvCxnSpPr>
          <p:nvPr/>
        </p:nvCxnSpPr>
        <p:spPr>
          <a:xfrm>
            <a:off x="2357338" y="4322255"/>
            <a:ext cx="408473" cy="5777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6257852" y="5121503"/>
            <a:ext cx="139764" cy="41254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C2BA5C0D-B657-D943-A288-269051D04995}"/>
              </a:ext>
            </a:extLst>
          </p:cNvPr>
          <p:cNvCxnSpPr>
            <a:cxnSpLocks/>
          </p:cNvCxnSpPr>
          <p:nvPr/>
        </p:nvCxnSpPr>
        <p:spPr>
          <a:xfrm>
            <a:off x="6607944" y="4392043"/>
            <a:ext cx="136509" cy="4904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12BAC8F-F07D-944D-B956-7DB56B662BF3}"/>
              </a:ext>
            </a:extLst>
          </p:cNvPr>
          <p:cNvCxnSpPr>
            <a:cxnSpLocks/>
          </p:cNvCxnSpPr>
          <p:nvPr/>
        </p:nvCxnSpPr>
        <p:spPr>
          <a:xfrm>
            <a:off x="8080204" y="5038984"/>
            <a:ext cx="128227" cy="41453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192FEB05-E34C-E146-9EA6-587B7AEFD772}"/>
              </a:ext>
            </a:extLst>
          </p:cNvPr>
          <p:cNvCxnSpPr>
            <a:cxnSpLocks/>
          </p:cNvCxnSpPr>
          <p:nvPr/>
        </p:nvCxnSpPr>
        <p:spPr>
          <a:xfrm flipH="1">
            <a:off x="6983562" y="2209778"/>
            <a:ext cx="124406" cy="5609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4E180E0-EF2A-9645-9783-CACAE2FBF8CE}"/>
              </a:ext>
            </a:extLst>
          </p:cNvPr>
          <p:cNvCxnSpPr>
            <a:cxnSpLocks/>
          </p:cNvCxnSpPr>
          <p:nvPr/>
        </p:nvCxnSpPr>
        <p:spPr>
          <a:xfrm>
            <a:off x="5760928" y="2238231"/>
            <a:ext cx="137912" cy="52893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A004A65-F6C5-4141-8C1F-EA48F18945B6}"/>
              </a:ext>
            </a:extLst>
          </p:cNvPr>
          <p:cNvCxnSpPr>
            <a:cxnSpLocks/>
          </p:cNvCxnSpPr>
          <p:nvPr/>
        </p:nvCxnSpPr>
        <p:spPr>
          <a:xfrm flipH="1" flipV="1">
            <a:off x="5185392" y="2867841"/>
            <a:ext cx="6646" cy="4856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 flipH="1" flipV="1">
            <a:off x="8300425" y="9139077"/>
            <a:ext cx="228668" cy="11892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</p:cNvCxnSpPr>
          <p:nvPr/>
        </p:nvCxnSpPr>
        <p:spPr>
          <a:xfrm flipH="1" flipV="1">
            <a:off x="8608976" y="8332791"/>
            <a:ext cx="151234" cy="23089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8451005" y="13163947"/>
            <a:ext cx="229142" cy="72947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1114623" y="9228410"/>
            <a:ext cx="432668" cy="3791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3476" y="244814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8 Summer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879" y="15687251"/>
            <a:ext cx="1238525" cy="461665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Acting Skills and Techniques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H="1">
            <a:off x="2989858" y="10825136"/>
            <a:ext cx="322581" cy="41586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7081" y="13974056"/>
            <a:ext cx="99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Introduction to Drama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387" y="13005430"/>
            <a:ext cx="118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Features of a Still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3214" y="14344952"/>
            <a:ext cx="167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Developing Still Images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7389" y="12481470"/>
            <a:ext cx="184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Using Still Images to tell stories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4502" y="12874367"/>
            <a:ext cx="124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Effective Spoken Thoughts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7034" y="13938783"/>
            <a:ext cx="170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Using Spoken Thoughts within Role Play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2237" y="12361832"/>
            <a:ext cx="1561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Spontaneous and Devised Improvisation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7642" y="10413684"/>
            <a:ext cx="151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Building character through Improvisations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6131" y="12094503"/>
            <a:ext cx="146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Exploring how we use expression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3755" y="10726588"/>
            <a:ext cx="131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Features of Mime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9115" y="12027023"/>
            <a:ext cx="1051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Assessment Preparation (practical performance)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8209" y="10389079"/>
            <a:ext cx="1769047" cy="461665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Acting Skills and Techniques Assessment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6045" y="11852138"/>
            <a:ext cx="917812" cy="646331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George’s Marvellous Medicine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5959" y="9974964"/>
            <a:ext cx="843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Explore the character of Grandma through role play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022" y="8799756"/>
            <a:ext cx="1456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Interpreting script through vocal skills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75979" y="9844056"/>
            <a:ext cx="216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Revisit previously learned techniques to perform text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03206" y="8124978"/>
            <a:ext cx="245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Interpreting script using Choral Speaking and Movement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 flipH="1" flipV="1">
            <a:off x="3274134" y="9351607"/>
            <a:ext cx="544060" cy="5030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656060" y="9799103"/>
            <a:ext cx="1905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Recall features of a Still Image to develop 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70462" y="8254708"/>
            <a:ext cx="165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Practical assessment preparation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 flipH="1">
            <a:off x="4311754" y="8295344"/>
            <a:ext cx="745783" cy="100073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800310" y="7880915"/>
            <a:ext cx="1904388" cy="461665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Performance assessment in the style of a TV interview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7319641" y="10909474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7507688" y="1111370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419494" y="11150665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97608" y="9837629"/>
            <a:ext cx="118014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Leroy’s Missing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82864" y="8351562"/>
            <a:ext cx="156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Explore factors leading to missing children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5384" y="9651799"/>
            <a:ext cx="176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Features of witness statements through Role Play and Narration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16579" y="8681536"/>
            <a:ext cx="90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Duologues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08431" y="10294447"/>
            <a:ext cx="123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Introduction to Flash Backs, Cross Cutting and Split Screen techniques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44009" y="8559181"/>
            <a:ext cx="1139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Prepare extended drama piece using features of a talk show and previous knowledge from SOW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15682" y="7768660"/>
            <a:ext cx="1563296" cy="83099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Focus on character and structure in performance assessment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496967" y="6311864"/>
            <a:ext cx="98015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Greek Theatre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1921" y="5562607"/>
            <a:ext cx="2553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Still Images and Exposition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5638" y="3995671"/>
            <a:ext cx="137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Introduction to Physical Theatre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47527" y="5812293"/>
            <a:ext cx="2063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Physical Theatre and Role Play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32669" y="3814927"/>
            <a:ext cx="1249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Investigation through group work and Role Play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34919" y="5515888"/>
            <a:ext cx="159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Duologues developing a narrative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77587" y="3977549"/>
            <a:ext cx="168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Court room drama preparation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94957" y="3674037"/>
            <a:ext cx="1637178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Formative Assessment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61029" y="1941906"/>
            <a:ext cx="154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Approaching Text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00973" y="2004302"/>
            <a:ext cx="1272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Key Rules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72018" y="3327103"/>
            <a:ext cx="2181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Standards and Expectations</a:t>
            </a:r>
          </a:p>
        </p:txBody>
      </p:sp>
      <p:sp>
        <p:nvSpPr>
          <p:cNvPr id="40" name="Oval 39"/>
          <p:cNvSpPr/>
          <p:nvPr/>
        </p:nvSpPr>
        <p:spPr>
          <a:xfrm>
            <a:off x="1330956" y="1323906"/>
            <a:ext cx="2950806" cy="23362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1476293" y="1525741"/>
            <a:ext cx="2665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Intent</a:t>
            </a:r>
          </a:p>
          <a:p>
            <a:pPr algn="ctr"/>
            <a:r>
              <a:rPr lang="en-GB" sz="1200" dirty="0"/>
              <a:t>To build and develop knowledge of different drama techniques</a:t>
            </a:r>
          </a:p>
          <a:p>
            <a:pPr algn="ctr"/>
            <a:r>
              <a:rPr lang="en-GB" sz="1200" dirty="0"/>
              <a:t>To understand how to approach text work</a:t>
            </a:r>
          </a:p>
          <a:p>
            <a:pPr algn="ctr"/>
            <a:r>
              <a:rPr lang="en-GB" sz="1200" dirty="0"/>
              <a:t>Explore strategies to develop devised drama</a:t>
            </a:r>
          </a:p>
          <a:p>
            <a:pPr algn="ctr"/>
            <a:r>
              <a:rPr lang="en-GB" sz="1200" dirty="0"/>
              <a:t>To enhance co-operation, group work and communication skills.</a:t>
            </a:r>
          </a:p>
          <a:p>
            <a:pPr algn="ctr"/>
            <a:r>
              <a:rPr lang="en-GB" sz="1200" dirty="0"/>
              <a:t>To increase confidence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AECB0C-C09E-4707-ADD0-574712E42872}"/>
              </a:ext>
            </a:extLst>
          </p:cNvPr>
          <p:cNvSpPr txBox="1"/>
          <p:nvPr/>
        </p:nvSpPr>
        <p:spPr>
          <a:xfrm>
            <a:off x="417534" y="8184158"/>
            <a:ext cx="112069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Formative Assessment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D103FAD-455C-439C-B0CF-1D608A6C5634}"/>
              </a:ext>
            </a:extLst>
          </p:cNvPr>
          <p:cNvCxnSpPr>
            <a:cxnSpLocks/>
          </p:cNvCxnSpPr>
          <p:nvPr/>
        </p:nvCxnSpPr>
        <p:spPr>
          <a:xfrm>
            <a:off x="1433045" y="8649023"/>
            <a:ext cx="531321" cy="53288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6CC6A4AD-6296-4703-B98C-6D62BBC8765D}"/>
              </a:ext>
            </a:extLst>
          </p:cNvPr>
          <p:cNvSpPr txBox="1"/>
          <p:nvPr/>
        </p:nvSpPr>
        <p:spPr>
          <a:xfrm>
            <a:off x="107594" y="4078639"/>
            <a:ext cx="98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/>
              <a:t>Darkwood</a:t>
            </a:r>
            <a:r>
              <a:rPr lang="en-GB" sz="1200" b="1" dirty="0"/>
              <a:t> Manor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956CF97-E495-447B-9F15-99D37B6E239B}"/>
              </a:ext>
            </a:extLst>
          </p:cNvPr>
          <p:cNvCxnSpPr>
            <a:cxnSpLocks/>
          </p:cNvCxnSpPr>
          <p:nvPr/>
        </p:nvCxnSpPr>
        <p:spPr>
          <a:xfrm>
            <a:off x="757094" y="4526476"/>
            <a:ext cx="595651" cy="36256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AB71B3F2-0E2F-4897-8345-04825BA35CD3}"/>
              </a:ext>
            </a:extLst>
          </p:cNvPr>
          <p:cNvSpPr txBox="1"/>
          <p:nvPr/>
        </p:nvSpPr>
        <p:spPr>
          <a:xfrm>
            <a:off x="1099080" y="3854527"/>
            <a:ext cx="185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Explore the purpose of rumours through Role Play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8C67E04-AC60-4257-833C-F68BFAC865A1}"/>
              </a:ext>
            </a:extLst>
          </p:cNvPr>
          <p:cNvSpPr txBox="1"/>
          <p:nvPr/>
        </p:nvSpPr>
        <p:spPr>
          <a:xfrm>
            <a:off x="7726489" y="5463167"/>
            <a:ext cx="1689524" cy="461665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Court room drama performance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8540A4E-4C16-43E6-AB40-1E7638268686}"/>
              </a:ext>
            </a:extLst>
          </p:cNvPr>
          <p:cNvCxnSpPr>
            <a:cxnSpLocks/>
          </p:cNvCxnSpPr>
          <p:nvPr/>
        </p:nvCxnSpPr>
        <p:spPr>
          <a:xfrm>
            <a:off x="7966787" y="3991197"/>
            <a:ext cx="413818" cy="41427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3C5C46-7C3E-42B7-B895-158312E68EF4}"/>
              </a:ext>
            </a:extLst>
          </p:cNvPr>
          <p:cNvSpPr txBox="1"/>
          <p:nvPr/>
        </p:nvSpPr>
        <p:spPr>
          <a:xfrm>
            <a:off x="325364" y="16863802"/>
            <a:ext cx="1157048" cy="461665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Closed Book Assessments</a:t>
            </a:r>
            <a:endParaRPr lang="en-GB" sz="1200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FF1DAD1-1AC8-4D3B-BD14-2C7C0B3682AA}"/>
              </a:ext>
            </a:extLst>
          </p:cNvPr>
          <p:cNvSpPr txBox="1"/>
          <p:nvPr/>
        </p:nvSpPr>
        <p:spPr>
          <a:xfrm>
            <a:off x="4328381" y="16872833"/>
            <a:ext cx="108494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PSHE</a:t>
            </a:r>
            <a:endParaRPr lang="en-GB" sz="12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74E7A5E-019C-4E39-B49C-5D3D2A0C4CFF}"/>
              </a:ext>
            </a:extLst>
          </p:cNvPr>
          <p:cNvSpPr txBox="1"/>
          <p:nvPr/>
        </p:nvSpPr>
        <p:spPr>
          <a:xfrm>
            <a:off x="6911966" y="16875794"/>
            <a:ext cx="1120140" cy="276999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Literacy Focus</a:t>
            </a:r>
            <a:endParaRPr lang="en-GB" sz="12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9E45F385-A242-4D68-8B4D-25D8BB817DF8}"/>
              </a:ext>
            </a:extLst>
          </p:cNvPr>
          <p:cNvSpPr txBox="1"/>
          <p:nvPr/>
        </p:nvSpPr>
        <p:spPr>
          <a:xfrm>
            <a:off x="8208431" y="16889146"/>
            <a:ext cx="1127144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Cultural Capital</a:t>
            </a:r>
            <a:endParaRPr lang="en-GB" sz="1200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EB17697-17D3-44B2-AFD6-5FBF659B22CC}"/>
              </a:ext>
            </a:extLst>
          </p:cNvPr>
          <p:cNvSpPr txBox="1"/>
          <p:nvPr/>
        </p:nvSpPr>
        <p:spPr>
          <a:xfrm>
            <a:off x="5641301" y="16872138"/>
            <a:ext cx="108494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Careers Related</a:t>
            </a:r>
            <a:endParaRPr lang="en-GB" sz="12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858F514-DA36-489D-9FDD-B520055BFDA4}"/>
              </a:ext>
            </a:extLst>
          </p:cNvPr>
          <p:cNvSpPr txBox="1"/>
          <p:nvPr/>
        </p:nvSpPr>
        <p:spPr>
          <a:xfrm>
            <a:off x="1702319" y="16886799"/>
            <a:ext cx="1127144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DIRT</a:t>
            </a:r>
            <a:endParaRPr lang="en-GB" sz="12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6BE9D31-DFFF-4D8D-8A67-ADE78A9E3E3A}"/>
              </a:ext>
            </a:extLst>
          </p:cNvPr>
          <p:cNvSpPr txBox="1"/>
          <p:nvPr/>
        </p:nvSpPr>
        <p:spPr>
          <a:xfrm>
            <a:off x="3040261" y="16882420"/>
            <a:ext cx="108494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Formative Assessments</a:t>
            </a:r>
            <a:endParaRPr lang="en-GB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3D92BA-6ED7-41C7-91CE-E698D9D7D914}"/>
              </a:ext>
            </a:extLst>
          </p:cNvPr>
          <p:cNvSpPr txBox="1"/>
          <p:nvPr/>
        </p:nvSpPr>
        <p:spPr>
          <a:xfrm>
            <a:off x="6928755" y="5953614"/>
            <a:ext cx="163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Main features of Greek Theatre &amp; Stage positions</a:t>
            </a:r>
            <a:endParaRPr lang="en-GB" sz="1200" dirty="0"/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21A58099-EFA7-4037-AF35-12B16462B590}"/>
              </a:ext>
            </a:extLst>
          </p:cNvPr>
          <p:cNvCxnSpPr>
            <a:cxnSpLocks/>
          </p:cNvCxnSpPr>
          <p:nvPr/>
        </p:nvCxnSpPr>
        <p:spPr>
          <a:xfrm flipH="1">
            <a:off x="7373261" y="6576662"/>
            <a:ext cx="284916" cy="470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AEEC374-95EF-43A7-8F0C-C1A998811387}"/>
              </a:ext>
            </a:extLst>
          </p:cNvPr>
          <p:cNvSpPr txBox="1"/>
          <p:nvPr/>
        </p:nvSpPr>
        <p:spPr>
          <a:xfrm>
            <a:off x="5744239" y="7535371"/>
            <a:ext cx="121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Mask Work</a:t>
            </a:r>
            <a:endParaRPr lang="en-GB" sz="1200" dirty="0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1D8D848C-49C3-43F0-82D3-9160078AE81F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6351729" y="7247347"/>
            <a:ext cx="127482" cy="28802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E1CC89-1F76-4E85-9243-F51355A200FA}"/>
              </a:ext>
            </a:extLst>
          </p:cNvPr>
          <p:cNvSpPr txBox="1"/>
          <p:nvPr/>
        </p:nvSpPr>
        <p:spPr>
          <a:xfrm>
            <a:off x="5150863" y="6117838"/>
            <a:ext cx="14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Key features and the role of the Chorus – Pandora’s Box</a:t>
            </a:r>
            <a:endParaRPr lang="en-GB" sz="1200" dirty="0"/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ECA06BA2-AD04-4B38-86FB-61060C537200}"/>
              </a:ext>
            </a:extLst>
          </p:cNvPr>
          <p:cNvCxnSpPr>
            <a:cxnSpLocks/>
          </p:cNvCxnSpPr>
          <p:nvPr/>
        </p:nvCxnSpPr>
        <p:spPr>
          <a:xfrm flipH="1">
            <a:off x="5409578" y="6693046"/>
            <a:ext cx="284916" cy="470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233EF86-0D53-4B30-B322-664DE564B929}"/>
              </a:ext>
            </a:extLst>
          </p:cNvPr>
          <p:cNvSpPr txBox="1"/>
          <p:nvPr/>
        </p:nvSpPr>
        <p:spPr>
          <a:xfrm>
            <a:off x="2351884" y="6216490"/>
            <a:ext cx="203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Retrieval of key features and continued chorus work</a:t>
            </a:r>
            <a:endParaRPr lang="en-GB" sz="1200" dirty="0"/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1AC5879-0DEF-4655-BFC7-6539183FF73B}"/>
              </a:ext>
            </a:extLst>
          </p:cNvPr>
          <p:cNvCxnSpPr>
            <a:cxnSpLocks/>
          </p:cNvCxnSpPr>
          <p:nvPr/>
        </p:nvCxnSpPr>
        <p:spPr>
          <a:xfrm>
            <a:off x="3977025" y="6646444"/>
            <a:ext cx="368596" cy="3492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076261B-5D71-4229-B8E0-378F8BA086C2}"/>
              </a:ext>
            </a:extLst>
          </p:cNvPr>
          <p:cNvSpPr txBox="1"/>
          <p:nvPr/>
        </p:nvSpPr>
        <p:spPr>
          <a:xfrm>
            <a:off x="1655671" y="7595557"/>
            <a:ext cx="212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Structures of Greek Drama – Hades and the Underworld</a:t>
            </a:r>
            <a:endParaRPr lang="en-GB" sz="1200" dirty="0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A4CAA11-7D5D-48AD-AF1E-79B2FF5D2068}"/>
              </a:ext>
            </a:extLst>
          </p:cNvPr>
          <p:cNvCxnSpPr>
            <a:cxnSpLocks/>
          </p:cNvCxnSpPr>
          <p:nvPr/>
        </p:nvCxnSpPr>
        <p:spPr>
          <a:xfrm flipV="1">
            <a:off x="2864247" y="7124074"/>
            <a:ext cx="311701" cy="5155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D1F0022-2F64-470D-8214-FBD0155A95B9}"/>
              </a:ext>
            </a:extLst>
          </p:cNvPr>
          <p:cNvSpPr txBox="1"/>
          <p:nvPr/>
        </p:nvSpPr>
        <p:spPr>
          <a:xfrm>
            <a:off x="217526" y="6865982"/>
            <a:ext cx="1093516" cy="83099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Hades and the Underworld Practical assessment</a:t>
            </a:r>
            <a:endParaRPr lang="en-GB" sz="1200" dirty="0"/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CAB130A-8EAA-462E-B795-F48C1EBA4425}"/>
              </a:ext>
            </a:extLst>
          </p:cNvPr>
          <p:cNvCxnSpPr>
            <a:cxnSpLocks/>
          </p:cNvCxnSpPr>
          <p:nvPr/>
        </p:nvCxnSpPr>
        <p:spPr>
          <a:xfrm flipV="1">
            <a:off x="1175106" y="6434126"/>
            <a:ext cx="311701" cy="5155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AC2D4A3-6B19-412E-9C63-8497ECF9AFB5}"/>
              </a:ext>
            </a:extLst>
          </p:cNvPr>
          <p:cNvSpPr txBox="1"/>
          <p:nvPr/>
        </p:nvSpPr>
        <p:spPr>
          <a:xfrm>
            <a:off x="3434142" y="10842962"/>
            <a:ext cx="51506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DIRT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1751EDC-B213-468F-AAFC-6F2F28D00023}"/>
              </a:ext>
            </a:extLst>
          </p:cNvPr>
          <p:cNvSpPr txBox="1"/>
          <p:nvPr/>
        </p:nvSpPr>
        <p:spPr>
          <a:xfrm>
            <a:off x="518706" y="7706556"/>
            <a:ext cx="51506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DIRT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9E0DEBB-3980-4B58-82A1-08088FE03AE4}"/>
              </a:ext>
            </a:extLst>
          </p:cNvPr>
          <p:cNvSpPr txBox="1"/>
          <p:nvPr/>
        </p:nvSpPr>
        <p:spPr>
          <a:xfrm>
            <a:off x="4965642" y="8332694"/>
            <a:ext cx="51506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DIRT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191948E-0135-4741-ABFA-4DFFB4F854F1}"/>
              </a:ext>
            </a:extLst>
          </p:cNvPr>
          <p:cNvSpPr txBox="1"/>
          <p:nvPr/>
        </p:nvSpPr>
        <p:spPr>
          <a:xfrm>
            <a:off x="7676389" y="8590923"/>
            <a:ext cx="51506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DIRT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48D062D-A3B7-449C-AD33-EAC0DB113D49}"/>
              </a:ext>
            </a:extLst>
          </p:cNvPr>
          <p:cNvSpPr txBox="1"/>
          <p:nvPr/>
        </p:nvSpPr>
        <p:spPr>
          <a:xfrm>
            <a:off x="8817884" y="5924839"/>
            <a:ext cx="51506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DIRT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2E23C2-3C46-4B97-B016-60AB05A70B10}"/>
              </a:ext>
            </a:extLst>
          </p:cNvPr>
          <p:cNvSpPr txBox="1"/>
          <p:nvPr/>
        </p:nvSpPr>
        <p:spPr>
          <a:xfrm>
            <a:off x="1378018" y="614889"/>
            <a:ext cx="239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 Narrow" panose="020B0606020202030204" pitchFamily="34" charset="0"/>
              </a:rPr>
              <a:t>YEAR 7 DRAMA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4964</TotalTime>
  <Words>392</Words>
  <Application>Microsoft Office PowerPoint</Application>
  <PresentationFormat>Custom</PresentationFormat>
  <Paragraphs>88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Victoria McNamara</cp:lastModifiedBy>
  <cp:revision>265</cp:revision>
  <cp:lastPrinted>2019-04-17T12:08:41Z</cp:lastPrinted>
  <dcterms:created xsi:type="dcterms:W3CDTF">2018-02-08T08:28:53Z</dcterms:created>
  <dcterms:modified xsi:type="dcterms:W3CDTF">2020-05-22T07:25:37Z</dcterms:modified>
</cp:coreProperties>
</file>