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662738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CC66FF"/>
    <a:srgbClr val="FF99FF"/>
    <a:srgbClr val="941651"/>
    <a:srgbClr val="941100"/>
    <a:srgbClr val="005493"/>
    <a:srgbClr val="FF7E79"/>
    <a:srgbClr val="929292"/>
    <a:srgbClr val="C1C1C1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 autoAdjust="0"/>
    <p:restoredTop sz="95833" autoAdjust="0"/>
  </p:normalViewPr>
  <p:slideViewPr>
    <p:cSldViewPr snapToGrid="0">
      <p:cViewPr>
        <p:scale>
          <a:sx n="60" d="100"/>
          <a:sy n="60" d="100"/>
        </p:scale>
        <p:origin x="19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27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9825" y="1241425"/>
            <a:ext cx="184308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963" y="4776789"/>
            <a:ext cx="533081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270" y="942975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9825" y="1241425"/>
            <a:ext cx="184308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6FCF111-E48A-4A18-A005-FA297BFB48BB}"/>
              </a:ext>
            </a:extLst>
          </p:cNvPr>
          <p:cNvCxnSpPr>
            <a:cxnSpLocks/>
          </p:cNvCxnSpPr>
          <p:nvPr/>
        </p:nvCxnSpPr>
        <p:spPr>
          <a:xfrm>
            <a:off x="1980923" y="7723930"/>
            <a:ext cx="690463" cy="139647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02012" y="241905"/>
            <a:ext cx="9366739" cy="1730669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  <a:gs pos="48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03561" y="15522198"/>
            <a:ext cx="6425532" cy="61073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89326" y="11457995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72" y="9289926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36133" y="7060158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170866" y="8990789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8064" y="4935327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35774" y="2764840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1" y="4676732"/>
            <a:ext cx="5827819" cy="60417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1231926" y="4415122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418880" y="46159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246863" y="10727222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33817" y="109280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621308" y="10948137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7808262" y="1114892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57094" y="14395100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944048" y="1459588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85122" y="2459522"/>
            <a:ext cx="6023138" cy="62936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92866" y="2404929"/>
            <a:ext cx="938427" cy="735967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09560" y="1393692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752824" y="2310290"/>
            <a:ext cx="1057175" cy="49060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825556" y="14616097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11 Autumn Term 1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4485045" y="8613331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4672001" y="881411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5900728" y="1515130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6087683" y="153520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7D14-6621-B142-8EB1-01BD03E6B204}"/>
              </a:ext>
            </a:extLst>
          </p:cNvPr>
          <p:cNvSpPr txBox="1"/>
          <p:nvPr/>
        </p:nvSpPr>
        <p:spPr>
          <a:xfrm>
            <a:off x="6087681" y="15572891"/>
            <a:ext cx="841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End of Year 10</a:t>
            </a:r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966688" y="1416689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900923" y="2232155"/>
            <a:ext cx="883544" cy="519239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E54B25-5C94-0E45-BECB-69A7417FF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140" y="14735656"/>
            <a:ext cx="1601399" cy="1601399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4793756" y="15807091"/>
            <a:ext cx="0" cy="44830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>
            <a:off x="4054911" y="15420275"/>
            <a:ext cx="7683" cy="32295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 flipV="1">
            <a:off x="2744351" y="15944390"/>
            <a:ext cx="163985" cy="39814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9CABD94-8106-F04E-93C4-2DBA3B817C6C}"/>
              </a:ext>
            </a:extLst>
          </p:cNvPr>
          <p:cNvCxnSpPr>
            <a:cxnSpLocks/>
          </p:cNvCxnSpPr>
          <p:nvPr/>
        </p:nvCxnSpPr>
        <p:spPr>
          <a:xfrm flipH="1">
            <a:off x="1966689" y="15318986"/>
            <a:ext cx="186834" cy="38098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>
            <a:off x="1048107" y="13741447"/>
            <a:ext cx="395840" cy="49247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</p:cNvCxnSpPr>
          <p:nvPr/>
        </p:nvCxnSpPr>
        <p:spPr>
          <a:xfrm flipH="1" flipV="1">
            <a:off x="2167305" y="13726943"/>
            <a:ext cx="202658" cy="35300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689A2AC-1669-BF4A-B36A-FB12C0E9EC15}"/>
              </a:ext>
            </a:extLst>
          </p:cNvPr>
          <p:cNvCxnSpPr>
            <a:cxnSpLocks/>
          </p:cNvCxnSpPr>
          <p:nvPr/>
        </p:nvCxnSpPr>
        <p:spPr>
          <a:xfrm flipH="1" flipV="1">
            <a:off x="7621308" y="13780985"/>
            <a:ext cx="799530" cy="31772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2672476" y="13284055"/>
            <a:ext cx="119129" cy="35965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64338C0-E09F-E84D-91F2-CB8BB2D36010}"/>
              </a:ext>
            </a:extLst>
          </p:cNvPr>
          <p:cNvCxnSpPr>
            <a:cxnSpLocks/>
          </p:cNvCxnSpPr>
          <p:nvPr/>
        </p:nvCxnSpPr>
        <p:spPr>
          <a:xfrm>
            <a:off x="4591079" y="13307949"/>
            <a:ext cx="44120" cy="44881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DEA7341-227F-C94C-8590-9A4C26562B61}"/>
              </a:ext>
            </a:extLst>
          </p:cNvPr>
          <p:cNvCxnSpPr>
            <a:cxnSpLocks/>
          </p:cNvCxnSpPr>
          <p:nvPr/>
        </p:nvCxnSpPr>
        <p:spPr>
          <a:xfrm>
            <a:off x="7768071" y="12852101"/>
            <a:ext cx="704842" cy="13736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8AAB0BF-36A9-804A-8EA6-26A41D71410B}"/>
              </a:ext>
            </a:extLst>
          </p:cNvPr>
          <p:cNvCxnSpPr>
            <a:cxnSpLocks/>
          </p:cNvCxnSpPr>
          <p:nvPr/>
        </p:nvCxnSpPr>
        <p:spPr>
          <a:xfrm flipV="1">
            <a:off x="5501192" y="13783026"/>
            <a:ext cx="11884" cy="46369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D526A9F-69B1-6848-BE28-D0D0F2031640}"/>
              </a:ext>
            </a:extLst>
          </p:cNvPr>
          <p:cNvCxnSpPr>
            <a:cxnSpLocks/>
          </p:cNvCxnSpPr>
          <p:nvPr/>
        </p:nvCxnSpPr>
        <p:spPr>
          <a:xfrm flipV="1">
            <a:off x="698198" y="15025703"/>
            <a:ext cx="109685" cy="71752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E73E8B4-E8A0-9A42-BB18-27E367A6C8CF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8702774" y="10947140"/>
            <a:ext cx="123472" cy="48011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0C2B25B-A904-7041-98FC-DA72AEDAA265}"/>
              </a:ext>
            </a:extLst>
          </p:cNvPr>
          <p:cNvCxnSpPr>
            <a:cxnSpLocks/>
          </p:cNvCxnSpPr>
          <p:nvPr/>
        </p:nvCxnSpPr>
        <p:spPr>
          <a:xfrm flipH="1" flipV="1">
            <a:off x="5929640" y="11434732"/>
            <a:ext cx="69765" cy="52746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0EDB21F-49F2-8A48-A076-3C80C1768E5C}"/>
              </a:ext>
            </a:extLst>
          </p:cNvPr>
          <p:cNvCxnSpPr>
            <a:cxnSpLocks/>
          </p:cNvCxnSpPr>
          <p:nvPr/>
        </p:nvCxnSpPr>
        <p:spPr>
          <a:xfrm flipH="1">
            <a:off x="6814926" y="10943306"/>
            <a:ext cx="226315" cy="56400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37F25081-DC98-7742-9CDD-B05C66E90535}"/>
              </a:ext>
            </a:extLst>
          </p:cNvPr>
          <p:cNvCxnSpPr>
            <a:cxnSpLocks/>
          </p:cNvCxnSpPr>
          <p:nvPr/>
        </p:nvCxnSpPr>
        <p:spPr>
          <a:xfrm flipH="1">
            <a:off x="5498115" y="10943306"/>
            <a:ext cx="14961" cy="32779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</p:cNvCxnSpPr>
          <p:nvPr/>
        </p:nvCxnSpPr>
        <p:spPr>
          <a:xfrm flipV="1">
            <a:off x="4848315" y="11504975"/>
            <a:ext cx="45839" cy="38985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49ADCCD-7827-0A4B-99F4-B8B04AD8D610}"/>
              </a:ext>
            </a:extLst>
          </p:cNvPr>
          <p:cNvCxnSpPr>
            <a:cxnSpLocks/>
          </p:cNvCxnSpPr>
          <p:nvPr/>
        </p:nvCxnSpPr>
        <p:spPr>
          <a:xfrm flipH="1">
            <a:off x="3612124" y="11001444"/>
            <a:ext cx="319969" cy="45307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01852B1-E08D-2243-A474-5E7835DAB027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2665634" y="11011433"/>
            <a:ext cx="314010" cy="53901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</p:cNvCxnSpPr>
          <p:nvPr/>
        </p:nvCxnSpPr>
        <p:spPr>
          <a:xfrm flipV="1">
            <a:off x="3799390" y="11610291"/>
            <a:ext cx="34643" cy="28408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E865DA3-DE36-E64D-B463-8964711B884D}"/>
              </a:ext>
            </a:extLst>
          </p:cNvPr>
          <p:cNvCxnSpPr>
            <a:cxnSpLocks/>
            <a:endCxn id="311" idx="1"/>
          </p:cNvCxnSpPr>
          <p:nvPr/>
        </p:nvCxnSpPr>
        <p:spPr>
          <a:xfrm>
            <a:off x="1017332" y="11235245"/>
            <a:ext cx="314237" cy="12356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</p:cNvCxnSpPr>
          <p:nvPr/>
        </p:nvCxnSpPr>
        <p:spPr>
          <a:xfrm>
            <a:off x="831951" y="10122328"/>
            <a:ext cx="277914" cy="16805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4014782C-4C57-2749-B186-F07B6C952DA1}"/>
              </a:ext>
            </a:extLst>
          </p:cNvPr>
          <p:cNvCxnSpPr>
            <a:cxnSpLocks/>
          </p:cNvCxnSpPr>
          <p:nvPr/>
        </p:nvCxnSpPr>
        <p:spPr>
          <a:xfrm flipH="1" flipV="1">
            <a:off x="3589883" y="9304037"/>
            <a:ext cx="287507" cy="50963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76FE9973-F084-214D-8B07-121D8EEEA02E}"/>
              </a:ext>
            </a:extLst>
          </p:cNvPr>
          <p:cNvCxnSpPr>
            <a:cxnSpLocks/>
          </p:cNvCxnSpPr>
          <p:nvPr/>
        </p:nvCxnSpPr>
        <p:spPr>
          <a:xfrm flipH="1" flipV="1">
            <a:off x="1861003" y="9577927"/>
            <a:ext cx="306302" cy="24887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E1328405-E305-064F-BB49-5E09C8D7C1AA}"/>
              </a:ext>
            </a:extLst>
          </p:cNvPr>
          <p:cNvCxnSpPr>
            <a:cxnSpLocks/>
          </p:cNvCxnSpPr>
          <p:nvPr/>
        </p:nvCxnSpPr>
        <p:spPr>
          <a:xfrm>
            <a:off x="2783427" y="8694033"/>
            <a:ext cx="416586" cy="79209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2D926B2A-A746-2743-A1C0-AD8DE17492FD}"/>
              </a:ext>
            </a:extLst>
          </p:cNvPr>
          <p:cNvCxnSpPr>
            <a:cxnSpLocks/>
          </p:cNvCxnSpPr>
          <p:nvPr/>
        </p:nvCxnSpPr>
        <p:spPr>
          <a:xfrm>
            <a:off x="1539198" y="8268684"/>
            <a:ext cx="829504" cy="91789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>
            <a:off x="5416007" y="8486727"/>
            <a:ext cx="138251" cy="56676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5983F250-BC6D-D943-BA73-7F2886C57B84}"/>
              </a:ext>
            </a:extLst>
          </p:cNvPr>
          <p:cNvCxnSpPr>
            <a:cxnSpLocks/>
          </p:cNvCxnSpPr>
          <p:nvPr/>
        </p:nvCxnSpPr>
        <p:spPr>
          <a:xfrm flipH="1" flipV="1">
            <a:off x="6087681" y="9393157"/>
            <a:ext cx="11884" cy="32425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H="1" flipV="1">
            <a:off x="7560360" y="9384133"/>
            <a:ext cx="156746" cy="35405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D313EF1E-25A3-B24E-ABB4-D1A2267DBC5E}"/>
              </a:ext>
            </a:extLst>
          </p:cNvPr>
          <p:cNvCxnSpPr>
            <a:cxnSpLocks/>
          </p:cNvCxnSpPr>
          <p:nvPr/>
        </p:nvCxnSpPr>
        <p:spPr>
          <a:xfrm>
            <a:off x="6487524" y="8813998"/>
            <a:ext cx="157974" cy="47494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>
            <a:off x="2666055" y="6680001"/>
            <a:ext cx="32153" cy="45002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</p:cNvCxnSpPr>
          <p:nvPr/>
        </p:nvCxnSpPr>
        <p:spPr>
          <a:xfrm flipH="1" flipV="1">
            <a:off x="3726492" y="7069375"/>
            <a:ext cx="100752" cy="48557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961FDAD1-5049-0440-B861-F50CEA6B536C}"/>
              </a:ext>
            </a:extLst>
          </p:cNvPr>
          <p:cNvCxnSpPr>
            <a:cxnSpLocks/>
            <a:stCxn id="151" idx="0"/>
          </p:cNvCxnSpPr>
          <p:nvPr/>
        </p:nvCxnSpPr>
        <p:spPr>
          <a:xfrm flipV="1">
            <a:off x="930980" y="6904905"/>
            <a:ext cx="576588" cy="18658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7D6FD9D7-14C2-BE48-995B-3076BE197D85}"/>
              </a:ext>
            </a:extLst>
          </p:cNvPr>
          <p:cNvCxnSpPr>
            <a:cxnSpLocks/>
          </p:cNvCxnSpPr>
          <p:nvPr/>
        </p:nvCxnSpPr>
        <p:spPr>
          <a:xfrm>
            <a:off x="994112" y="5400737"/>
            <a:ext cx="423117" cy="56012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E5BC2275-9106-B744-A79E-F0E0EDB1A7A1}"/>
              </a:ext>
            </a:extLst>
          </p:cNvPr>
          <p:cNvCxnSpPr>
            <a:cxnSpLocks/>
          </p:cNvCxnSpPr>
          <p:nvPr/>
        </p:nvCxnSpPr>
        <p:spPr>
          <a:xfrm>
            <a:off x="2601413" y="4492135"/>
            <a:ext cx="161926" cy="52925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  <a:stCxn id="134" idx="2"/>
          </p:cNvCxnSpPr>
          <p:nvPr/>
        </p:nvCxnSpPr>
        <p:spPr>
          <a:xfrm flipH="1">
            <a:off x="7725524" y="6280331"/>
            <a:ext cx="67604" cy="65365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6A6C91E7-13FC-9643-9A9F-77FA682187E8}"/>
              </a:ext>
            </a:extLst>
          </p:cNvPr>
          <p:cNvCxnSpPr>
            <a:cxnSpLocks/>
          </p:cNvCxnSpPr>
          <p:nvPr/>
        </p:nvCxnSpPr>
        <p:spPr>
          <a:xfrm flipH="1">
            <a:off x="8784630" y="6784915"/>
            <a:ext cx="128849" cy="110192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37DFB45-1462-1F4F-ACE8-ADDC02170E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9315">
            <a:off x="328102" y="356433"/>
            <a:ext cx="1095171" cy="1422036"/>
          </a:xfrm>
          <a:prstGeom prst="rect">
            <a:avLst/>
          </a:prstGeom>
        </p:spPr>
      </p:pic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FDEE5941-DCAC-F946-9E0D-D0D96D387CC8}"/>
              </a:ext>
            </a:extLst>
          </p:cNvPr>
          <p:cNvCxnSpPr>
            <a:cxnSpLocks/>
          </p:cNvCxnSpPr>
          <p:nvPr/>
        </p:nvCxnSpPr>
        <p:spPr>
          <a:xfrm>
            <a:off x="7859578" y="7862734"/>
            <a:ext cx="669515" cy="19912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9B1172F4-61EA-3642-A460-2A22C0DF967A}"/>
              </a:ext>
            </a:extLst>
          </p:cNvPr>
          <p:cNvCxnSpPr>
            <a:cxnSpLocks/>
          </p:cNvCxnSpPr>
          <p:nvPr/>
        </p:nvCxnSpPr>
        <p:spPr>
          <a:xfrm flipH="1" flipV="1">
            <a:off x="3985861" y="13727763"/>
            <a:ext cx="85697" cy="35218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FA68B2DF-C22A-2A46-8DE5-4E7BFDC482D4}"/>
              </a:ext>
            </a:extLst>
          </p:cNvPr>
          <p:cNvCxnSpPr>
            <a:cxnSpLocks/>
          </p:cNvCxnSpPr>
          <p:nvPr/>
        </p:nvCxnSpPr>
        <p:spPr>
          <a:xfrm>
            <a:off x="1583966" y="8926490"/>
            <a:ext cx="444738" cy="25401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4350CCF2-4D93-174E-B07E-06C6099FF097}"/>
              </a:ext>
            </a:extLst>
          </p:cNvPr>
          <p:cNvSpPr/>
          <p:nvPr/>
        </p:nvSpPr>
        <p:spPr>
          <a:xfrm>
            <a:off x="4567649" y="177777"/>
            <a:ext cx="4947184" cy="1004218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B3A53E4-87A6-4B41-82AD-378A9C088E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/>
          <a:stretch/>
        </p:blipFill>
        <p:spPr>
          <a:xfrm>
            <a:off x="5343675" y="293427"/>
            <a:ext cx="3440955" cy="4775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C5AADA-5DB1-0645-9EDC-2CB72BAE14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r="2084" b="-1"/>
          <a:stretch/>
        </p:blipFill>
        <p:spPr>
          <a:xfrm>
            <a:off x="6270929" y="716736"/>
            <a:ext cx="3177298" cy="441747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BD9C7901-01F0-1348-8FD0-DCDB328945CF}"/>
              </a:ext>
            </a:extLst>
          </p:cNvPr>
          <p:cNvSpPr/>
          <p:nvPr/>
        </p:nvSpPr>
        <p:spPr>
          <a:xfrm>
            <a:off x="3713132" y="178735"/>
            <a:ext cx="877947" cy="1017349"/>
          </a:xfrm>
          <a:custGeom>
            <a:avLst/>
            <a:gdLst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1030875 h 1030875"/>
              <a:gd name="connsiteX4" fmla="*/ 0 w 882221"/>
              <a:gd name="connsiteY4" fmla="*/ 0 h 1030875"/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338544 h 1030875"/>
              <a:gd name="connsiteX4" fmla="*/ 0 w 882221"/>
              <a:gd name="connsiteY4" fmla="*/ 0 h 1030875"/>
              <a:gd name="connsiteX0" fmla="*/ 5508 w 887729"/>
              <a:gd name="connsiteY0" fmla="*/ 0 h 1030875"/>
              <a:gd name="connsiteX1" fmla="*/ 887729 w 887729"/>
              <a:gd name="connsiteY1" fmla="*/ 0 h 1030875"/>
              <a:gd name="connsiteX2" fmla="*/ 887729 w 887729"/>
              <a:gd name="connsiteY2" fmla="*/ 1030875 h 1030875"/>
              <a:gd name="connsiteX3" fmla="*/ 0 w 887729"/>
              <a:gd name="connsiteY3" fmla="*/ 217359 h 1030875"/>
              <a:gd name="connsiteX4" fmla="*/ 5508 w 887729"/>
              <a:gd name="connsiteY4" fmla="*/ 0 h 1030875"/>
              <a:gd name="connsiteX0" fmla="*/ 5508 w 887729"/>
              <a:gd name="connsiteY0" fmla="*/ 0 h 1047896"/>
              <a:gd name="connsiteX1" fmla="*/ 887729 w 887729"/>
              <a:gd name="connsiteY1" fmla="*/ 0 h 1047896"/>
              <a:gd name="connsiteX2" fmla="*/ 882160 w 887729"/>
              <a:gd name="connsiteY2" fmla="*/ 1047896 h 1047896"/>
              <a:gd name="connsiteX3" fmla="*/ 0 w 887729"/>
              <a:gd name="connsiteY3" fmla="*/ 217359 h 1047896"/>
              <a:gd name="connsiteX4" fmla="*/ 5508 w 887729"/>
              <a:gd name="connsiteY4" fmla="*/ 0 h 104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29" h="1047896">
                <a:moveTo>
                  <a:pt x="5508" y="0"/>
                </a:moveTo>
                <a:lnTo>
                  <a:pt x="887729" y="0"/>
                </a:lnTo>
                <a:cubicBezTo>
                  <a:pt x="885873" y="349299"/>
                  <a:pt x="884016" y="698597"/>
                  <a:pt x="882160" y="1047896"/>
                </a:cubicBezTo>
                <a:lnTo>
                  <a:pt x="0" y="217359"/>
                </a:lnTo>
                <a:lnTo>
                  <a:pt x="5508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CDB2717F-E2EA-E14E-BFB1-2515AC06D5A5}"/>
              </a:ext>
            </a:extLst>
          </p:cNvPr>
          <p:cNvSpPr/>
          <p:nvPr/>
        </p:nvSpPr>
        <p:spPr>
          <a:xfrm>
            <a:off x="202012" y="178354"/>
            <a:ext cx="3584324" cy="2212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6DB1CAF-731C-3042-9F2D-16B6C0CF0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088" y="219506"/>
            <a:ext cx="910135" cy="910135"/>
          </a:xfrm>
          <a:prstGeom prst="rect">
            <a:avLst/>
          </a:prstGeom>
        </p:spPr>
      </p:pic>
      <p:sp>
        <p:nvSpPr>
          <p:cNvPr id="309" name="TextBox 308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718609" y="11131200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11 Autumn Term 2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331569" y="10943306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11 Spring Term 1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4564947" y="8816621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11 Spring Term 2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67647" y="6828146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11 Summer Term 1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289682" y="4616234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11 Summer Term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4383" y="16247859"/>
            <a:ext cx="1523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Pupils receive exam stimuli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8754" y="14836142"/>
            <a:ext cx="175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Group discussions around three of the stimuli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0064" y="16249509"/>
            <a:ext cx="176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Decision on stimulus going forward to create devised piece.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6676" y="14826809"/>
            <a:ext cx="139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Responding to stimulus written section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4767" y="15720181"/>
            <a:ext cx="138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Devising Drama &amp; Devising Logs Exam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703" y="12952894"/>
            <a:ext cx="158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Discussions and decisions on plot, characters and structure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88790" y="14081649"/>
            <a:ext cx="174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Breakdown of scenes and techniques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5143" y="12860204"/>
            <a:ext cx="1713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Section one devising log written sessions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70443" y="14030992"/>
            <a:ext cx="1229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Practical Rehearsals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38912" y="12815782"/>
            <a:ext cx="1554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Peer assessment and feedback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80046" y="14200435"/>
            <a:ext cx="187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Section two devising log written sessions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72562" y="14081414"/>
            <a:ext cx="160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Mock performances and Feedback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19466" y="12298278"/>
            <a:ext cx="16615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Official recording and marking of practical devised drama</a:t>
            </a:r>
          </a:p>
          <a:p>
            <a:pPr algn="ctr"/>
            <a:r>
              <a:rPr lang="en-GB" sz="1200" dirty="0"/>
              <a:t>(Component 2)</a:t>
            </a:r>
            <a:r>
              <a:rPr lang="en-GB" sz="12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14070" y="10485475"/>
            <a:ext cx="1424352" cy="461665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Texts in Practice Scripted Exam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20760" y="10508859"/>
            <a:ext cx="1592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Pupils receive chosen script and character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25535" y="11921702"/>
            <a:ext cx="157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Pupils research the play for context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90201" y="10692162"/>
            <a:ext cx="1554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Character Building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47209" y="11829937"/>
            <a:ext cx="1281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Pupils learn lines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98263" y="10528061"/>
            <a:ext cx="142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Pupils learn and record blocking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778767" y="11865401"/>
            <a:ext cx="1419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Section three of devising log written sessions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44932" y="10549768"/>
            <a:ext cx="106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Practical Rehearsals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1555" y="10858375"/>
            <a:ext cx="1026824" cy="1200329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Blood Brothers Revision and Exam Question Practice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217" y="9421958"/>
            <a:ext cx="1048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Recap on plot, characters and important events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665079" y="9797493"/>
            <a:ext cx="198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Recap on connections, themes and symbols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14972" y="8402705"/>
            <a:ext cx="149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C00000"/>
                </a:solidFill>
              </a:rPr>
              <a:t>Deadline for Devising Logs and official marking</a:t>
            </a:r>
          </a:p>
          <a:p>
            <a:pPr algn="ctr"/>
            <a:r>
              <a:rPr lang="en-GB" sz="1200" dirty="0">
                <a:solidFill>
                  <a:srgbClr val="C00000"/>
                </a:solidFill>
              </a:rPr>
              <a:t>(Component 2)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405190" y="9826762"/>
            <a:ext cx="162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Exam style question practice and feedback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7505" y="7942550"/>
            <a:ext cx="1820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Practical Rehearsals of Scripted Drama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513076" y="9692347"/>
            <a:ext cx="1505083" cy="677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Visiting Examiner for Scripted Drama</a:t>
            </a:r>
          </a:p>
          <a:p>
            <a:pPr algn="ctr"/>
            <a:r>
              <a:rPr lang="en-GB" sz="1200" dirty="0"/>
              <a:t>(Component 3</a:t>
            </a:r>
            <a:r>
              <a:rPr lang="en-GB" sz="14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206478" y="8022556"/>
            <a:ext cx="227705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Live Performance Study Guide and Exam Question Practice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101437" y="8446942"/>
            <a:ext cx="149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Watch chosen Live Performance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42846" y="9716220"/>
            <a:ext cx="183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Repeatedly observe and discuss key scenes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855246" y="7657430"/>
            <a:ext cx="122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Make notes on key scenes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341390" y="6351986"/>
            <a:ext cx="123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Complete Exam Style Questions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6963226" y="5818666"/>
            <a:ext cx="1659803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Theory Exam Revision and Exam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067473" y="7485680"/>
            <a:ext cx="2036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Blood Brothers Revision and Exam Questions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492224" y="5735961"/>
            <a:ext cx="165980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Theatre Roles and Responsibilities Revision and Questions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35908" y="7091493"/>
            <a:ext cx="159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Live Performance Revision and Questions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5083" y="4819190"/>
            <a:ext cx="121171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Official Theory/ Written Exam</a:t>
            </a:r>
          </a:p>
          <a:p>
            <a:pPr algn="ctr"/>
            <a:r>
              <a:rPr lang="en-GB" sz="1200" dirty="0"/>
              <a:t>(Component 1)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153523" y="3957839"/>
            <a:ext cx="93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C00000"/>
                </a:solidFill>
              </a:rPr>
              <a:t>Course Complete</a:t>
            </a:r>
          </a:p>
        </p:txBody>
      </p:sp>
      <p:sp>
        <p:nvSpPr>
          <p:cNvPr id="6" name="Oval 5"/>
          <p:cNvSpPr/>
          <p:nvPr/>
        </p:nvSpPr>
        <p:spPr>
          <a:xfrm>
            <a:off x="6747507" y="2125529"/>
            <a:ext cx="1392245" cy="13363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950128" y="2555590"/>
            <a:ext cx="1018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YEAR 11 LEAVE</a:t>
            </a:r>
          </a:p>
        </p:txBody>
      </p:sp>
      <p:sp>
        <p:nvSpPr>
          <p:cNvPr id="138" name="Oval 137"/>
          <p:cNvSpPr/>
          <p:nvPr/>
        </p:nvSpPr>
        <p:spPr>
          <a:xfrm>
            <a:off x="4508741" y="2128406"/>
            <a:ext cx="1392245" cy="13363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2001" y="2433179"/>
            <a:ext cx="1028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YEAR 11 RESULTS DAY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876840" y="2173524"/>
            <a:ext cx="2380152" cy="141695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028704" y="2303698"/>
            <a:ext cx="20952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/>
              <a:t>Knowledge Rich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/>
              <a:t>Vocabulary Rich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/>
              <a:t>Aspiration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/>
              <a:t>Character Building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/>
              <a:t>Love of 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2DBA0C-028F-4C29-9F36-6BE10204002D}"/>
              </a:ext>
            </a:extLst>
          </p:cNvPr>
          <p:cNvSpPr txBox="1"/>
          <p:nvPr/>
        </p:nvSpPr>
        <p:spPr>
          <a:xfrm>
            <a:off x="6478474" y="14261179"/>
            <a:ext cx="1520803" cy="64633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Extended Write:</a:t>
            </a:r>
          </a:p>
          <a:p>
            <a:pPr algn="ctr"/>
            <a:r>
              <a:rPr lang="en-GB" sz="1200" dirty="0"/>
              <a:t>Blood Brothers Exam question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1D1D620-A859-48E5-A9FA-42923ECC65E4}"/>
              </a:ext>
            </a:extLst>
          </p:cNvPr>
          <p:cNvCxnSpPr>
            <a:cxnSpLocks/>
          </p:cNvCxnSpPr>
          <p:nvPr/>
        </p:nvCxnSpPr>
        <p:spPr>
          <a:xfrm flipH="1" flipV="1">
            <a:off x="6894137" y="13676826"/>
            <a:ext cx="146258" cy="56989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1D0F2DE-363E-4436-9B48-835BD0489702}"/>
              </a:ext>
            </a:extLst>
          </p:cNvPr>
          <p:cNvSpPr txBox="1"/>
          <p:nvPr/>
        </p:nvSpPr>
        <p:spPr>
          <a:xfrm>
            <a:off x="5541033" y="13013846"/>
            <a:ext cx="1032727" cy="281395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DIRT Focus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7551A01-3AB8-401B-8D54-CEEB6D03D9C1}"/>
              </a:ext>
            </a:extLst>
          </p:cNvPr>
          <p:cNvCxnSpPr>
            <a:cxnSpLocks/>
          </p:cNvCxnSpPr>
          <p:nvPr/>
        </p:nvCxnSpPr>
        <p:spPr>
          <a:xfrm>
            <a:off x="6552641" y="13251173"/>
            <a:ext cx="1483509" cy="46682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58D7E010-38E6-468A-8764-E4681FF5B2A0}"/>
              </a:ext>
            </a:extLst>
          </p:cNvPr>
          <p:cNvSpPr txBox="1"/>
          <p:nvPr/>
        </p:nvSpPr>
        <p:spPr>
          <a:xfrm>
            <a:off x="1215096" y="12189558"/>
            <a:ext cx="1520803" cy="64633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Extended Write:</a:t>
            </a:r>
          </a:p>
          <a:p>
            <a:pPr algn="ctr"/>
            <a:r>
              <a:rPr lang="en-GB" sz="1200" dirty="0"/>
              <a:t>Blood Brothers Exam question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68BDC2FB-A4D1-4E7C-AA7E-A069939D59D7}"/>
              </a:ext>
            </a:extLst>
          </p:cNvPr>
          <p:cNvCxnSpPr>
            <a:cxnSpLocks/>
          </p:cNvCxnSpPr>
          <p:nvPr/>
        </p:nvCxnSpPr>
        <p:spPr>
          <a:xfrm flipV="1">
            <a:off x="2359771" y="11561618"/>
            <a:ext cx="544483" cy="68186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5D3D4B55-CEF2-43E4-8743-A31F37B5B2BD}"/>
              </a:ext>
            </a:extLst>
          </p:cNvPr>
          <p:cNvSpPr txBox="1"/>
          <p:nvPr/>
        </p:nvSpPr>
        <p:spPr>
          <a:xfrm>
            <a:off x="1579740" y="10345012"/>
            <a:ext cx="953538" cy="276999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DIRT Focus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D9B86534-AE0F-4E58-8C92-9C99B3AEC728}"/>
              </a:ext>
            </a:extLst>
          </p:cNvPr>
          <p:cNvCxnSpPr>
            <a:cxnSpLocks/>
          </p:cNvCxnSpPr>
          <p:nvPr/>
        </p:nvCxnSpPr>
        <p:spPr>
          <a:xfrm>
            <a:off x="2208041" y="10576829"/>
            <a:ext cx="365209" cy="65841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37A4643C-EE08-4115-AD7E-AC8B4A46DF74}"/>
              </a:ext>
            </a:extLst>
          </p:cNvPr>
          <p:cNvSpPr txBox="1"/>
          <p:nvPr/>
        </p:nvSpPr>
        <p:spPr>
          <a:xfrm>
            <a:off x="2076325" y="8276052"/>
            <a:ext cx="1520803" cy="46166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Extended Write:</a:t>
            </a:r>
          </a:p>
          <a:p>
            <a:pPr algn="ctr"/>
            <a:r>
              <a:rPr lang="en-GB" sz="1200" dirty="0"/>
              <a:t>Live Performance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CF93B79-DB7B-424E-94E5-9A2A7B513EF0}"/>
              </a:ext>
            </a:extLst>
          </p:cNvPr>
          <p:cNvSpPr txBox="1"/>
          <p:nvPr/>
        </p:nvSpPr>
        <p:spPr>
          <a:xfrm>
            <a:off x="3706233" y="8572371"/>
            <a:ext cx="944805" cy="276999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DIRT Focus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B161B34-8C28-4281-B4F4-F6D8178C0478}"/>
              </a:ext>
            </a:extLst>
          </p:cNvPr>
          <p:cNvCxnSpPr>
            <a:cxnSpLocks/>
          </p:cNvCxnSpPr>
          <p:nvPr/>
        </p:nvCxnSpPr>
        <p:spPr>
          <a:xfrm>
            <a:off x="4178905" y="8816621"/>
            <a:ext cx="6419" cy="46668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B6C6FCF1-FC7F-4353-88B3-9E5A93530575}"/>
              </a:ext>
            </a:extLst>
          </p:cNvPr>
          <p:cNvSpPr txBox="1"/>
          <p:nvPr/>
        </p:nvSpPr>
        <p:spPr>
          <a:xfrm>
            <a:off x="7939198" y="8836495"/>
            <a:ext cx="1520803" cy="46166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Extended Write:</a:t>
            </a:r>
          </a:p>
          <a:p>
            <a:pPr algn="ctr"/>
            <a:r>
              <a:rPr lang="en-GB" sz="1200" dirty="0"/>
              <a:t>Live Performance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819D33BC-9E7E-4BC1-B44F-C49920B28D22}"/>
              </a:ext>
            </a:extLst>
          </p:cNvPr>
          <p:cNvCxnSpPr>
            <a:cxnSpLocks/>
          </p:cNvCxnSpPr>
          <p:nvPr/>
        </p:nvCxnSpPr>
        <p:spPr>
          <a:xfrm flipH="1">
            <a:off x="8011740" y="9263176"/>
            <a:ext cx="502699" cy="17927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65F5A4FE-F3A8-462C-85F2-31CB755D6988}"/>
              </a:ext>
            </a:extLst>
          </p:cNvPr>
          <p:cNvSpPr txBox="1"/>
          <p:nvPr/>
        </p:nvSpPr>
        <p:spPr>
          <a:xfrm>
            <a:off x="7459067" y="8207051"/>
            <a:ext cx="944805" cy="276999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DIRT Focus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1C17470-C8ED-47BC-A49E-D7CB62BE3B2B}"/>
              </a:ext>
            </a:extLst>
          </p:cNvPr>
          <p:cNvCxnSpPr>
            <a:cxnSpLocks/>
          </p:cNvCxnSpPr>
          <p:nvPr/>
        </p:nvCxnSpPr>
        <p:spPr>
          <a:xfrm>
            <a:off x="8361663" y="8376664"/>
            <a:ext cx="387693" cy="4086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E957560B-EC8D-4392-A88E-2B70F2B9AA58}"/>
              </a:ext>
            </a:extLst>
          </p:cNvPr>
          <p:cNvSpPr txBox="1"/>
          <p:nvPr/>
        </p:nvSpPr>
        <p:spPr>
          <a:xfrm>
            <a:off x="1851589" y="6213896"/>
            <a:ext cx="1520803" cy="46166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Extended Write:</a:t>
            </a:r>
          </a:p>
          <a:p>
            <a:pPr algn="ctr"/>
            <a:r>
              <a:rPr lang="en-GB" sz="1200" dirty="0"/>
              <a:t>Live Performance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E6411DF1-8660-4924-B1B6-651E44F493B0}"/>
              </a:ext>
            </a:extLst>
          </p:cNvPr>
          <p:cNvCxnSpPr>
            <a:cxnSpLocks/>
          </p:cNvCxnSpPr>
          <p:nvPr/>
        </p:nvCxnSpPr>
        <p:spPr>
          <a:xfrm flipH="1">
            <a:off x="4160418" y="6392896"/>
            <a:ext cx="171656" cy="63368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1824E651-6AE9-4B1B-8D42-E6FA5C664FA9}"/>
              </a:ext>
            </a:extLst>
          </p:cNvPr>
          <p:cNvSpPr txBox="1"/>
          <p:nvPr/>
        </p:nvSpPr>
        <p:spPr>
          <a:xfrm>
            <a:off x="2181365" y="7526208"/>
            <a:ext cx="944805" cy="276999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DIRT Focus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4A77EFE1-6029-4621-A2C4-B3653DD19ABA}"/>
              </a:ext>
            </a:extLst>
          </p:cNvPr>
          <p:cNvCxnSpPr>
            <a:cxnSpLocks/>
          </p:cNvCxnSpPr>
          <p:nvPr/>
        </p:nvCxnSpPr>
        <p:spPr>
          <a:xfrm flipH="1" flipV="1">
            <a:off x="2249593" y="7138233"/>
            <a:ext cx="576750" cy="37786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1761B785-7AE9-4C14-B71F-CB024A797E6B}"/>
              </a:ext>
            </a:extLst>
          </p:cNvPr>
          <p:cNvSpPr txBox="1"/>
          <p:nvPr/>
        </p:nvSpPr>
        <p:spPr>
          <a:xfrm>
            <a:off x="5314023" y="5941631"/>
            <a:ext cx="1584845" cy="64633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Extended Write:</a:t>
            </a:r>
          </a:p>
          <a:p>
            <a:pPr algn="ctr"/>
            <a:r>
              <a:rPr lang="en-GB" sz="1200" dirty="0"/>
              <a:t>Blood Brothers Exam question</a:t>
            </a:r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CBFB63DD-5218-4F3C-8CBD-DE0AF966A7C3}"/>
              </a:ext>
            </a:extLst>
          </p:cNvPr>
          <p:cNvCxnSpPr>
            <a:cxnSpLocks/>
          </p:cNvCxnSpPr>
          <p:nvPr/>
        </p:nvCxnSpPr>
        <p:spPr>
          <a:xfrm>
            <a:off x="6613345" y="6603136"/>
            <a:ext cx="32153" cy="45002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CC83E68C-1989-4450-9DB1-873FEDAD0653}"/>
              </a:ext>
            </a:extLst>
          </p:cNvPr>
          <p:cNvSpPr txBox="1"/>
          <p:nvPr/>
        </p:nvSpPr>
        <p:spPr>
          <a:xfrm>
            <a:off x="5199855" y="7543756"/>
            <a:ext cx="944805" cy="276999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DIRT Focus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1341325A-7431-4925-9C97-5DB683D7437D}"/>
              </a:ext>
            </a:extLst>
          </p:cNvPr>
          <p:cNvCxnSpPr>
            <a:cxnSpLocks/>
          </p:cNvCxnSpPr>
          <p:nvPr/>
        </p:nvCxnSpPr>
        <p:spPr>
          <a:xfrm flipH="1" flipV="1">
            <a:off x="5335390" y="7153490"/>
            <a:ext cx="251823" cy="37986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655C5E3F-56D0-4FF5-9BAD-2AA0E25F7217}"/>
              </a:ext>
            </a:extLst>
          </p:cNvPr>
          <p:cNvSpPr txBox="1"/>
          <p:nvPr/>
        </p:nvSpPr>
        <p:spPr>
          <a:xfrm>
            <a:off x="276769" y="16979929"/>
            <a:ext cx="1157048" cy="46166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Closed Book Assessments</a:t>
            </a:r>
            <a:endParaRPr lang="en-GB" sz="1200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9832532-94A5-43AE-A5C4-D874A6E14521}"/>
              </a:ext>
            </a:extLst>
          </p:cNvPr>
          <p:cNvSpPr txBox="1"/>
          <p:nvPr/>
        </p:nvSpPr>
        <p:spPr>
          <a:xfrm>
            <a:off x="1579740" y="16988175"/>
            <a:ext cx="1127144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DIRT</a:t>
            </a:r>
            <a:endParaRPr lang="en-GB" sz="12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200245D-CC78-48EC-AF5D-EEE4146F095D}"/>
              </a:ext>
            </a:extLst>
          </p:cNvPr>
          <p:cNvSpPr txBox="1"/>
          <p:nvPr/>
        </p:nvSpPr>
        <p:spPr>
          <a:xfrm>
            <a:off x="2896257" y="16982022"/>
            <a:ext cx="108494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Formative Assessments</a:t>
            </a:r>
            <a:endParaRPr lang="en-GB" sz="12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E50BF6A-3768-4894-94EF-6D22D0DDDDD7}"/>
              </a:ext>
            </a:extLst>
          </p:cNvPr>
          <p:cNvSpPr txBox="1"/>
          <p:nvPr/>
        </p:nvSpPr>
        <p:spPr>
          <a:xfrm>
            <a:off x="4137575" y="16970010"/>
            <a:ext cx="108494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PSHE</a:t>
            </a:r>
            <a:endParaRPr lang="en-GB" sz="1200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2064B1A-E4DC-418C-A16A-2305B663FB60}"/>
              </a:ext>
            </a:extLst>
          </p:cNvPr>
          <p:cNvSpPr txBox="1"/>
          <p:nvPr/>
        </p:nvSpPr>
        <p:spPr>
          <a:xfrm>
            <a:off x="5418760" y="16983248"/>
            <a:ext cx="108494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Careers Related</a:t>
            </a:r>
            <a:endParaRPr lang="en-GB" sz="1200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77DFFA6-8B32-4BB3-92AF-5921A2D361B1}"/>
              </a:ext>
            </a:extLst>
          </p:cNvPr>
          <p:cNvSpPr txBox="1"/>
          <p:nvPr/>
        </p:nvSpPr>
        <p:spPr>
          <a:xfrm>
            <a:off x="6786241" y="16964608"/>
            <a:ext cx="1120140" cy="276999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Literacy Focus</a:t>
            </a:r>
            <a:endParaRPr lang="en-GB" sz="1200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3036408-8FC3-4068-8219-37FFC47EE63F}"/>
              </a:ext>
            </a:extLst>
          </p:cNvPr>
          <p:cNvSpPr txBox="1"/>
          <p:nvPr/>
        </p:nvSpPr>
        <p:spPr>
          <a:xfrm>
            <a:off x="8139752" y="16970008"/>
            <a:ext cx="1127144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Cultural Capital</a:t>
            </a:r>
            <a:endParaRPr lang="en-GB" sz="1200" dirty="0"/>
          </a:p>
        </p:txBody>
      </p:sp>
      <p:sp>
        <p:nvSpPr>
          <p:cNvPr id="168" name="TextBox 46">
            <a:extLst>
              <a:ext uri="{FF2B5EF4-FFF2-40B4-BE49-F238E27FC236}">
                <a16:creationId xmlns:a16="http://schemas.microsoft.com/office/drawing/2014/main" id="{D42E23C2-3C46-4B97-B016-60AB05A70B10}"/>
              </a:ext>
            </a:extLst>
          </p:cNvPr>
          <p:cNvSpPr txBox="1"/>
          <p:nvPr/>
        </p:nvSpPr>
        <p:spPr>
          <a:xfrm>
            <a:off x="1510993" y="648588"/>
            <a:ext cx="239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Arial Narrow" panose="020B0606020202030204" pitchFamily="34" charset="0"/>
              </a:rPr>
              <a:t>YEAR 11 DRAMA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4935</TotalTime>
  <Words>346</Words>
  <Application>Microsoft Office PowerPoint</Application>
  <PresentationFormat>Custom</PresentationFormat>
  <Paragraphs>84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Victoria McNamara</cp:lastModifiedBy>
  <cp:revision>256</cp:revision>
  <cp:lastPrinted>2019-04-17T12:08:41Z</cp:lastPrinted>
  <dcterms:created xsi:type="dcterms:W3CDTF">2018-02-08T08:28:53Z</dcterms:created>
  <dcterms:modified xsi:type="dcterms:W3CDTF">2020-05-22T07:30:19Z</dcterms:modified>
</cp:coreProperties>
</file>