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941100"/>
    <a:srgbClr val="005493"/>
    <a:srgbClr val="FF9300"/>
    <a:srgbClr val="FF7E79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BFE92-55A9-44BF-8773-234E42EE5608}" v="25" dt="2020-07-06T11:06:36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-Anne Foster" userId="fe666b21-efc2-44ee-8a73-e63025c90930" providerId="ADAL" clId="{7BBBFE92-55A9-44BF-8773-234E42EE5608}"/>
    <pc:docChg chg="modSld">
      <pc:chgData name="Jo-Anne Foster" userId="fe666b21-efc2-44ee-8a73-e63025c90930" providerId="ADAL" clId="{7BBBFE92-55A9-44BF-8773-234E42EE5608}" dt="2020-07-06T11:06:36.242" v="24" actId="1076"/>
      <pc:docMkLst>
        <pc:docMk/>
      </pc:docMkLst>
      <pc:sldChg chg="addSp modSp">
        <pc:chgData name="Jo-Anne Foster" userId="fe666b21-efc2-44ee-8a73-e63025c90930" providerId="ADAL" clId="{7BBBFE92-55A9-44BF-8773-234E42EE5608}" dt="2020-07-06T11:06:36.242" v="24" actId="1076"/>
        <pc:sldMkLst>
          <pc:docMk/>
          <pc:sldMk cId="1074321042" sldId="256"/>
        </pc:sldMkLst>
        <pc:spChg chg="add mod">
          <ac:chgData name="Jo-Anne Foster" userId="fe666b21-efc2-44ee-8a73-e63025c90930" providerId="ADAL" clId="{7BBBFE92-55A9-44BF-8773-234E42EE5608}" dt="2020-07-06T11:06:36.242" v="24" actId="1076"/>
          <ac:spMkLst>
            <pc:docMk/>
            <pc:sldMk cId="1074321042" sldId="256"/>
            <ac:spMk id="23" creationId="{C71D8CB2-0194-4DCF-B8B3-BF323F7571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8468" y="-675686"/>
            <a:ext cx="9696638" cy="1829411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52999" y="11504514"/>
            <a:ext cx="2790630" cy="218440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395000" y="13385243"/>
            <a:ext cx="5709942" cy="585166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66925" y="11201400"/>
            <a:ext cx="5832921" cy="620876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73635" y="7088332"/>
            <a:ext cx="280624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44676" y="8999465"/>
            <a:ext cx="5927463" cy="63142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62492" y="2819109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03561" y="4731648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756479" y="2138217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963454" y="232260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132489" y="866981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303903" y="887169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412453" y="12910268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1588287" y="1311105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8262757" y="14965888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8448082" y="1518800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505688"/>
            <a:ext cx="6001462" cy="583195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2244989" y="149634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2407304" y="169329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3027562" y="1383376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864736" y="2422202"/>
            <a:ext cx="1057175" cy="266776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301901" y="15258670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Year 9 Autumn Term 1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693741" y="6483284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5873506" y="667647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49513" y="1408804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73502" y="2359577"/>
            <a:ext cx="883544" cy="264395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8894625" y="16026807"/>
            <a:ext cx="0" cy="3984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8530891" y="16413732"/>
            <a:ext cx="11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Food hygiene</a:t>
            </a:r>
          </a:p>
          <a:p>
            <a:r>
              <a:rPr lang="en-US" sz="1200" b="1"/>
              <a:t>And safety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2770473" y="10923163"/>
            <a:ext cx="0" cy="35564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2682606" y="15397261"/>
            <a:ext cx="9110" cy="4421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98D0D35-29AB-1847-B78E-66D8D2E8F393}"/>
              </a:ext>
            </a:extLst>
          </p:cNvPr>
          <p:cNvSpPr txBox="1"/>
          <p:nvPr/>
        </p:nvSpPr>
        <p:spPr>
          <a:xfrm>
            <a:off x="2450073" y="14450657"/>
            <a:ext cx="161248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Safe storage of Food 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>
            <a:off x="1477791" y="12920803"/>
            <a:ext cx="302086" cy="2139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3272608" y="13230819"/>
            <a:ext cx="0" cy="25703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73AE042-4C1C-0540-90DF-805167FB44C6}"/>
              </a:ext>
            </a:extLst>
          </p:cNvPr>
          <p:cNvCxnSpPr>
            <a:cxnSpLocks/>
          </p:cNvCxnSpPr>
          <p:nvPr/>
        </p:nvCxnSpPr>
        <p:spPr>
          <a:xfrm flipV="1">
            <a:off x="4289407" y="15971658"/>
            <a:ext cx="12178" cy="3554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7011617" y="16228295"/>
            <a:ext cx="93764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Food safety and the law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6866592" y="13263944"/>
            <a:ext cx="6959" cy="22904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6263697" y="13273429"/>
            <a:ext cx="0" cy="21099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5799034" y="13716073"/>
            <a:ext cx="0" cy="50867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 flipH="1" flipV="1">
            <a:off x="7345268" y="13749662"/>
            <a:ext cx="26846" cy="32719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>
            <a:off x="4720667" y="13261673"/>
            <a:ext cx="0" cy="32220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0C2B25B-A904-7041-98FC-DA72AEDAA265}"/>
              </a:ext>
            </a:extLst>
          </p:cNvPr>
          <p:cNvCxnSpPr>
            <a:cxnSpLocks/>
          </p:cNvCxnSpPr>
          <p:nvPr/>
        </p:nvCxnSpPr>
        <p:spPr>
          <a:xfrm>
            <a:off x="6908849" y="11047124"/>
            <a:ext cx="0" cy="35349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V="1">
            <a:off x="7162791" y="11518993"/>
            <a:ext cx="0" cy="35081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 flipV="1">
            <a:off x="4159010" y="11569735"/>
            <a:ext cx="4153" cy="48690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V="1">
            <a:off x="5993945" y="11488933"/>
            <a:ext cx="0" cy="35081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V="1">
            <a:off x="685537" y="11109728"/>
            <a:ext cx="663443" cy="989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 flipV="1">
            <a:off x="3194123" y="9423972"/>
            <a:ext cx="0" cy="35081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2698209" y="8664161"/>
            <a:ext cx="0" cy="3392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5523846" y="9309447"/>
            <a:ext cx="0" cy="39695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H="1" flipV="1">
            <a:off x="8165493" y="9299699"/>
            <a:ext cx="271060" cy="2979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313EF1E-25A3-B24E-ABB4-D1A2267DBC5E}"/>
              </a:ext>
            </a:extLst>
          </p:cNvPr>
          <p:cNvCxnSpPr>
            <a:cxnSpLocks/>
            <a:stCxn id="231" idx="3"/>
          </p:cNvCxnSpPr>
          <p:nvPr/>
        </p:nvCxnSpPr>
        <p:spPr>
          <a:xfrm flipV="1">
            <a:off x="8372865" y="8220938"/>
            <a:ext cx="237624" cy="1812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V="1">
            <a:off x="932365" y="6912919"/>
            <a:ext cx="671730" cy="27780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1756910" y="7110024"/>
            <a:ext cx="184590" cy="42217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>
            <a:off x="856951" y="5665329"/>
            <a:ext cx="518364" cy="12798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927210" y="4733553"/>
            <a:ext cx="348713" cy="34273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V="1">
            <a:off x="8142038" y="3993588"/>
            <a:ext cx="406743" cy="1786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</p:cNvCxnSpPr>
          <p:nvPr/>
        </p:nvCxnSpPr>
        <p:spPr>
          <a:xfrm>
            <a:off x="4289407" y="4514767"/>
            <a:ext cx="0" cy="5365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H="1">
            <a:off x="6290184" y="4514767"/>
            <a:ext cx="1" cy="47407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55F9A49-3E36-5D4D-8BB1-193C8C318B50}"/>
              </a:ext>
            </a:extLst>
          </p:cNvPr>
          <p:cNvCxnSpPr>
            <a:cxnSpLocks/>
          </p:cNvCxnSpPr>
          <p:nvPr/>
        </p:nvCxnSpPr>
        <p:spPr>
          <a:xfrm flipH="1">
            <a:off x="8406571" y="1853285"/>
            <a:ext cx="580120" cy="45959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>
            <a:off x="8294834" y="6759879"/>
            <a:ext cx="509695" cy="4075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095C7E0C-3937-CC49-B93B-73331D8F1154}"/>
              </a:ext>
            </a:extLst>
          </p:cNvPr>
          <p:cNvCxnSpPr>
            <a:cxnSpLocks/>
          </p:cNvCxnSpPr>
          <p:nvPr/>
        </p:nvCxnSpPr>
        <p:spPr>
          <a:xfrm flipV="1">
            <a:off x="3203604" y="4896305"/>
            <a:ext cx="0" cy="39141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A68B2DF-C22A-2A46-8DE5-4E7BFDC482D4}"/>
              </a:ext>
            </a:extLst>
          </p:cNvPr>
          <p:cNvCxnSpPr>
            <a:cxnSpLocks/>
          </p:cNvCxnSpPr>
          <p:nvPr/>
        </p:nvCxnSpPr>
        <p:spPr>
          <a:xfrm>
            <a:off x="737777" y="8831518"/>
            <a:ext cx="646345" cy="3283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460348" y="13178672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Year 9 Autumn Term 2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198195" y="8868683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Year 9 Spring Term 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796127" y="670077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Year 9 Spring Term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256429" y="4599521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Year 9 Summer Term 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859578" y="2343061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Year 9 Summer Term 2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2221878" y="1978693"/>
            <a:ext cx="1188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Year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115" y="12514360"/>
            <a:ext cx="12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/>
          </a:p>
        </p:txBody>
      </p:sp>
      <p:sp>
        <p:nvSpPr>
          <p:cNvPr id="6" name="TextBox 5"/>
          <p:cNvSpPr txBox="1"/>
          <p:nvPr/>
        </p:nvSpPr>
        <p:spPr>
          <a:xfrm>
            <a:off x="1060093" y="12641687"/>
            <a:ext cx="1747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Baked foods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366" y="12265582"/>
            <a:ext cx="115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200"/>
          </a:p>
        </p:txBody>
      </p:sp>
      <p:sp>
        <p:nvSpPr>
          <p:cNvPr id="14" name="TextBox 13"/>
          <p:cNvSpPr txBox="1"/>
          <p:nvPr/>
        </p:nvSpPr>
        <p:spPr>
          <a:xfrm>
            <a:off x="6780109" y="12732299"/>
            <a:ext cx="131015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200"/>
              <a:t>The creaming method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6269" y="11869811"/>
            <a:ext cx="151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/>
              <a:t>Quality control and quality assurance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4754" y="13583874"/>
            <a:ext cx="99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/>
              <a:t>The rubbing in method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0289" y="14018393"/>
            <a:ext cx="131016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200"/>
              <a:t>Ingredients food storage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0030" y="12962106"/>
            <a:ext cx="147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Key terminology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3494" y="10648728"/>
            <a:ext cx="6229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200"/>
              <a:t>Adding </a:t>
            </a:r>
          </a:p>
          <a:p>
            <a:pPr lvl="0"/>
            <a:r>
              <a:rPr lang="en-GB" sz="1200"/>
              <a:t>fillings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1858" y="9707628"/>
            <a:ext cx="59163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81" name="TextBox 180"/>
          <p:cNvSpPr txBox="1"/>
          <p:nvPr/>
        </p:nvSpPr>
        <p:spPr>
          <a:xfrm>
            <a:off x="6633067" y="9694352"/>
            <a:ext cx="139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Shaping meat</a:t>
            </a:r>
          </a:p>
          <a:p>
            <a:r>
              <a:rPr lang="en-GB" sz="1200"/>
              <a:t>Processed meats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915721" y="9744720"/>
            <a:ext cx="84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Staple foods</a:t>
            </a:r>
          </a:p>
          <a:p>
            <a:endParaRPr lang="en-GB" sz="1200"/>
          </a:p>
        </p:txBody>
      </p:sp>
      <p:sp>
        <p:nvSpPr>
          <p:cNvPr id="184" name="TextBox 183"/>
          <p:cNvSpPr txBox="1"/>
          <p:nvPr/>
        </p:nvSpPr>
        <p:spPr>
          <a:xfrm>
            <a:off x="2758486" y="8328036"/>
            <a:ext cx="548263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6007362" y="7750375"/>
            <a:ext cx="158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Methods of</a:t>
            </a:r>
          </a:p>
          <a:p>
            <a:r>
              <a:rPr lang="en-GB" sz="1200"/>
              <a:t> cooking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0920" y="8334822"/>
            <a:ext cx="114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/>
          </a:p>
        </p:txBody>
      </p:sp>
      <p:sp>
        <p:nvSpPr>
          <p:cNvPr id="232" name="TextBox 231"/>
          <p:cNvSpPr txBox="1"/>
          <p:nvPr/>
        </p:nvSpPr>
        <p:spPr>
          <a:xfrm>
            <a:off x="5226843" y="7565183"/>
            <a:ext cx="95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Healthy eating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135905" y="6458568"/>
            <a:ext cx="1114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Cheesecake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2681968" y="5408578"/>
            <a:ext cx="195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 practical sausage rolls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67143" y="5224254"/>
            <a:ext cx="101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Easter cookies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6314419" y="7256056"/>
            <a:ext cx="47799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3" name="TextBox 252"/>
          <p:cNvSpPr txBox="1"/>
          <p:nvPr/>
        </p:nvSpPr>
        <p:spPr>
          <a:xfrm>
            <a:off x="1142800" y="7553122"/>
            <a:ext cx="135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Function of &amp;equipment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85605" y="4270349"/>
            <a:ext cx="1132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Independence and technical skill</a:t>
            </a:r>
          </a:p>
          <a:p>
            <a:endParaRPr lang="en-GB" sz="1200" b="1"/>
          </a:p>
        </p:txBody>
      </p:sp>
      <p:sp>
        <p:nvSpPr>
          <p:cNvPr id="255" name="TextBox 254"/>
          <p:cNvSpPr txBox="1"/>
          <p:nvPr/>
        </p:nvSpPr>
        <p:spPr>
          <a:xfrm>
            <a:off x="2789343" y="4359693"/>
            <a:ext cx="1756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Properties flaky pastry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4748390" y="4292752"/>
            <a:ext cx="310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jam tarts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1933748" y="5974959"/>
            <a:ext cx="145957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Finish and Piping skills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36479" y="5422769"/>
            <a:ext cx="2186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Filling a pastry case</a:t>
            </a:r>
            <a:endParaRPr lang="en-GB" sz="1200"/>
          </a:p>
        </p:txBody>
      </p:sp>
      <p:sp>
        <p:nvSpPr>
          <p:cNvPr id="102" name="TextBox 101"/>
          <p:cNvSpPr txBox="1"/>
          <p:nvPr/>
        </p:nvSpPr>
        <p:spPr>
          <a:xfrm>
            <a:off x="4628803" y="5427070"/>
            <a:ext cx="194055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Sealing glazing and joining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010452" y="3184920"/>
            <a:ext cx="208454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Planning free choice practical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992320" y="2052979"/>
            <a:ext cx="104449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Nutrition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79540" y="1668810"/>
            <a:ext cx="148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11AC4C-825F-43BB-B002-74E1A30C10D3}"/>
              </a:ext>
            </a:extLst>
          </p:cNvPr>
          <p:cNvSpPr txBox="1"/>
          <p:nvPr/>
        </p:nvSpPr>
        <p:spPr>
          <a:xfrm>
            <a:off x="1241316" y="12067222"/>
            <a:ext cx="1476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Shaping and filling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58CB2D-C756-441A-9A95-678846D06B56}"/>
              </a:ext>
            </a:extLst>
          </p:cNvPr>
          <p:cNvSpPr txBox="1"/>
          <p:nvPr/>
        </p:nvSpPr>
        <p:spPr>
          <a:xfrm>
            <a:off x="2133460" y="10785820"/>
            <a:ext cx="1314742" cy="27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Finishes 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01F6023-D0E7-4B95-9B65-DE3D9FB9B4B6}"/>
              </a:ext>
            </a:extLst>
          </p:cNvPr>
          <p:cNvSpPr txBox="1"/>
          <p:nvPr/>
        </p:nvSpPr>
        <p:spPr>
          <a:xfrm>
            <a:off x="78189" y="10256538"/>
            <a:ext cx="9043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Seasonal foods</a:t>
            </a:r>
          </a:p>
          <a:p>
            <a:r>
              <a:rPr lang="en-GB" sz="1200"/>
              <a:t>Christmas practical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04D55019-3445-4142-B6F8-17DB17F5A198}"/>
              </a:ext>
            </a:extLst>
          </p:cNvPr>
          <p:cNvCxnSpPr>
            <a:cxnSpLocks/>
          </p:cNvCxnSpPr>
          <p:nvPr/>
        </p:nvCxnSpPr>
        <p:spPr>
          <a:xfrm>
            <a:off x="3356695" y="10971494"/>
            <a:ext cx="0" cy="34133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4EC3287-6D74-4C3A-B23F-4F657936A9B5}"/>
              </a:ext>
            </a:extLst>
          </p:cNvPr>
          <p:cNvSpPr txBox="1"/>
          <p:nvPr/>
        </p:nvSpPr>
        <p:spPr>
          <a:xfrm>
            <a:off x="239791" y="15618323"/>
            <a:ext cx="1222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98547CB1-8D34-4B46-9DF4-6B3B8B377EC9}"/>
              </a:ext>
            </a:extLst>
          </p:cNvPr>
          <p:cNvCxnSpPr>
            <a:cxnSpLocks/>
            <a:endCxn id="223" idx="0"/>
          </p:cNvCxnSpPr>
          <p:nvPr/>
        </p:nvCxnSpPr>
        <p:spPr>
          <a:xfrm>
            <a:off x="6165644" y="6302862"/>
            <a:ext cx="128400" cy="37361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A36B6FA-6A5D-4E62-BEF5-75DF9F1EC898}"/>
              </a:ext>
            </a:extLst>
          </p:cNvPr>
          <p:cNvSpPr txBox="1"/>
          <p:nvPr/>
        </p:nvSpPr>
        <p:spPr>
          <a:xfrm>
            <a:off x="2990191" y="8240541"/>
            <a:ext cx="17304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Meat cookery</a:t>
            </a:r>
          </a:p>
          <a:p>
            <a:r>
              <a:rPr lang="en-GB" sz="1200"/>
              <a:t>and vegetarian choices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BC28E14-9696-4DAF-9857-B3F72753A91B}"/>
              </a:ext>
            </a:extLst>
          </p:cNvPr>
          <p:cNvSpPr txBox="1"/>
          <p:nvPr/>
        </p:nvSpPr>
        <p:spPr>
          <a:xfrm>
            <a:off x="4832495" y="8167784"/>
            <a:ext cx="109211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Religious  variations and preferences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05076B5-07CA-4392-A9A3-C6A7EB5FA7E0}"/>
              </a:ext>
            </a:extLst>
          </p:cNvPr>
          <p:cNvSpPr txBox="1"/>
          <p:nvPr/>
        </p:nvSpPr>
        <p:spPr>
          <a:xfrm>
            <a:off x="6333724" y="8603928"/>
            <a:ext cx="114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Nutrition 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DC4D4B7-413F-458E-8446-EF69E6C1052C}"/>
              </a:ext>
            </a:extLst>
          </p:cNvPr>
          <p:cNvCxnSpPr>
            <a:cxnSpLocks/>
            <a:stCxn id="78" idx="2"/>
          </p:cNvCxnSpPr>
          <p:nvPr/>
        </p:nvCxnSpPr>
        <p:spPr>
          <a:xfrm flipV="1">
            <a:off x="850795" y="15404020"/>
            <a:ext cx="785670" cy="49130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F04C8A2-6BF9-49F2-AC49-4E23D967EF20}"/>
              </a:ext>
            </a:extLst>
          </p:cNvPr>
          <p:cNvCxnSpPr>
            <a:cxnSpLocks/>
          </p:cNvCxnSpPr>
          <p:nvPr/>
        </p:nvCxnSpPr>
        <p:spPr>
          <a:xfrm flipH="1" flipV="1">
            <a:off x="3766435" y="9398052"/>
            <a:ext cx="193946" cy="4594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462D04D1-148D-448B-A913-F937460B6ABF}"/>
              </a:ext>
            </a:extLst>
          </p:cNvPr>
          <p:cNvCxnSpPr>
            <a:cxnSpLocks/>
          </p:cNvCxnSpPr>
          <p:nvPr/>
        </p:nvCxnSpPr>
        <p:spPr>
          <a:xfrm flipH="1">
            <a:off x="4094996" y="8829315"/>
            <a:ext cx="26922" cy="50184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DCA91057-4359-42D0-BEC9-A4708143776C}"/>
              </a:ext>
            </a:extLst>
          </p:cNvPr>
          <p:cNvSpPr txBox="1"/>
          <p:nvPr/>
        </p:nvSpPr>
        <p:spPr>
          <a:xfrm>
            <a:off x="2078453" y="8375438"/>
            <a:ext cx="114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World wide  foods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0E8EE6D-4097-41C9-B983-039FED3B097B}"/>
              </a:ext>
            </a:extLst>
          </p:cNvPr>
          <p:cNvSpPr txBox="1"/>
          <p:nvPr/>
        </p:nvSpPr>
        <p:spPr>
          <a:xfrm>
            <a:off x="8455647" y="9391664"/>
            <a:ext cx="114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Seasoning foods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F02D81B6-C551-4A16-BA5B-5F334C7D7D1E}"/>
              </a:ext>
            </a:extLst>
          </p:cNvPr>
          <p:cNvCxnSpPr>
            <a:cxnSpLocks/>
          </p:cNvCxnSpPr>
          <p:nvPr/>
        </p:nvCxnSpPr>
        <p:spPr>
          <a:xfrm flipV="1">
            <a:off x="2843553" y="13749727"/>
            <a:ext cx="4811" cy="27613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4E3D3CF-7B32-4177-989D-B5025EE58BF7}"/>
              </a:ext>
            </a:extLst>
          </p:cNvPr>
          <p:cNvCxnSpPr>
            <a:cxnSpLocks/>
          </p:cNvCxnSpPr>
          <p:nvPr/>
        </p:nvCxnSpPr>
        <p:spPr>
          <a:xfrm flipV="1">
            <a:off x="1427433" y="11591908"/>
            <a:ext cx="463657" cy="53900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9F53E2-1336-4763-A3DB-198CAB93E290}"/>
              </a:ext>
            </a:extLst>
          </p:cNvPr>
          <p:cNvSpPr txBox="1"/>
          <p:nvPr/>
        </p:nvSpPr>
        <p:spPr>
          <a:xfrm>
            <a:off x="3489485" y="16197488"/>
            <a:ext cx="113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Cross contamination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BF2BB-490A-4DE7-917B-8FAFCFCA8574}"/>
              </a:ext>
            </a:extLst>
          </p:cNvPr>
          <p:cNvSpPr txBox="1"/>
          <p:nvPr/>
        </p:nvSpPr>
        <p:spPr>
          <a:xfrm>
            <a:off x="1747840" y="16227238"/>
            <a:ext cx="160010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Main types of food poisoning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C6CD3-A0ED-45A4-8711-FA2D7DFBA7D3}"/>
              </a:ext>
            </a:extLst>
          </p:cNvPr>
          <p:cNvSpPr txBox="1"/>
          <p:nvPr/>
        </p:nvSpPr>
        <p:spPr>
          <a:xfrm>
            <a:off x="2446980" y="13997720"/>
            <a:ext cx="162038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Symptoms of food poisoning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AD64AC78-EE2F-4523-B3D8-2238EC01BA01}"/>
              </a:ext>
            </a:extLst>
          </p:cNvPr>
          <p:cNvCxnSpPr>
            <a:cxnSpLocks/>
          </p:cNvCxnSpPr>
          <p:nvPr/>
        </p:nvCxnSpPr>
        <p:spPr>
          <a:xfrm flipH="1" flipV="1">
            <a:off x="8476995" y="13452383"/>
            <a:ext cx="846942" cy="1646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C35491C-6141-4BB2-BB71-CC00E635EB3C}"/>
              </a:ext>
            </a:extLst>
          </p:cNvPr>
          <p:cNvCxnSpPr>
            <a:cxnSpLocks/>
          </p:cNvCxnSpPr>
          <p:nvPr/>
        </p:nvCxnSpPr>
        <p:spPr>
          <a:xfrm>
            <a:off x="6165644" y="15624627"/>
            <a:ext cx="0" cy="63966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4AE2DCE-0B06-4BE1-AED9-FE8124605E15}"/>
              </a:ext>
            </a:extLst>
          </p:cNvPr>
          <p:cNvCxnSpPr>
            <a:cxnSpLocks/>
          </p:cNvCxnSpPr>
          <p:nvPr/>
        </p:nvCxnSpPr>
        <p:spPr>
          <a:xfrm>
            <a:off x="6631748" y="15371810"/>
            <a:ext cx="0" cy="4088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8831F1F-7A07-4911-9E94-74F229C1E96D}"/>
              </a:ext>
            </a:extLst>
          </p:cNvPr>
          <p:cNvSpPr txBox="1"/>
          <p:nvPr/>
        </p:nvSpPr>
        <p:spPr>
          <a:xfrm>
            <a:off x="4724532" y="16207240"/>
            <a:ext cx="103400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/>
              <a:t>Critical </a:t>
            </a:r>
          </a:p>
          <a:p>
            <a:r>
              <a:rPr lang="en-GB" sz="1200"/>
              <a:t>temperatures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66D429-F59C-478B-BCC0-EC7786519E00}"/>
              </a:ext>
            </a:extLst>
          </p:cNvPr>
          <p:cNvSpPr txBox="1"/>
          <p:nvPr/>
        </p:nvSpPr>
        <p:spPr>
          <a:xfrm>
            <a:off x="5896061" y="16182900"/>
            <a:ext cx="100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Safe cooking </a:t>
            </a:r>
          </a:p>
          <a:p>
            <a:r>
              <a:rPr lang="en-GB" sz="1200"/>
              <a:t>of food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EA8BE9C-6BC6-4731-B3B7-478C01004851}"/>
              </a:ext>
            </a:extLst>
          </p:cNvPr>
          <p:cNvCxnSpPr>
            <a:cxnSpLocks/>
          </p:cNvCxnSpPr>
          <p:nvPr/>
        </p:nvCxnSpPr>
        <p:spPr>
          <a:xfrm flipV="1">
            <a:off x="5523846" y="15980871"/>
            <a:ext cx="0" cy="38763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8263C8B-A6CE-4BE2-8880-19B3E0CF1E50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7480439" y="15942083"/>
            <a:ext cx="9168" cy="28621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905CA878-86C6-41C5-A547-9DE3879CA317}"/>
              </a:ext>
            </a:extLst>
          </p:cNvPr>
          <p:cNvCxnSpPr>
            <a:cxnSpLocks/>
          </p:cNvCxnSpPr>
          <p:nvPr/>
        </p:nvCxnSpPr>
        <p:spPr>
          <a:xfrm flipV="1">
            <a:off x="6876844" y="15984566"/>
            <a:ext cx="0" cy="38394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00BCAA82-9D17-47BE-A447-F5CC9777D809}"/>
              </a:ext>
            </a:extLst>
          </p:cNvPr>
          <p:cNvCxnSpPr>
            <a:cxnSpLocks/>
          </p:cNvCxnSpPr>
          <p:nvPr/>
        </p:nvCxnSpPr>
        <p:spPr>
          <a:xfrm flipV="1">
            <a:off x="3166428" y="15913075"/>
            <a:ext cx="0" cy="56772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A7EEF78-C7CD-4088-82A8-0DEE6DF96B32}"/>
              </a:ext>
            </a:extLst>
          </p:cNvPr>
          <p:cNvSpPr txBox="1"/>
          <p:nvPr/>
        </p:nvSpPr>
        <p:spPr>
          <a:xfrm>
            <a:off x="2203456" y="9759614"/>
            <a:ext cx="173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chilli and rice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BD0DE727-9FF5-4A61-A8E9-A0C095C32745}"/>
              </a:ext>
            </a:extLst>
          </p:cNvPr>
          <p:cNvSpPr txBox="1"/>
          <p:nvPr/>
        </p:nvSpPr>
        <p:spPr>
          <a:xfrm>
            <a:off x="4409461" y="14043607"/>
            <a:ext cx="173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shortbread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425A19CE-5280-41A3-A76C-CC2F6A80FC5F}"/>
              </a:ext>
            </a:extLst>
          </p:cNvPr>
          <p:cNvSpPr txBox="1"/>
          <p:nvPr/>
        </p:nvSpPr>
        <p:spPr>
          <a:xfrm>
            <a:off x="5719770" y="14910201"/>
            <a:ext cx="223854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spaghetti </a:t>
            </a:r>
            <a:r>
              <a:rPr lang="en-GB" sz="1200" err="1"/>
              <a:t>bolognese</a:t>
            </a:r>
            <a:endParaRPr lang="en-GB" sz="120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9D59D9E-C90B-4159-9D14-84733380813E}"/>
              </a:ext>
            </a:extLst>
          </p:cNvPr>
          <p:cNvSpPr txBox="1"/>
          <p:nvPr/>
        </p:nvSpPr>
        <p:spPr>
          <a:xfrm>
            <a:off x="125582" y="15826208"/>
            <a:ext cx="1150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</a:t>
            </a:r>
          </a:p>
          <a:p>
            <a:r>
              <a:rPr lang="en-GB" sz="1200"/>
              <a:t>And practical chicken stir fry</a:t>
            </a:r>
          </a:p>
          <a:p>
            <a:r>
              <a:rPr lang="en-GB" sz="1200"/>
              <a:t>Quality control</a:t>
            </a:r>
          </a:p>
          <a:p>
            <a:r>
              <a:rPr lang="en-GB" sz="1200"/>
              <a:t>Colour chopping boards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A1C5FAD-B702-440F-AA0B-2FA258FFC367}"/>
              </a:ext>
            </a:extLst>
          </p:cNvPr>
          <p:cNvSpPr txBox="1"/>
          <p:nvPr/>
        </p:nvSpPr>
        <p:spPr>
          <a:xfrm>
            <a:off x="3124467" y="15025139"/>
            <a:ext cx="173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burgers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9FB1C0C-AF45-41B0-9BAB-DFF44B1FB7F4}"/>
              </a:ext>
            </a:extLst>
          </p:cNvPr>
          <p:cNvSpPr txBox="1"/>
          <p:nvPr/>
        </p:nvSpPr>
        <p:spPr>
          <a:xfrm>
            <a:off x="2790280" y="11893243"/>
            <a:ext cx="173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raspberry buns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AD6DEEB-E567-420A-9479-A0F20745B5A6}"/>
              </a:ext>
            </a:extLst>
          </p:cNvPr>
          <p:cNvSpPr txBox="1"/>
          <p:nvPr/>
        </p:nvSpPr>
        <p:spPr>
          <a:xfrm>
            <a:off x="6569356" y="11878746"/>
            <a:ext cx="173166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rock buns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3BA72-E9EA-42A4-83EC-21877310EE71}"/>
              </a:ext>
            </a:extLst>
          </p:cNvPr>
          <p:cNvSpPr txBox="1"/>
          <p:nvPr/>
        </p:nvSpPr>
        <p:spPr>
          <a:xfrm>
            <a:off x="4389678" y="10441082"/>
            <a:ext cx="376250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Function ingredients</a:t>
            </a:r>
          </a:p>
          <a:p>
            <a:r>
              <a:rPr lang="en-GB" sz="1200"/>
              <a:t>nutrition</a:t>
            </a:r>
          </a:p>
          <a:p>
            <a:r>
              <a:rPr lang="en-GB" sz="1200"/>
              <a:t>Function equipment dough formation judge and adjust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B18E6D-BA9E-4208-880E-E4E15A9D8F38}"/>
              </a:ext>
            </a:extLst>
          </p:cNvPr>
          <p:cNvSpPr txBox="1"/>
          <p:nvPr/>
        </p:nvSpPr>
        <p:spPr>
          <a:xfrm>
            <a:off x="8121112" y="14283063"/>
            <a:ext cx="1497201" cy="44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B65CB83-7F6C-4E16-9D33-AC46C4B6C168}"/>
              </a:ext>
            </a:extLst>
          </p:cNvPr>
          <p:cNvSpPr txBox="1"/>
          <p:nvPr/>
        </p:nvSpPr>
        <p:spPr>
          <a:xfrm>
            <a:off x="6969809" y="7915898"/>
            <a:ext cx="140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chicken curry and rice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C626DF5-B0DC-4EF7-8563-BA419E7EEF64}"/>
              </a:ext>
            </a:extLst>
          </p:cNvPr>
          <p:cNvSpPr txBox="1"/>
          <p:nvPr/>
        </p:nvSpPr>
        <p:spPr>
          <a:xfrm>
            <a:off x="4756719" y="9725517"/>
            <a:ext cx="173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spaghetti and meatballs</a:t>
            </a:r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4CB427BD-C532-4A82-8827-448A3D0D880B}"/>
              </a:ext>
            </a:extLst>
          </p:cNvPr>
          <p:cNvCxnSpPr>
            <a:cxnSpLocks/>
          </p:cNvCxnSpPr>
          <p:nvPr/>
        </p:nvCxnSpPr>
        <p:spPr>
          <a:xfrm flipV="1">
            <a:off x="7281258" y="9275977"/>
            <a:ext cx="119693" cy="43042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52D8D95E-1E54-4C41-BD72-7052206E5626}"/>
              </a:ext>
            </a:extLst>
          </p:cNvPr>
          <p:cNvCxnSpPr>
            <a:cxnSpLocks/>
          </p:cNvCxnSpPr>
          <p:nvPr/>
        </p:nvCxnSpPr>
        <p:spPr>
          <a:xfrm>
            <a:off x="5257241" y="8791522"/>
            <a:ext cx="42837" cy="5047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7BC6ED6-4588-4E8E-B70D-368CBFDD1D5C}"/>
              </a:ext>
            </a:extLst>
          </p:cNvPr>
          <p:cNvCxnSpPr>
            <a:cxnSpLocks/>
          </p:cNvCxnSpPr>
          <p:nvPr/>
        </p:nvCxnSpPr>
        <p:spPr>
          <a:xfrm flipH="1">
            <a:off x="6073314" y="8922148"/>
            <a:ext cx="21376" cy="44202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84BEAC95-1DA6-469C-A709-6E75F64A6C8D}"/>
              </a:ext>
            </a:extLst>
          </p:cNvPr>
          <p:cNvCxnSpPr>
            <a:cxnSpLocks/>
          </p:cNvCxnSpPr>
          <p:nvPr/>
        </p:nvCxnSpPr>
        <p:spPr>
          <a:xfrm>
            <a:off x="7083240" y="8858601"/>
            <a:ext cx="39812" cy="45084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B623BA5D-76A7-4881-8C60-60869DED94EC}"/>
              </a:ext>
            </a:extLst>
          </p:cNvPr>
          <p:cNvSpPr txBox="1"/>
          <p:nvPr/>
        </p:nvSpPr>
        <p:spPr>
          <a:xfrm>
            <a:off x="5460030" y="5967308"/>
            <a:ext cx="10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Multicultural </a:t>
            </a:r>
          </a:p>
          <a:p>
            <a:r>
              <a:rPr lang="en-GB" sz="1200" b="1"/>
              <a:t>Cookery</a:t>
            </a:r>
          </a:p>
          <a:p>
            <a:r>
              <a:rPr lang="en-GB" sz="1200" b="1"/>
              <a:t>Design </a:t>
            </a:r>
          </a:p>
          <a:p>
            <a:endParaRPr lang="en-GB" sz="1200" b="1"/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FC0519EF-929B-46CD-8D39-784CEF8C881E}"/>
              </a:ext>
            </a:extLst>
          </p:cNvPr>
          <p:cNvCxnSpPr>
            <a:cxnSpLocks/>
          </p:cNvCxnSpPr>
          <p:nvPr/>
        </p:nvCxnSpPr>
        <p:spPr>
          <a:xfrm flipH="1">
            <a:off x="7696810" y="6551556"/>
            <a:ext cx="1" cy="5498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33CAF4C-8652-4808-80A4-E6C2569A9CF4}"/>
              </a:ext>
            </a:extLst>
          </p:cNvPr>
          <p:cNvCxnSpPr>
            <a:cxnSpLocks/>
          </p:cNvCxnSpPr>
          <p:nvPr/>
        </p:nvCxnSpPr>
        <p:spPr>
          <a:xfrm flipH="1" flipV="1">
            <a:off x="8351987" y="4615283"/>
            <a:ext cx="394872" cy="14034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0A60274-AE40-49C1-85D4-12B90C9AB0F5}"/>
              </a:ext>
            </a:extLst>
          </p:cNvPr>
          <p:cNvCxnSpPr>
            <a:cxnSpLocks/>
          </p:cNvCxnSpPr>
          <p:nvPr/>
        </p:nvCxnSpPr>
        <p:spPr>
          <a:xfrm flipH="1">
            <a:off x="4260185" y="6756425"/>
            <a:ext cx="114586" cy="4522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6B555D4-1FF2-46AA-8EB1-57B88680D0F2}"/>
              </a:ext>
            </a:extLst>
          </p:cNvPr>
          <p:cNvCxnSpPr>
            <a:cxnSpLocks/>
          </p:cNvCxnSpPr>
          <p:nvPr/>
        </p:nvCxnSpPr>
        <p:spPr>
          <a:xfrm flipH="1" flipV="1">
            <a:off x="5345407" y="7136937"/>
            <a:ext cx="12291" cy="42710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B9DA2D8-6EEA-413B-AA65-E92E41F08F1F}"/>
              </a:ext>
            </a:extLst>
          </p:cNvPr>
          <p:cNvSpPr txBox="1"/>
          <p:nvPr/>
        </p:nvSpPr>
        <p:spPr>
          <a:xfrm>
            <a:off x="2515026" y="5965883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823DAE2-9873-4F6E-94ED-E403D2FA027D}"/>
              </a:ext>
            </a:extLst>
          </p:cNvPr>
          <p:cNvSpPr txBox="1"/>
          <p:nvPr/>
        </p:nvSpPr>
        <p:spPr>
          <a:xfrm>
            <a:off x="1861132" y="7555633"/>
            <a:ext cx="1099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 ingredients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F72C947A-18DB-47C5-9F8B-97900A8C6D22}"/>
              </a:ext>
            </a:extLst>
          </p:cNvPr>
          <p:cNvSpPr txBox="1"/>
          <p:nvPr/>
        </p:nvSpPr>
        <p:spPr>
          <a:xfrm>
            <a:off x="4374923" y="7562391"/>
            <a:ext cx="122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specification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CDB1E10F-E416-4815-B39C-0CF03F408680}"/>
              </a:ext>
            </a:extLst>
          </p:cNvPr>
          <p:cNvCxnSpPr>
            <a:cxnSpLocks/>
          </p:cNvCxnSpPr>
          <p:nvPr/>
        </p:nvCxnSpPr>
        <p:spPr>
          <a:xfrm flipV="1">
            <a:off x="2773615" y="7119691"/>
            <a:ext cx="84810" cy="40061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E2229B0A-747A-4C3F-A46D-39DF57E52838}"/>
              </a:ext>
            </a:extLst>
          </p:cNvPr>
          <p:cNvCxnSpPr>
            <a:cxnSpLocks/>
          </p:cNvCxnSpPr>
          <p:nvPr/>
        </p:nvCxnSpPr>
        <p:spPr>
          <a:xfrm flipV="1">
            <a:off x="3794705" y="7123934"/>
            <a:ext cx="39748" cy="46059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F2C4121-38D7-4C28-BB70-E70543AFACBF}"/>
              </a:ext>
            </a:extLst>
          </p:cNvPr>
          <p:cNvCxnSpPr>
            <a:cxnSpLocks/>
          </p:cNvCxnSpPr>
          <p:nvPr/>
        </p:nvCxnSpPr>
        <p:spPr>
          <a:xfrm>
            <a:off x="1042184" y="6399990"/>
            <a:ext cx="334446" cy="1477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134B1795-89B8-4D45-9EFB-FBF6421B3CCF}"/>
              </a:ext>
            </a:extLst>
          </p:cNvPr>
          <p:cNvCxnSpPr>
            <a:cxnSpLocks/>
          </p:cNvCxnSpPr>
          <p:nvPr/>
        </p:nvCxnSpPr>
        <p:spPr>
          <a:xfrm flipH="1" flipV="1">
            <a:off x="4861888" y="7236702"/>
            <a:ext cx="77273" cy="32848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FC18752E-6653-4B0E-81DD-AB67CC91845D}"/>
              </a:ext>
            </a:extLst>
          </p:cNvPr>
          <p:cNvSpPr txBox="1"/>
          <p:nvPr/>
        </p:nvSpPr>
        <p:spPr>
          <a:xfrm>
            <a:off x="8570618" y="1581324"/>
            <a:ext cx="1132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Independence and technical skill</a:t>
            </a:r>
          </a:p>
          <a:p>
            <a:endParaRPr lang="en-GB" sz="1200" b="1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C87FBCB7-C31E-46D0-9A19-C17794C1FFA0}"/>
              </a:ext>
            </a:extLst>
          </p:cNvPr>
          <p:cNvSpPr txBox="1"/>
          <p:nvPr/>
        </p:nvSpPr>
        <p:spPr>
          <a:xfrm>
            <a:off x="164079" y="7083068"/>
            <a:ext cx="16307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 practical </a:t>
            </a:r>
          </a:p>
          <a:p>
            <a:r>
              <a:rPr lang="en-GB" sz="1200"/>
              <a:t>decorated cup cake.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0F6E709D-BA7E-4EEC-86D3-BCEBB4A8890C}"/>
              </a:ext>
            </a:extLst>
          </p:cNvPr>
          <p:cNvSpPr txBox="1"/>
          <p:nvPr/>
        </p:nvSpPr>
        <p:spPr>
          <a:xfrm>
            <a:off x="4111288" y="3288398"/>
            <a:ext cx="193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</a:t>
            </a:r>
          </a:p>
          <a:p>
            <a:r>
              <a:rPr lang="en-GB" sz="1200"/>
              <a:t>and practical cheese scones</a:t>
            </a:r>
          </a:p>
          <a:p>
            <a:r>
              <a:rPr lang="en-GB" sz="1200"/>
              <a:t>Sensory testing and design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A1E9BCB-23AE-40E2-82DA-1076D2A308B3}"/>
              </a:ext>
            </a:extLst>
          </p:cNvPr>
          <p:cNvSpPr txBox="1"/>
          <p:nvPr/>
        </p:nvSpPr>
        <p:spPr>
          <a:xfrm>
            <a:off x="3857044" y="6447501"/>
            <a:ext cx="2008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 demonstration and practical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1D7FEF-322B-414A-BE0B-8E01AEE7D4CA}"/>
              </a:ext>
            </a:extLst>
          </p:cNvPr>
          <p:cNvSpPr txBox="1"/>
          <p:nvPr/>
        </p:nvSpPr>
        <p:spPr>
          <a:xfrm>
            <a:off x="2903426" y="7534080"/>
            <a:ext cx="146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Spot demonstration </a:t>
            </a:r>
          </a:p>
          <a:p>
            <a:r>
              <a:rPr lang="en-GB" sz="1200"/>
              <a:t>adding a topping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6FBB9BEA-3DC2-483F-A2A2-B2527EB20371}"/>
              </a:ext>
            </a:extLst>
          </p:cNvPr>
          <p:cNvCxnSpPr>
            <a:cxnSpLocks/>
          </p:cNvCxnSpPr>
          <p:nvPr/>
        </p:nvCxnSpPr>
        <p:spPr>
          <a:xfrm>
            <a:off x="7639834" y="2249027"/>
            <a:ext cx="7036" cy="39210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DBA7AD91-0AB4-4A44-BF7D-14FBA32D2C6E}"/>
              </a:ext>
            </a:extLst>
          </p:cNvPr>
          <p:cNvCxnSpPr>
            <a:cxnSpLocks/>
          </p:cNvCxnSpPr>
          <p:nvPr/>
        </p:nvCxnSpPr>
        <p:spPr>
          <a:xfrm flipV="1">
            <a:off x="6756113" y="4974130"/>
            <a:ext cx="11692" cy="57781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F897D09-A342-4E9B-A99C-0006E0497CD2}"/>
              </a:ext>
            </a:extLst>
          </p:cNvPr>
          <p:cNvCxnSpPr>
            <a:cxnSpLocks/>
          </p:cNvCxnSpPr>
          <p:nvPr/>
        </p:nvCxnSpPr>
        <p:spPr>
          <a:xfrm flipH="1" flipV="1">
            <a:off x="4677125" y="4972762"/>
            <a:ext cx="13542" cy="5903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34F92297-CC63-48B3-9455-1BCF53C81247}"/>
              </a:ext>
            </a:extLst>
          </p:cNvPr>
          <p:cNvCxnSpPr>
            <a:cxnSpLocks/>
          </p:cNvCxnSpPr>
          <p:nvPr/>
        </p:nvCxnSpPr>
        <p:spPr>
          <a:xfrm flipV="1">
            <a:off x="3638646" y="2888965"/>
            <a:ext cx="78338" cy="33693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5003DF6A-07D0-428C-9556-474ED1F10248}"/>
              </a:ext>
            </a:extLst>
          </p:cNvPr>
          <p:cNvCxnSpPr>
            <a:cxnSpLocks/>
          </p:cNvCxnSpPr>
          <p:nvPr/>
        </p:nvCxnSpPr>
        <p:spPr>
          <a:xfrm flipH="1" flipV="1">
            <a:off x="4319589" y="2898258"/>
            <a:ext cx="5370" cy="40389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473D0AD0-D98E-45CE-A856-A004DCC5B2D1}"/>
              </a:ext>
            </a:extLst>
          </p:cNvPr>
          <p:cNvCxnSpPr>
            <a:cxnSpLocks/>
          </p:cNvCxnSpPr>
          <p:nvPr/>
        </p:nvCxnSpPr>
        <p:spPr>
          <a:xfrm flipH="1">
            <a:off x="1604095" y="6368028"/>
            <a:ext cx="337405" cy="1834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5BF387C-4036-4CFC-A934-B885104EB5D4}"/>
              </a:ext>
            </a:extLst>
          </p:cNvPr>
          <p:cNvSpPr txBox="1"/>
          <p:nvPr/>
        </p:nvSpPr>
        <p:spPr>
          <a:xfrm>
            <a:off x="4470389" y="2054823"/>
            <a:ext cx="257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Demonstration and practical swiss roll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EC2946E6-D9B2-44E5-8D49-B35D37E472D7}"/>
              </a:ext>
            </a:extLst>
          </p:cNvPr>
          <p:cNvSpPr txBox="1"/>
          <p:nvPr/>
        </p:nvSpPr>
        <p:spPr>
          <a:xfrm>
            <a:off x="6041292" y="3187087"/>
            <a:ext cx="175523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The whisking method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D76F801D-B3FD-4BA2-9388-AC6F609CCACD}"/>
              </a:ext>
            </a:extLst>
          </p:cNvPr>
          <p:cNvSpPr/>
          <p:nvPr/>
        </p:nvSpPr>
        <p:spPr>
          <a:xfrm>
            <a:off x="8755335" y="4741585"/>
            <a:ext cx="875591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Extended write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0EE17C84-BDFD-4BCA-90AA-951B1645EF75}"/>
              </a:ext>
            </a:extLst>
          </p:cNvPr>
          <p:cNvSpPr/>
          <p:nvPr/>
        </p:nvSpPr>
        <p:spPr>
          <a:xfrm>
            <a:off x="8437640" y="6368028"/>
            <a:ext cx="733778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Extended write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1EB55E42-D6FA-4783-B0CA-1A92E55666DF}"/>
              </a:ext>
            </a:extLst>
          </p:cNvPr>
          <p:cNvSpPr/>
          <p:nvPr/>
        </p:nvSpPr>
        <p:spPr>
          <a:xfrm>
            <a:off x="2650377" y="12798333"/>
            <a:ext cx="761600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Extended write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F9B48188-85A2-4928-98D9-D99EC8170C2B}"/>
              </a:ext>
            </a:extLst>
          </p:cNvPr>
          <p:cNvSpPr/>
          <p:nvPr/>
        </p:nvSpPr>
        <p:spPr>
          <a:xfrm>
            <a:off x="4242817" y="12793209"/>
            <a:ext cx="77949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EB39950-D7DD-4CE5-8577-3B463F1BC691}"/>
              </a:ext>
            </a:extLst>
          </p:cNvPr>
          <p:cNvSpPr/>
          <p:nvPr/>
        </p:nvSpPr>
        <p:spPr>
          <a:xfrm>
            <a:off x="7366731" y="3789324"/>
            <a:ext cx="77949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C9FBFB24-A28A-42AA-94C4-63A71DC0FAE2}"/>
              </a:ext>
            </a:extLst>
          </p:cNvPr>
          <p:cNvSpPr/>
          <p:nvPr/>
        </p:nvSpPr>
        <p:spPr>
          <a:xfrm>
            <a:off x="7281258" y="6123131"/>
            <a:ext cx="77949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99CEF109-6BDE-4C0E-BE94-C9BDD2D194D5}"/>
              </a:ext>
            </a:extLst>
          </p:cNvPr>
          <p:cNvSpPr/>
          <p:nvPr/>
        </p:nvSpPr>
        <p:spPr>
          <a:xfrm>
            <a:off x="122630" y="6084676"/>
            <a:ext cx="874908" cy="663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OPEN BOOK assessment KO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85DE69AB-6974-44A1-866D-D34EB0B654BB}"/>
              </a:ext>
            </a:extLst>
          </p:cNvPr>
          <p:cNvCxnSpPr>
            <a:cxnSpLocks/>
          </p:cNvCxnSpPr>
          <p:nvPr/>
        </p:nvCxnSpPr>
        <p:spPr>
          <a:xfrm>
            <a:off x="8176709" y="8641867"/>
            <a:ext cx="242020" cy="44068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2EF4E853-DF63-42FE-8078-4AAF6E5E9C38}"/>
              </a:ext>
            </a:extLst>
          </p:cNvPr>
          <p:cNvCxnSpPr>
            <a:cxnSpLocks/>
          </p:cNvCxnSpPr>
          <p:nvPr/>
        </p:nvCxnSpPr>
        <p:spPr>
          <a:xfrm flipH="1" flipV="1">
            <a:off x="8791752" y="8793682"/>
            <a:ext cx="311715" cy="574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55DAFDB-3D54-47D8-B3B1-32D5F360945E}"/>
              </a:ext>
            </a:extLst>
          </p:cNvPr>
          <p:cNvCxnSpPr>
            <a:cxnSpLocks/>
          </p:cNvCxnSpPr>
          <p:nvPr/>
        </p:nvCxnSpPr>
        <p:spPr>
          <a:xfrm>
            <a:off x="5785799" y="2308869"/>
            <a:ext cx="45542" cy="4031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020F687-3BC4-498E-B8FC-D67FDFA92FE2}"/>
              </a:ext>
            </a:extLst>
          </p:cNvPr>
          <p:cNvCxnSpPr>
            <a:cxnSpLocks/>
          </p:cNvCxnSpPr>
          <p:nvPr/>
        </p:nvCxnSpPr>
        <p:spPr>
          <a:xfrm flipV="1">
            <a:off x="6527222" y="2836077"/>
            <a:ext cx="78338" cy="33693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4E83A2-E2EB-44C9-AAAC-FBE717E1294D}"/>
              </a:ext>
            </a:extLst>
          </p:cNvPr>
          <p:cNvSpPr txBox="1"/>
          <p:nvPr/>
        </p:nvSpPr>
        <p:spPr>
          <a:xfrm>
            <a:off x="7011107" y="16642115"/>
            <a:ext cx="947212" cy="42396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E902239-A96A-4417-9939-58F11E64C8D2}"/>
              </a:ext>
            </a:extLst>
          </p:cNvPr>
          <p:cNvCxnSpPr>
            <a:cxnSpLocks/>
          </p:cNvCxnSpPr>
          <p:nvPr/>
        </p:nvCxnSpPr>
        <p:spPr>
          <a:xfrm>
            <a:off x="4679410" y="15507565"/>
            <a:ext cx="9110" cy="4421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9387B63-F194-4018-93AA-81B3A660B4E2}"/>
              </a:ext>
            </a:extLst>
          </p:cNvPr>
          <p:cNvSpPr txBox="1"/>
          <p:nvPr/>
        </p:nvSpPr>
        <p:spPr>
          <a:xfrm>
            <a:off x="2337713" y="15015860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/>
              <a:t>Nutrition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061A71A-A762-4D52-9A83-3237BAD3720C}"/>
              </a:ext>
            </a:extLst>
          </p:cNvPr>
          <p:cNvSpPr txBox="1"/>
          <p:nvPr/>
        </p:nvSpPr>
        <p:spPr>
          <a:xfrm>
            <a:off x="2806937" y="16771195"/>
            <a:ext cx="2542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Key                  cultural capital</a:t>
            </a:r>
          </a:p>
          <a:p>
            <a:r>
              <a:rPr lang="en-GB" sz="1600"/>
              <a:t>                         PSHCE</a:t>
            </a:r>
          </a:p>
          <a:p>
            <a:r>
              <a:rPr lang="en-GB" sz="1600"/>
              <a:t>                         Careers 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EBAD35E-EFEE-4CA9-B48D-AE9F69C6DD07}"/>
              </a:ext>
            </a:extLst>
          </p:cNvPr>
          <p:cNvSpPr/>
          <p:nvPr/>
        </p:nvSpPr>
        <p:spPr>
          <a:xfrm>
            <a:off x="3269819" y="17076529"/>
            <a:ext cx="690562" cy="2473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0784147-0B04-46B7-9CB6-8346DF8ABE5A}"/>
              </a:ext>
            </a:extLst>
          </p:cNvPr>
          <p:cNvSpPr/>
          <p:nvPr/>
        </p:nvSpPr>
        <p:spPr>
          <a:xfrm>
            <a:off x="3272608" y="17326194"/>
            <a:ext cx="690562" cy="247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35714303-2389-4DE5-A4CE-FF3FD5FB1A77}"/>
              </a:ext>
            </a:extLst>
          </p:cNvPr>
          <p:cNvSpPr/>
          <p:nvPr/>
        </p:nvSpPr>
        <p:spPr>
          <a:xfrm>
            <a:off x="3272608" y="16818701"/>
            <a:ext cx="690562" cy="2473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74DE7-356E-415B-93CF-5544564832C2}"/>
              </a:ext>
            </a:extLst>
          </p:cNvPr>
          <p:cNvSpPr txBox="1"/>
          <p:nvPr/>
        </p:nvSpPr>
        <p:spPr>
          <a:xfrm>
            <a:off x="3724983" y="-513545"/>
            <a:ext cx="2997359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YR9 FOOD TECHNOLOGY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1D8CB2-0194-4DCF-B8B3-BF323F757161}"/>
              </a:ext>
            </a:extLst>
          </p:cNvPr>
          <p:cNvSpPr txBox="1"/>
          <p:nvPr/>
        </p:nvSpPr>
        <p:spPr>
          <a:xfrm flipH="1">
            <a:off x="1343605" y="832525"/>
            <a:ext cx="4830956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YR9 FOOD TECHNOLOGY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revision>1</cp:revision>
  <cp:lastPrinted>2019-05-08T12:03:59Z</cp:lastPrinted>
  <dcterms:created xsi:type="dcterms:W3CDTF">2018-02-08T08:28:53Z</dcterms:created>
  <dcterms:modified xsi:type="dcterms:W3CDTF">2020-07-06T11:06:37Z</dcterms:modified>
</cp:coreProperties>
</file>