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797675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941100"/>
    <a:srgbClr val="005493"/>
    <a:srgbClr val="FF9300"/>
    <a:srgbClr val="FF7E79"/>
    <a:srgbClr val="929292"/>
    <a:srgbClr val="C1C1C1"/>
    <a:srgbClr val="009193"/>
    <a:srgbClr val="FFFF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2" autoAdjust="0"/>
    <p:restoredTop sz="95833" autoAdjust="0"/>
  </p:normalViewPr>
  <p:slideViewPr>
    <p:cSldViewPr snapToGrid="0">
      <p:cViewPr>
        <p:scale>
          <a:sx n="50" d="100"/>
          <a:sy n="50" d="100"/>
        </p:scale>
        <p:origin x="2196" y="-23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90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0" y="1241425"/>
            <a:ext cx="184467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png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-11887" y="241905"/>
            <a:ext cx="9696638" cy="1730669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  <a:gs pos="48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3350"/>
          <a:stretch/>
        </p:blipFill>
        <p:spPr>
          <a:xfrm rot="20628497">
            <a:off x="2682378" y="16170435"/>
            <a:ext cx="663375" cy="6245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5"/>
          <a:stretch/>
        </p:blipFill>
        <p:spPr>
          <a:xfrm>
            <a:off x="3443214" y="16324608"/>
            <a:ext cx="1147865" cy="518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8323" y="16161125"/>
            <a:ext cx="512068" cy="582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626" b="97604" l="9585" r="89617">
                        <a14:foregroundMark x1="26518" y1="82109" x2="27157" y2="94249"/>
                        <a14:foregroundMark x1="27157" y1="94249" x2="26677" y2="95687"/>
                        <a14:foregroundMark x1="29073" y1="83067" x2="31150" y2="94888"/>
                        <a14:foregroundMark x1="31150" y1="94888" x2="31470" y2="95208"/>
                        <a14:foregroundMark x1="31629" y1="97284" x2="22843" y2="97604"/>
                        <a14:foregroundMark x1="74441" y1="81150" x2="68850" y2="89457"/>
                        <a14:foregroundMark x1="79553" y1="95367" x2="74441" y2="84026"/>
                        <a14:foregroundMark x1="74441" y1="84026" x2="74441" y2="83706"/>
                        <a14:foregroundMark x1="24281" y1="8626" x2="33067" y2="878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737" y="14756227"/>
            <a:ext cx="1060630" cy="856045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03561" y="15522198"/>
            <a:ext cx="6425532" cy="61073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81684" y="11440657"/>
            <a:ext cx="2827120" cy="2237993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200433" y="13362690"/>
            <a:ext cx="5867032" cy="609695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60414" y="11166801"/>
            <a:ext cx="6011389" cy="68942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729260" y="9223739"/>
            <a:ext cx="2857159" cy="2374253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362664" y="7010849"/>
            <a:ext cx="2859710" cy="2424506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032661" y="8999507"/>
            <a:ext cx="5927463" cy="644049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81" y="6793053"/>
            <a:ext cx="5827819" cy="6460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816547" y="4956702"/>
            <a:ext cx="2714629" cy="2251508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362492" y="2819109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42702" y="4731935"/>
            <a:ext cx="5827819" cy="6041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2157839" y="6324753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2341799" y="650482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757094" y="14395100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944048" y="1459588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23138" cy="62936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4922476" y="2052894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5109428" y="226551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825556" y="14616097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8 Autumn Term 1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1024937" y="892761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1235110" y="9101387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5900728" y="1515130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6087683" y="1535209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965" y="14869452"/>
            <a:ext cx="1601399" cy="16013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V="1">
            <a:off x="8182417" y="15915839"/>
            <a:ext cx="0" cy="7474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881859" y="16634369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 a lifelong love of learning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7472036" y="15338179"/>
            <a:ext cx="0" cy="51012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rot="20514823">
            <a:off x="6140343" y="14465537"/>
            <a:ext cx="1079819" cy="1079819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BD8ADA5-D946-5C42-A4AE-03B3AA1B8A94}"/>
              </a:ext>
            </a:extLst>
          </p:cNvPr>
          <p:cNvCxnSpPr>
            <a:cxnSpLocks/>
          </p:cNvCxnSpPr>
          <p:nvPr/>
        </p:nvCxnSpPr>
        <p:spPr>
          <a:xfrm>
            <a:off x="5708444" y="15167427"/>
            <a:ext cx="0" cy="63966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798D0D35-29AB-1847-B78E-66D8D2E8F393}"/>
              </a:ext>
            </a:extLst>
          </p:cNvPr>
          <p:cNvSpPr txBox="1"/>
          <p:nvPr/>
        </p:nvSpPr>
        <p:spPr>
          <a:xfrm>
            <a:off x="2150889" y="16132927"/>
            <a:ext cx="73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Start the transition programme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EDB2F53-5336-AE41-B80B-AA261FB05226}"/>
              </a:ext>
            </a:extLst>
          </p:cNvPr>
          <p:cNvCxnSpPr>
            <a:cxnSpLocks/>
          </p:cNvCxnSpPr>
          <p:nvPr/>
        </p:nvCxnSpPr>
        <p:spPr>
          <a:xfrm>
            <a:off x="776443" y="11039647"/>
            <a:ext cx="541691" cy="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A55DB97-84E3-664C-AE62-915493A592B9}"/>
              </a:ext>
            </a:extLst>
          </p:cNvPr>
          <p:cNvCxnSpPr>
            <a:cxnSpLocks/>
          </p:cNvCxnSpPr>
          <p:nvPr/>
        </p:nvCxnSpPr>
        <p:spPr>
          <a:xfrm flipH="1">
            <a:off x="2352766" y="13123951"/>
            <a:ext cx="12545" cy="5786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D689A2AC-1669-BF4A-B36A-FB12C0E9EC15}"/>
              </a:ext>
            </a:extLst>
          </p:cNvPr>
          <p:cNvCxnSpPr>
            <a:cxnSpLocks/>
          </p:cNvCxnSpPr>
          <p:nvPr/>
        </p:nvCxnSpPr>
        <p:spPr>
          <a:xfrm flipH="1">
            <a:off x="3641081" y="8948269"/>
            <a:ext cx="13960" cy="52732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73AE042-4C1C-0540-90DF-805167FB44C6}"/>
              </a:ext>
            </a:extLst>
          </p:cNvPr>
          <p:cNvCxnSpPr>
            <a:cxnSpLocks/>
          </p:cNvCxnSpPr>
          <p:nvPr/>
        </p:nvCxnSpPr>
        <p:spPr>
          <a:xfrm flipV="1">
            <a:off x="7194028" y="15869890"/>
            <a:ext cx="0" cy="8012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C4A79582-07C9-724E-B8B3-9661E7D84670}"/>
              </a:ext>
            </a:extLst>
          </p:cNvPr>
          <p:cNvSpPr txBox="1"/>
          <p:nvPr/>
        </p:nvSpPr>
        <p:spPr>
          <a:xfrm>
            <a:off x="7162791" y="16295536"/>
            <a:ext cx="79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Meet our staff  and Pastoral leads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00234DB-30A0-A14D-B827-8C2DCE0238B9}"/>
              </a:ext>
            </a:extLst>
          </p:cNvPr>
          <p:cNvCxnSpPr>
            <a:cxnSpLocks/>
          </p:cNvCxnSpPr>
          <p:nvPr/>
        </p:nvCxnSpPr>
        <p:spPr>
          <a:xfrm flipV="1">
            <a:off x="1625726" y="11532465"/>
            <a:ext cx="427210" cy="4240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64338C0-E09F-E84D-91F2-CB8BB2D36010}"/>
              </a:ext>
            </a:extLst>
          </p:cNvPr>
          <p:cNvCxnSpPr>
            <a:cxnSpLocks/>
          </p:cNvCxnSpPr>
          <p:nvPr/>
        </p:nvCxnSpPr>
        <p:spPr>
          <a:xfrm>
            <a:off x="4836432" y="13167390"/>
            <a:ext cx="0" cy="34602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8AAB0BF-36A9-804A-8EA6-26A41D71410B}"/>
              </a:ext>
            </a:extLst>
          </p:cNvPr>
          <p:cNvCxnSpPr>
            <a:cxnSpLocks/>
          </p:cNvCxnSpPr>
          <p:nvPr/>
        </p:nvCxnSpPr>
        <p:spPr>
          <a:xfrm flipH="1" flipV="1">
            <a:off x="8190622" y="13710853"/>
            <a:ext cx="237321" cy="45873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78E72D1-A4E0-D94A-AD26-756C6F30DB76}"/>
              </a:ext>
            </a:extLst>
          </p:cNvPr>
          <p:cNvCxnSpPr>
            <a:cxnSpLocks/>
          </p:cNvCxnSpPr>
          <p:nvPr/>
        </p:nvCxnSpPr>
        <p:spPr>
          <a:xfrm flipV="1">
            <a:off x="7323430" y="7757845"/>
            <a:ext cx="1112481" cy="1482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2E73E8B4-E8A0-9A42-BB18-27E367A6C8CF}"/>
              </a:ext>
            </a:extLst>
          </p:cNvPr>
          <p:cNvCxnSpPr>
            <a:cxnSpLocks/>
          </p:cNvCxnSpPr>
          <p:nvPr/>
        </p:nvCxnSpPr>
        <p:spPr>
          <a:xfrm>
            <a:off x="7096226" y="10944777"/>
            <a:ext cx="117393" cy="675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0EDB21F-49F2-8A48-A076-3C80C1768E5C}"/>
              </a:ext>
            </a:extLst>
          </p:cNvPr>
          <p:cNvCxnSpPr>
            <a:cxnSpLocks/>
          </p:cNvCxnSpPr>
          <p:nvPr/>
        </p:nvCxnSpPr>
        <p:spPr>
          <a:xfrm flipV="1">
            <a:off x="4709238" y="9402379"/>
            <a:ext cx="1" cy="68220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D024AB5-14AB-D94C-9065-AAF737D1206C}"/>
              </a:ext>
            </a:extLst>
          </p:cNvPr>
          <p:cNvCxnSpPr>
            <a:cxnSpLocks/>
          </p:cNvCxnSpPr>
          <p:nvPr/>
        </p:nvCxnSpPr>
        <p:spPr>
          <a:xfrm flipV="1">
            <a:off x="5739527" y="11572756"/>
            <a:ext cx="13165" cy="56979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3C680FB8-DCEB-BE4B-A3E1-0C5BBF879919}"/>
              </a:ext>
            </a:extLst>
          </p:cNvPr>
          <p:cNvCxnSpPr>
            <a:cxnSpLocks/>
          </p:cNvCxnSpPr>
          <p:nvPr/>
        </p:nvCxnSpPr>
        <p:spPr>
          <a:xfrm>
            <a:off x="3952263" y="10843036"/>
            <a:ext cx="94057" cy="68942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B65D886-ADBA-FC4B-9739-0F6ED4A9D67A}"/>
              </a:ext>
            </a:extLst>
          </p:cNvPr>
          <p:cNvCxnSpPr>
            <a:cxnSpLocks/>
          </p:cNvCxnSpPr>
          <p:nvPr/>
        </p:nvCxnSpPr>
        <p:spPr>
          <a:xfrm flipV="1">
            <a:off x="3590336" y="11621689"/>
            <a:ext cx="1919" cy="2872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9E865DA3-DE36-E64D-B463-8964711B884D}"/>
              </a:ext>
            </a:extLst>
          </p:cNvPr>
          <p:cNvCxnSpPr>
            <a:cxnSpLocks/>
          </p:cNvCxnSpPr>
          <p:nvPr/>
        </p:nvCxnSpPr>
        <p:spPr>
          <a:xfrm>
            <a:off x="481650" y="9321531"/>
            <a:ext cx="464513" cy="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EADCC58-485B-1B45-9F99-708EBAE3C65F}"/>
              </a:ext>
            </a:extLst>
          </p:cNvPr>
          <p:cNvCxnSpPr>
            <a:cxnSpLocks/>
          </p:cNvCxnSpPr>
          <p:nvPr/>
        </p:nvCxnSpPr>
        <p:spPr>
          <a:xfrm flipV="1">
            <a:off x="6392797" y="9448781"/>
            <a:ext cx="0" cy="350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7338684" y="6485169"/>
            <a:ext cx="12265" cy="4273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BF528227-07B4-C549-8C1A-9F98BE2554DB}"/>
              </a:ext>
            </a:extLst>
          </p:cNvPr>
          <p:cNvCxnSpPr>
            <a:cxnSpLocks/>
          </p:cNvCxnSpPr>
          <p:nvPr/>
        </p:nvCxnSpPr>
        <p:spPr>
          <a:xfrm flipH="1">
            <a:off x="8190622" y="6822960"/>
            <a:ext cx="559959" cy="44835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A036CF56-FD65-AC46-8535-F4DEAA002A2E}"/>
              </a:ext>
            </a:extLst>
          </p:cNvPr>
          <p:cNvCxnSpPr>
            <a:cxnSpLocks/>
          </p:cNvCxnSpPr>
          <p:nvPr/>
        </p:nvCxnSpPr>
        <p:spPr>
          <a:xfrm>
            <a:off x="1559432" y="4540555"/>
            <a:ext cx="316948" cy="56935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5BC2275-9106-B744-A79E-F0E0EDB1A7A1}"/>
              </a:ext>
            </a:extLst>
          </p:cNvPr>
          <p:cNvCxnSpPr>
            <a:cxnSpLocks/>
          </p:cNvCxnSpPr>
          <p:nvPr/>
        </p:nvCxnSpPr>
        <p:spPr>
          <a:xfrm>
            <a:off x="3786336" y="4451307"/>
            <a:ext cx="45346" cy="45604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78CCBEC-9EFB-B247-8355-3436510655BE}"/>
              </a:ext>
            </a:extLst>
          </p:cNvPr>
          <p:cNvCxnSpPr>
            <a:cxnSpLocks/>
          </p:cNvCxnSpPr>
          <p:nvPr/>
        </p:nvCxnSpPr>
        <p:spPr>
          <a:xfrm>
            <a:off x="561387" y="6073851"/>
            <a:ext cx="837037" cy="1127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0588F3D6-ABC2-1841-BA4B-7BC0EDF7CF33}"/>
              </a:ext>
            </a:extLst>
          </p:cNvPr>
          <p:cNvCxnSpPr>
            <a:cxnSpLocks/>
          </p:cNvCxnSpPr>
          <p:nvPr/>
        </p:nvCxnSpPr>
        <p:spPr>
          <a:xfrm>
            <a:off x="7833700" y="4082327"/>
            <a:ext cx="108300" cy="82334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270CBD92-8C5C-F94E-919F-BDCDABFA5E11}"/>
              </a:ext>
            </a:extLst>
          </p:cNvPr>
          <p:cNvCxnSpPr>
            <a:cxnSpLocks/>
          </p:cNvCxnSpPr>
          <p:nvPr/>
        </p:nvCxnSpPr>
        <p:spPr>
          <a:xfrm>
            <a:off x="5520476" y="4484016"/>
            <a:ext cx="9489" cy="49583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055F9A49-3E36-5D4D-8BB1-193C8C318B50}"/>
              </a:ext>
            </a:extLst>
          </p:cNvPr>
          <p:cNvCxnSpPr>
            <a:cxnSpLocks/>
          </p:cNvCxnSpPr>
          <p:nvPr/>
        </p:nvCxnSpPr>
        <p:spPr>
          <a:xfrm flipH="1">
            <a:off x="8213828" y="2384692"/>
            <a:ext cx="580120" cy="45959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328102" y="356433"/>
            <a:ext cx="1095171" cy="1422036"/>
          </a:xfrm>
          <a:prstGeom prst="rect">
            <a:avLst/>
          </a:prstGeom>
        </p:spPr>
      </p:pic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>
            <a:off x="2820416" y="8646082"/>
            <a:ext cx="119519" cy="72488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4350CCF2-4D93-174E-B07E-06C6099FF097}"/>
              </a:ext>
            </a:extLst>
          </p:cNvPr>
          <p:cNvSpPr/>
          <p:nvPr/>
        </p:nvSpPr>
        <p:spPr>
          <a:xfrm>
            <a:off x="4567649" y="177777"/>
            <a:ext cx="4947184" cy="1004218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3A53E4-87A6-4B41-82AD-378A9C088E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/>
          <a:stretch/>
        </p:blipFill>
        <p:spPr>
          <a:xfrm>
            <a:off x="5343675" y="293427"/>
            <a:ext cx="3440955" cy="4775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C5AADA-5DB1-0645-9EDC-2CB72BAE149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084" b="-1"/>
          <a:stretch/>
        </p:blipFill>
        <p:spPr>
          <a:xfrm>
            <a:off x="6270929" y="716736"/>
            <a:ext cx="3177298" cy="441747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BD9C7901-01F0-1348-8FD0-DCDB328945CF}"/>
              </a:ext>
            </a:extLst>
          </p:cNvPr>
          <p:cNvSpPr/>
          <p:nvPr/>
        </p:nvSpPr>
        <p:spPr>
          <a:xfrm>
            <a:off x="3713132" y="178735"/>
            <a:ext cx="877947" cy="1017349"/>
          </a:xfrm>
          <a:custGeom>
            <a:avLst/>
            <a:gdLst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1030875 h 1030875"/>
              <a:gd name="connsiteX4" fmla="*/ 0 w 882221"/>
              <a:gd name="connsiteY4" fmla="*/ 0 h 1030875"/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338544 h 1030875"/>
              <a:gd name="connsiteX4" fmla="*/ 0 w 882221"/>
              <a:gd name="connsiteY4" fmla="*/ 0 h 1030875"/>
              <a:gd name="connsiteX0" fmla="*/ 5508 w 887729"/>
              <a:gd name="connsiteY0" fmla="*/ 0 h 1030875"/>
              <a:gd name="connsiteX1" fmla="*/ 887729 w 887729"/>
              <a:gd name="connsiteY1" fmla="*/ 0 h 1030875"/>
              <a:gd name="connsiteX2" fmla="*/ 887729 w 887729"/>
              <a:gd name="connsiteY2" fmla="*/ 1030875 h 1030875"/>
              <a:gd name="connsiteX3" fmla="*/ 0 w 887729"/>
              <a:gd name="connsiteY3" fmla="*/ 217359 h 1030875"/>
              <a:gd name="connsiteX4" fmla="*/ 5508 w 887729"/>
              <a:gd name="connsiteY4" fmla="*/ 0 h 1030875"/>
              <a:gd name="connsiteX0" fmla="*/ 5508 w 887729"/>
              <a:gd name="connsiteY0" fmla="*/ 0 h 1047896"/>
              <a:gd name="connsiteX1" fmla="*/ 887729 w 887729"/>
              <a:gd name="connsiteY1" fmla="*/ 0 h 1047896"/>
              <a:gd name="connsiteX2" fmla="*/ 882160 w 887729"/>
              <a:gd name="connsiteY2" fmla="*/ 1047896 h 1047896"/>
              <a:gd name="connsiteX3" fmla="*/ 0 w 887729"/>
              <a:gd name="connsiteY3" fmla="*/ 217359 h 1047896"/>
              <a:gd name="connsiteX4" fmla="*/ 5508 w 887729"/>
              <a:gd name="connsiteY4" fmla="*/ 0 h 104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29" h="1047896">
                <a:moveTo>
                  <a:pt x="5508" y="0"/>
                </a:moveTo>
                <a:lnTo>
                  <a:pt x="887729" y="0"/>
                </a:lnTo>
                <a:cubicBezTo>
                  <a:pt x="885873" y="349299"/>
                  <a:pt x="884016" y="698597"/>
                  <a:pt x="882160" y="1047896"/>
                </a:cubicBezTo>
                <a:lnTo>
                  <a:pt x="0" y="217359"/>
                </a:lnTo>
                <a:lnTo>
                  <a:pt x="5508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DB2717F-E2EA-E14E-BFB1-2515AC06D5A5}"/>
              </a:ext>
            </a:extLst>
          </p:cNvPr>
          <p:cNvSpPr/>
          <p:nvPr/>
        </p:nvSpPr>
        <p:spPr>
          <a:xfrm>
            <a:off x="202012" y="178354"/>
            <a:ext cx="3584324" cy="2212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6DB1CAF-731C-3042-9F2D-16B6C0CF09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088" y="219506"/>
            <a:ext cx="910135" cy="910135"/>
          </a:xfrm>
          <a:prstGeom prst="rect">
            <a:avLst/>
          </a:prstGeom>
        </p:spPr>
      </p:pic>
      <p:sp>
        <p:nvSpPr>
          <p:cNvPr id="312" name="TextBox 31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148371" y="9121504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8 half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2261222" y="6530384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8</a:t>
            </a:r>
          </a:p>
          <a:p>
            <a:pPr algn="ctr"/>
            <a:r>
              <a:rPr lang="en-US" sz="1600" b="1" dirty="0"/>
              <a:t>Half term 3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4899165" y="2503526"/>
            <a:ext cx="1188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640" y="12943647"/>
            <a:ext cx="1238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526580" y="11985268"/>
            <a:ext cx="1433370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1200" dirty="0"/>
              <a:t>Multicultural foods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897" y="12914448"/>
            <a:ext cx="1206391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1200" dirty="0"/>
              <a:t>Week 1 recall Kitchen </a:t>
            </a:r>
          </a:p>
          <a:p>
            <a:pPr lvl="0"/>
            <a:r>
              <a:rPr lang="en-GB" sz="1200" dirty="0"/>
              <a:t>Hygiene</a:t>
            </a:r>
          </a:p>
          <a:p>
            <a:pPr lvl="0"/>
            <a:r>
              <a:rPr lang="en-GB" sz="1200" dirty="0"/>
              <a:t>Cross </a:t>
            </a:r>
          </a:p>
          <a:p>
            <a:pPr lvl="0"/>
            <a:r>
              <a:rPr lang="en-GB" sz="1200" dirty="0"/>
              <a:t>contamination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93549" y="9837866"/>
            <a:ext cx="208472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1200" dirty="0"/>
              <a:t>Week 10 Savoury rice demonstration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8671" y="8232722"/>
            <a:ext cx="131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dirty="0"/>
              <a:t>Week 11 Savoury rice practical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33793" y="12759330"/>
            <a:ext cx="1892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dirty="0"/>
              <a:t>Week 2 design work bread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3529" y="11962931"/>
            <a:ext cx="205582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Week 6 theory work</a:t>
            </a:r>
          </a:p>
          <a:p>
            <a:r>
              <a:rPr lang="en-GB" sz="1200" dirty="0"/>
              <a:t>Sensory testing Bread.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81711" y="12919773"/>
            <a:ext cx="199453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Week 3 Practical pizza toast </a:t>
            </a:r>
          </a:p>
          <a:p>
            <a:endParaRPr lang="en-GB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2810804" y="11859902"/>
            <a:ext cx="551953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6276757" y="14066146"/>
            <a:ext cx="235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Week 4 Demonstration bread kneading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67734" y="10328862"/>
            <a:ext cx="591637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97527" y="8744135"/>
            <a:ext cx="107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Practical skills</a:t>
            </a:r>
          </a:p>
          <a:p>
            <a:r>
              <a:rPr lang="en-GB" sz="1200" b="1" dirty="0"/>
              <a:t>Methods of cookery</a:t>
            </a:r>
          </a:p>
          <a:p>
            <a:endParaRPr lang="en-GB" sz="1200" b="1" dirty="0"/>
          </a:p>
        </p:txBody>
      </p:sp>
      <p:sp>
        <p:nvSpPr>
          <p:cNvPr id="181" name="TextBox 180"/>
          <p:cNvSpPr txBox="1"/>
          <p:nvPr/>
        </p:nvSpPr>
        <p:spPr>
          <a:xfrm>
            <a:off x="3340330" y="8437851"/>
            <a:ext cx="2282546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Week 8 Stir fry demonstration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3339944" y="8702012"/>
            <a:ext cx="2282546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1200" dirty="0"/>
              <a:t>Frying and heat transfer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5834080" y="9853752"/>
            <a:ext cx="130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Week 9 Stir fry </a:t>
            </a:r>
          </a:p>
          <a:p>
            <a:r>
              <a:rPr lang="en-GB" sz="1200" dirty="0"/>
              <a:t>practical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2758486" y="8328036"/>
            <a:ext cx="548263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3030920" y="8334822"/>
            <a:ext cx="1149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348717" y="5660165"/>
            <a:ext cx="105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Breakfast</a:t>
            </a:r>
          </a:p>
          <a:p>
            <a:r>
              <a:rPr lang="en-GB" sz="1200" b="1" dirty="0"/>
              <a:t>Methods of cookery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3766623" y="3881027"/>
            <a:ext cx="1493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Week 17 The creaming method practical oat cookies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23116" y="5373813"/>
            <a:ext cx="152194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Week 16 Demonstration</a:t>
            </a:r>
          </a:p>
          <a:p>
            <a:r>
              <a:rPr lang="en-GB" sz="1200" dirty="0"/>
              <a:t>oat cookies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45268" y="3930367"/>
            <a:ext cx="214506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Knowledge</a:t>
            </a:r>
          </a:p>
          <a:p>
            <a:r>
              <a:rPr lang="en-GB" sz="1200" dirty="0"/>
              <a:t>Sustainability and food origins</a:t>
            </a:r>
          </a:p>
          <a:p>
            <a:r>
              <a:rPr lang="en-GB" sz="1200" dirty="0"/>
              <a:t>Function of ingredients</a:t>
            </a:r>
          </a:p>
        </p:txBody>
      </p:sp>
      <p:sp>
        <p:nvSpPr>
          <p:cNvPr id="240" name="TextBox 239"/>
          <p:cNvSpPr txBox="1"/>
          <p:nvPr/>
        </p:nvSpPr>
        <p:spPr>
          <a:xfrm>
            <a:off x="222357" y="11070800"/>
            <a:ext cx="10187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Week 7 seasonal practical 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6997547" y="7805802"/>
            <a:ext cx="477990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8" name="TextBox 257"/>
          <p:cNvSpPr txBox="1"/>
          <p:nvPr/>
        </p:nvSpPr>
        <p:spPr>
          <a:xfrm>
            <a:off x="4118639" y="5399418"/>
            <a:ext cx="477990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3" name="TextBox 122"/>
          <p:cNvSpPr txBox="1"/>
          <p:nvPr/>
        </p:nvSpPr>
        <p:spPr>
          <a:xfrm>
            <a:off x="6679540" y="1668810"/>
            <a:ext cx="1487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11AC4C-825F-43BB-B002-74E1A30C10D3}"/>
              </a:ext>
            </a:extLst>
          </p:cNvPr>
          <p:cNvSpPr txBox="1"/>
          <p:nvPr/>
        </p:nvSpPr>
        <p:spPr>
          <a:xfrm>
            <a:off x="8228055" y="6366641"/>
            <a:ext cx="109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Methods of heat transfer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058CB2D-C756-441A-9A95-678846D06B56}"/>
              </a:ext>
            </a:extLst>
          </p:cNvPr>
          <p:cNvSpPr txBox="1"/>
          <p:nvPr/>
        </p:nvSpPr>
        <p:spPr>
          <a:xfrm>
            <a:off x="5703680" y="12025218"/>
            <a:ext cx="1949245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Week 5 Bread practical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201F6023-D0E7-4B95-9B65-DE3D9FB9B4B6}"/>
              </a:ext>
            </a:extLst>
          </p:cNvPr>
          <p:cNvSpPr txBox="1"/>
          <p:nvPr/>
        </p:nvSpPr>
        <p:spPr>
          <a:xfrm>
            <a:off x="3740043" y="7511851"/>
            <a:ext cx="196363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Week 14  seasonal practical</a:t>
            </a: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6ED69ED3-484A-48C8-9F86-E723C8E23E1F}"/>
              </a:ext>
            </a:extLst>
          </p:cNvPr>
          <p:cNvCxnSpPr>
            <a:cxnSpLocks/>
          </p:cNvCxnSpPr>
          <p:nvPr/>
        </p:nvCxnSpPr>
        <p:spPr>
          <a:xfrm>
            <a:off x="1034709" y="13513416"/>
            <a:ext cx="547754" cy="28755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4EC3287-6D74-4C3A-B23F-4F657936A9B5}"/>
              </a:ext>
            </a:extLst>
          </p:cNvPr>
          <p:cNvSpPr txBox="1"/>
          <p:nvPr/>
        </p:nvSpPr>
        <p:spPr>
          <a:xfrm>
            <a:off x="48305" y="13884279"/>
            <a:ext cx="122200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Food hygiene 4 C’s</a:t>
            </a: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98547CB1-8D34-4B46-9DF4-6B3B8B377EC9}"/>
              </a:ext>
            </a:extLst>
          </p:cNvPr>
          <p:cNvCxnSpPr>
            <a:cxnSpLocks/>
          </p:cNvCxnSpPr>
          <p:nvPr/>
        </p:nvCxnSpPr>
        <p:spPr>
          <a:xfrm flipV="1">
            <a:off x="1270312" y="6898761"/>
            <a:ext cx="294096" cy="13865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80389E9A-9475-4AC4-B6D3-10DF69856FD3}"/>
              </a:ext>
            </a:extLst>
          </p:cNvPr>
          <p:cNvSpPr txBox="1"/>
          <p:nvPr/>
        </p:nvSpPr>
        <p:spPr>
          <a:xfrm>
            <a:off x="5758645" y="8428665"/>
            <a:ext cx="2486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200" dirty="0"/>
              <a:t>Knife skills</a:t>
            </a:r>
          </a:p>
          <a:p>
            <a:pPr lvl="0"/>
            <a:r>
              <a:rPr lang="en-GB" sz="1200" dirty="0"/>
              <a:t>cooking temperatures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8F876E7-BFF5-4F6A-A260-906AC8EBC3A1}"/>
              </a:ext>
            </a:extLst>
          </p:cNvPr>
          <p:cNvSpPr txBox="1"/>
          <p:nvPr/>
        </p:nvSpPr>
        <p:spPr>
          <a:xfrm>
            <a:off x="1940325" y="14184301"/>
            <a:ext cx="2718582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Bread knowledge function of ingredients 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ABC28E14-9696-4DAF-9857-B3F72753A91B}"/>
              </a:ext>
            </a:extLst>
          </p:cNvPr>
          <p:cNvSpPr txBox="1"/>
          <p:nvPr/>
        </p:nvSpPr>
        <p:spPr>
          <a:xfrm>
            <a:off x="4927280" y="6263711"/>
            <a:ext cx="2926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Week 13 Practical toad in the hole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05076B5-07CA-4392-A9A3-C6A7EB5FA7E0}"/>
              </a:ext>
            </a:extLst>
          </p:cNvPr>
          <p:cNvSpPr txBox="1"/>
          <p:nvPr/>
        </p:nvSpPr>
        <p:spPr>
          <a:xfrm>
            <a:off x="5895077" y="7515756"/>
            <a:ext cx="237144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week 12 Demonstration toad in the hole</a:t>
            </a: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BF04C8A2-6BF9-49F2-AC49-4E23D967EF20}"/>
              </a:ext>
            </a:extLst>
          </p:cNvPr>
          <p:cNvCxnSpPr>
            <a:cxnSpLocks/>
          </p:cNvCxnSpPr>
          <p:nvPr/>
        </p:nvCxnSpPr>
        <p:spPr>
          <a:xfrm flipH="1" flipV="1">
            <a:off x="7457546" y="9358452"/>
            <a:ext cx="13091" cy="44114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F02D81B6-C551-4A16-BA5B-5F334C7D7D1E}"/>
              </a:ext>
            </a:extLst>
          </p:cNvPr>
          <p:cNvCxnSpPr>
            <a:cxnSpLocks/>
          </p:cNvCxnSpPr>
          <p:nvPr/>
        </p:nvCxnSpPr>
        <p:spPr>
          <a:xfrm flipV="1">
            <a:off x="3605538" y="13776587"/>
            <a:ext cx="839" cy="48542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40897860-ABF8-4CC9-BF90-EC166483B6BD}"/>
              </a:ext>
            </a:extLst>
          </p:cNvPr>
          <p:cNvSpPr txBox="1"/>
          <p:nvPr/>
        </p:nvSpPr>
        <p:spPr>
          <a:xfrm>
            <a:off x="2672231" y="9732111"/>
            <a:ext cx="2389286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1200" dirty="0"/>
              <a:t>Bridge and claw</a:t>
            </a:r>
          </a:p>
          <a:p>
            <a:pPr lvl="0"/>
            <a:r>
              <a:rPr lang="en-GB" sz="1200" dirty="0"/>
              <a:t>Collecting waste</a:t>
            </a:r>
          </a:p>
          <a:p>
            <a:pPr lvl="0"/>
            <a:r>
              <a:rPr lang="en-GB" sz="1200" dirty="0"/>
              <a:t>Use of coloured chopping boards</a:t>
            </a:r>
          </a:p>
          <a:p>
            <a:pPr lvl="0"/>
            <a:r>
              <a:rPr lang="en-GB" sz="1200" dirty="0"/>
              <a:t>Green/red/brown board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A8748CD3-8876-4E5C-A7F4-C15B35323E6D}"/>
              </a:ext>
            </a:extLst>
          </p:cNvPr>
          <p:cNvSpPr/>
          <p:nvPr/>
        </p:nvSpPr>
        <p:spPr>
          <a:xfrm>
            <a:off x="3674812" y="6112368"/>
            <a:ext cx="949210" cy="464342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Week 15 Extended 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write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2B12793D-E49E-47C7-BCF7-BBBC9F47E1F5}"/>
              </a:ext>
            </a:extLst>
          </p:cNvPr>
          <p:cNvSpPr/>
          <p:nvPr/>
        </p:nvSpPr>
        <p:spPr>
          <a:xfrm>
            <a:off x="393003" y="6838867"/>
            <a:ext cx="779495" cy="42788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DIRT time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72104F0-66CE-4A4D-BD84-0C3ACC844BD3}"/>
              </a:ext>
            </a:extLst>
          </p:cNvPr>
          <p:cNvSpPr/>
          <p:nvPr/>
        </p:nvSpPr>
        <p:spPr>
          <a:xfrm>
            <a:off x="1569507" y="7883593"/>
            <a:ext cx="1168684" cy="83209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</a:rPr>
              <a:t>Week 8 OPEN BOOK assessment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</a:rPr>
              <a:t>Bread KO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A474BEF1-382B-4609-9A7E-E28D39957731}"/>
              </a:ext>
            </a:extLst>
          </p:cNvPr>
          <p:cNvCxnSpPr>
            <a:cxnSpLocks/>
          </p:cNvCxnSpPr>
          <p:nvPr/>
        </p:nvCxnSpPr>
        <p:spPr>
          <a:xfrm flipH="1">
            <a:off x="4183121" y="6666623"/>
            <a:ext cx="33734" cy="5429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CB5AFADA-F2AE-4D60-B2F6-756120E9AED4}"/>
              </a:ext>
            </a:extLst>
          </p:cNvPr>
          <p:cNvCxnSpPr>
            <a:cxnSpLocks/>
          </p:cNvCxnSpPr>
          <p:nvPr/>
        </p:nvCxnSpPr>
        <p:spPr>
          <a:xfrm>
            <a:off x="8009734" y="8733812"/>
            <a:ext cx="540009" cy="16338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2632C2-D4B8-48BD-92A0-E53C6C301C5D}"/>
              </a:ext>
            </a:extLst>
          </p:cNvPr>
          <p:cNvSpPr txBox="1"/>
          <p:nvPr/>
        </p:nvSpPr>
        <p:spPr>
          <a:xfrm>
            <a:off x="6652044" y="12943647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2,3,4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D4C920B9-678E-4393-A9D3-28790871E7C9}"/>
              </a:ext>
            </a:extLst>
          </p:cNvPr>
          <p:cNvSpPr txBox="1"/>
          <p:nvPr/>
        </p:nvSpPr>
        <p:spPr>
          <a:xfrm>
            <a:off x="7358856" y="12015295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2,3,4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B5268F1C-1977-4E74-B1C6-FD2539A681F9}"/>
              </a:ext>
            </a:extLst>
          </p:cNvPr>
          <p:cNvSpPr txBox="1"/>
          <p:nvPr/>
        </p:nvSpPr>
        <p:spPr>
          <a:xfrm>
            <a:off x="7154170" y="6249046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2,3,4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F921C99E-54ED-4529-8FB0-35CB14E06A2B}"/>
              </a:ext>
            </a:extLst>
          </p:cNvPr>
          <p:cNvSpPr txBox="1"/>
          <p:nvPr/>
        </p:nvSpPr>
        <p:spPr>
          <a:xfrm>
            <a:off x="6475812" y="10038161"/>
            <a:ext cx="903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2,3,4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F612B0F-3912-4512-A77C-D0F2FCEDAE09}"/>
              </a:ext>
            </a:extLst>
          </p:cNvPr>
          <p:cNvSpPr txBox="1"/>
          <p:nvPr/>
        </p:nvSpPr>
        <p:spPr>
          <a:xfrm>
            <a:off x="3879320" y="4434831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2,3,4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7EA139B6-97C5-44FA-AF41-D931001AAEAC}"/>
              </a:ext>
            </a:extLst>
          </p:cNvPr>
          <p:cNvSpPr txBox="1"/>
          <p:nvPr/>
        </p:nvSpPr>
        <p:spPr>
          <a:xfrm>
            <a:off x="8590100" y="2121456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2,3,4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174324F-181D-4AED-8964-4088CF7903CF}"/>
              </a:ext>
            </a:extLst>
          </p:cNvPr>
          <p:cNvSpPr txBox="1"/>
          <p:nvPr/>
        </p:nvSpPr>
        <p:spPr>
          <a:xfrm>
            <a:off x="6412911" y="3384069"/>
            <a:ext cx="173880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Week 19 Cereal bar/ smoothie demonstration and design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8BF4834-0282-4EDB-9A29-6F9FA94F50AE}"/>
              </a:ext>
            </a:extLst>
          </p:cNvPr>
          <p:cNvSpPr txBox="1"/>
          <p:nvPr/>
        </p:nvSpPr>
        <p:spPr>
          <a:xfrm>
            <a:off x="6051059" y="2112683"/>
            <a:ext cx="2690865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Week 20 Cereal bar / smoothie practical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945927C-E79F-42EE-B5FF-C0D19B9010C2}"/>
              </a:ext>
            </a:extLst>
          </p:cNvPr>
          <p:cNvSpPr txBox="1"/>
          <p:nvPr/>
        </p:nvSpPr>
        <p:spPr>
          <a:xfrm flipH="1">
            <a:off x="5475463" y="4063117"/>
            <a:ext cx="1214979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Nutrition </a:t>
            </a:r>
          </a:p>
          <a:p>
            <a:r>
              <a:rPr lang="en-GB" sz="1200" dirty="0"/>
              <a:t>Breakfast – range of foods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0376E08-DB5B-4542-B2C7-45F14D1AD74A}"/>
              </a:ext>
            </a:extLst>
          </p:cNvPr>
          <p:cNvSpPr txBox="1"/>
          <p:nvPr/>
        </p:nvSpPr>
        <p:spPr>
          <a:xfrm>
            <a:off x="7351344" y="8632064"/>
            <a:ext cx="903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2,3,4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4AF61B-CFAF-4944-851C-E650D30A852F}"/>
              </a:ext>
            </a:extLst>
          </p:cNvPr>
          <p:cNvSpPr txBox="1"/>
          <p:nvPr/>
        </p:nvSpPr>
        <p:spPr>
          <a:xfrm>
            <a:off x="6687430" y="4058326"/>
            <a:ext cx="461866" cy="64500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D93F60-B16F-492C-9AAD-8808E733AC2D}"/>
              </a:ext>
            </a:extLst>
          </p:cNvPr>
          <p:cNvSpPr txBox="1"/>
          <p:nvPr/>
        </p:nvSpPr>
        <p:spPr>
          <a:xfrm>
            <a:off x="1526580" y="12261085"/>
            <a:ext cx="1413355" cy="2119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747B2-A77D-4008-990F-357C475BF9A7}"/>
              </a:ext>
            </a:extLst>
          </p:cNvPr>
          <p:cNvSpPr txBox="1"/>
          <p:nvPr/>
        </p:nvSpPr>
        <p:spPr>
          <a:xfrm>
            <a:off x="825557" y="3930365"/>
            <a:ext cx="616002" cy="6436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6A6BB49-0034-4557-9EFC-3C7CEB96A009}"/>
              </a:ext>
            </a:extLst>
          </p:cNvPr>
          <p:cNvSpPr txBox="1"/>
          <p:nvPr/>
        </p:nvSpPr>
        <p:spPr>
          <a:xfrm>
            <a:off x="288334" y="16616133"/>
            <a:ext cx="2542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Key                  cultural capital</a:t>
            </a:r>
          </a:p>
          <a:p>
            <a:r>
              <a:rPr lang="en-GB" sz="1600" dirty="0"/>
              <a:t>                         PSHCE</a:t>
            </a:r>
          </a:p>
          <a:p>
            <a:r>
              <a:rPr lang="en-GB" sz="1600" dirty="0"/>
              <a:t>                         Careers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615F2-25C7-43FF-A172-0DDE336D6A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883" y="16619022"/>
            <a:ext cx="707197" cy="256054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405241C7-07FA-432C-881F-DBB456E4ABBA}"/>
              </a:ext>
            </a:extLst>
          </p:cNvPr>
          <p:cNvSpPr/>
          <p:nvPr/>
        </p:nvSpPr>
        <p:spPr>
          <a:xfrm>
            <a:off x="754883" y="16929877"/>
            <a:ext cx="690562" cy="2473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AFF980ED-A97F-4C40-9676-93949E2E4205}"/>
              </a:ext>
            </a:extLst>
          </p:cNvPr>
          <p:cNvSpPr/>
          <p:nvPr/>
        </p:nvSpPr>
        <p:spPr>
          <a:xfrm>
            <a:off x="771518" y="17234848"/>
            <a:ext cx="690562" cy="2473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40BB55-02FB-4C6B-BB35-6E7EC71089C1}"/>
              </a:ext>
            </a:extLst>
          </p:cNvPr>
          <p:cNvSpPr txBox="1"/>
          <p:nvPr/>
        </p:nvSpPr>
        <p:spPr>
          <a:xfrm>
            <a:off x="5847416" y="1402241"/>
            <a:ext cx="2997359" cy="423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YR8 FOOD TECHNOLOGY</a:t>
            </a:r>
          </a:p>
        </p:txBody>
      </p: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5385</TotalTime>
  <Words>232</Words>
  <Application>Microsoft Office PowerPoint</Application>
  <PresentationFormat>Custom</PresentationFormat>
  <Paragraphs>70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Jo-Anne Foster</cp:lastModifiedBy>
  <cp:revision>293</cp:revision>
  <cp:lastPrinted>2019-05-08T12:03:59Z</cp:lastPrinted>
  <dcterms:created xsi:type="dcterms:W3CDTF">2018-02-08T08:28:53Z</dcterms:created>
  <dcterms:modified xsi:type="dcterms:W3CDTF">2020-05-22T12:30:52Z</dcterms:modified>
</cp:coreProperties>
</file>