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"/>
  </p:notesMasterIdLst>
  <p:sldIdLst>
    <p:sldId id="256" r:id="rId2"/>
  </p:sldIdLst>
  <p:sldSz cx="15119350" cy="21383625"/>
  <p:notesSz cx="9926638" cy="143557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36" userDrawn="1">
          <p15:clr>
            <a:srgbClr val="A4A3A4"/>
          </p15:clr>
        </p15:guide>
        <p15:guide id="2" pos="47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CCFF"/>
    <a:srgbClr val="FF99FF"/>
    <a:srgbClr val="941651"/>
    <a:srgbClr val="941100"/>
    <a:srgbClr val="005493"/>
    <a:srgbClr val="FF9300"/>
    <a:srgbClr val="FF7E79"/>
    <a:srgbClr val="929292"/>
    <a:srgbClr val="C1C1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22" autoAdjust="0"/>
    <p:restoredTop sz="95833" autoAdjust="0"/>
  </p:normalViewPr>
  <p:slideViewPr>
    <p:cSldViewPr snapToGrid="0">
      <p:cViewPr>
        <p:scale>
          <a:sx n="70" d="100"/>
          <a:sy n="70" d="100"/>
        </p:scale>
        <p:origin x="402" y="-804"/>
      </p:cViewPr>
      <p:guideLst>
        <p:guide orient="horz" pos="6736"/>
        <p:guide pos="47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625" cy="71859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l">
              <a:defRPr sz="17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1697" y="0"/>
            <a:ext cx="4302625" cy="71859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r">
              <a:defRPr sz="1700"/>
            </a:lvl1pPr>
          </a:lstStyle>
          <a:p>
            <a:fld id="{627EA94C-77A3-2040-8584-2856F8330D11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51200" y="1795463"/>
            <a:ext cx="3424238" cy="4843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62" tIns="66381" rIns="132762" bIns="6638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202" y="6908127"/>
            <a:ext cx="7942238" cy="5652309"/>
          </a:xfrm>
          <a:prstGeom prst="rect">
            <a:avLst/>
          </a:prstGeom>
        </p:spPr>
        <p:txBody>
          <a:bodyPr vert="horz" lIns="132762" tIns="66381" rIns="132762" bIns="6638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13637171"/>
            <a:ext cx="4302625" cy="718592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l">
              <a:defRPr sz="17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1697" y="13637171"/>
            <a:ext cx="4302625" cy="718592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r">
              <a:defRPr sz="1700"/>
            </a:lvl1pPr>
          </a:lstStyle>
          <a:p>
            <a:fld id="{AE0A575A-FE42-F34E-BE8D-35435E3FE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15824" rtl="0" eaLnBrk="1" latinLnBrk="0" hangingPunct="1">
      <a:defRPr sz="1725" kern="1200">
        <a:solidFill>
          <a:schemeClr val="tx1"/>
        </a:solidFill>
        <a:latin typeface="+mn-lt"/>
        <a:ea typeface="+mn-ea"/>
        <a:cs typeface="+mn-cs"/>
      </a:defRPr>
    </a:lvl1pPr>
    <a:lvl2pPr marL="657911" algn="l" defTabSz="1315824" rtl="0" eaLnBrk="1" latinLnBrk="0" hangingPunct="1">
      <a:defRPr sz="1725" kern="1200">
        <a:solidFill>
          <a:schemeClr val="tx1"/>
        </a:solidFill>
        <a:latin typeface="+mn-lt"/>
        <a:ea typeface="+mn-ea"/>
        <a:cs typeface="+mn-cs"/>
      </a:defRPr>
    </a:lvl2pPr>
    <a:lvl3pPr marL="1315824" algn="l" defTabSz="1315824" rtl="0" eaLnBrk="1" latinLnBrk="0" hangingPunct="1">
      <a:defRPr sz="1725" kern="1200">
        <a:solidFill>
          <a:schemeClr val="tx1"/>
        </a:solidFill>
        <a:latin typeface="+mn-lt"/>
        <a:ea typeface="+mn-ea"/>
        <a:cs typeface="+mn-cs"/>
      </a:defRPr>
    </a:lvl3pPr>
    <a:lvl4pPr marL="1973734" algn="l" defTabSz="1315824" rtl="0" eaLnBrk="1" latinLnBrk="0" hangingPunct="1">
      <a:defRPr sz="1725" kern="1200">
        <a:solidFill>
          <a:schemeClr val="tx1"/>
        </a:solidFill>
        <a:latin typeface="+mn-lt"/>
        <a:ea typeface="+mn-ea"/>
        <a:cs typeface="+mn-cs"/>
      </a:defRPr>
    </a:lvl4pPr>
    <a:lvl5pPr marL="2631648" algn="l" defTabSz="1315824" rtl="0" eaLnBrk="1" latinLnBrk="0" hangingPunct="1">
      <a:defRPr sz="1725" kern="1200">
        <a:solidFill>
          <a:schemeClr val="tx1"/>
        </a:solidFill>
        <a:latin typeface="+mn-lt"/>
        <a:ea typeface="+mn-ea"/>
        <a:cs typeface="+mn-cs"/>
      </a:defRPr>
    </a:lvl5pPr>
    <a:lvl6pPr marL="3289561" algn="l" defTabSz="1315824" rtl="0" eaLnBrk="1" latinLnBrk="0" hangingPunct="1">
      <a:defRPr sz="1725" kern="1200">
        <a:solidFill>
          <a:schemeClr val="tx1"/>
        </a:solidFill>
        <a:latin typeface="+mn-lt"/>
        <a:ea typeface="+mn-ea"/>
        <a:cs typeface="+mn-cs"/>
      </a:defRPr>
    </a:lvl6pPr>
    <a:lvl7pPr marL="3947471" algn="l" defTabSz="1315824" rtl="0" eaLnBrk="1" latinLnBrk="0" hangingPunct="1">
      <a:defRPr sz="1725" kern="1200">
        <a:solidFill>
          <a:schemeClr val="tx1"/>
        </a:solidFill>
        <a:latin typeface="+mn-lt"/>
        <a:ea typeface="+mn-ea"/>
        <a:cs typeface="+mn-cs"/>
      </a:defRPr>
    </a:lvl7pPr>
    <a:lvl8pPr marL="4605386" algn="l" defTabSz="1315824" rtl="0" eaLnBrk="1" latinLnBrk="0" hangingPunct="1">
      <a:defRPr sz="1725" kern="1200">
        <a:solidFill>
          <a:schemeClr val="tx1"/>
        </a:solidFill>
        <a:latin typeface="+mn-lt"/>
        <a:ea typeface="+mn-ea"/>
        <a:cs typeface="+mn-cs"/>
      </a:defRPr>
    </a:lvl8pPr>
    <a:lvl9pPr marL="5263297" algn="l" defTabSz="1315824" rtl="0" eaLnBrk="1" latinLnBrk="0" hangingPunct="1">
      <a:defRPr sz="172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1200" y="1795463"/>
            <a:ext cx="3424238" cy="4843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A575A-FE42-F34E-BE8D-35435E3FEA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7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3499590"/>
            <a:ext cx="12851448" cy="7444669"/>
          </a:xfrm>
        </p:spPr>
        <p:txBody>
          <a:bodyPr anchor="b"/>
          <a:lstStyle>
            <a:lvl1pPr algn="ctr">
              <a:defRPr sz="992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11231355"/>
            <a:ext cx="11339513" cy="5162758"/>
          </a:xfrm>
        </p:spPr>
        <p:txBody>
          <a:bodyPr/>
          <a:lstStyle>
            <a:lvl1pPr marL="0" indent="0" algn="ctr">
              <a:buNone/>
              <a:defRPr sz="3968"/>
            </a:lvl1pPr>
            <a:lvl2pPr marL="755980" indent="0" algn="ctr">
              <a:buNone/>
              <a:defRPr sz="3307"/>
            </a:lvl2pPr>
            <a:lvl3pPr marL="1511960" indent="0" algn="ctr">
              <a:buNone/>
              <a:defRPr sz="2976"/>
            </a:lvl3pPr>
            <a:lvl4pPr marL="2267941" indent="0" algn="ctr">
              <a:buNone/>
              <a:defRPr sz="2646"/>
            </a:lvl4pPr>
            <a:lvl5pPr marL="3023921" indent="0" algn="ctr">
              <a:buNone/>
              <a:defRPr sz="2646"/>
            </a:lvl5pPr>
            <a:lvl6pPr marL="3779901" indent="0" algn="ctr">
              <a:buNone/>
              <a:defRPr sz="2646"/>
            </a:lvl6pPr>
            <a:lvl7pPr marL="4535881" indent="0" algn="ctr">
              <a:buNone/>
              <a:defRPr sz="2646"/>
            </a:lvl7pPr>
            <a:lvl8pPr marL="5291861" indent="0" algn="ctr">
              <a:buNone/>
              <a:defRPr sz="2646"/>
            </a:lvl8pPr>
            <a:lvl9pPr marL="6047842" indent="0" algn="ctr">
              <a:buNone/>
              <a:defRPr sz="264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240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334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1138480"/>
            <a:ext cx="3260110" cy="181216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1138480"/>
            <a:ext cx="9591338" cy="181216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338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427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5331063"/>
            <a:ext cx="13040439" cy="8894992"/>
          </a:xfrm>
        </p:spPr>
        <p:txBody>
          <a:bodyPr anchor="b"/>
          <a:lstStyle>
            <a:lvl1pPr>
              <a:defRPr sz="992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14310205"/>
            <a:ext cx="13040439" cy="4677666"/>
          </a:xfrm>
        </p:spPr>
        <p:txBody>
          <a:bodyPr/>
          <a:lstStyle>
            <a:lvl1pPr marL="0" indent="0">
              <a:buNone/>
              <a:defRPr sz="3968">
                <a:solidFill>
                  <a:schemeClr val="tx1"/>
                </a:solidFill>
              </a:defRPr>
            </a:lvl1pPr>
            <a:lvl2pPr marL="755980" indent="0">
              <a:buNone/>
              <a:defRPr sz="3307">
                <a:solidFill>
                  <a:schemeClr val="tx1">
                    <a:tint val="75000"/>
                  </a:schemeClr>
                </a:solidFill>
              </a:defRPr>
            </a:lvl2pPr>
            <a:lvl3pPr marL="1511960" indent="0">
              <a:buNone/>
              <a:defRPr sz="2976">
                <a:solidFill>
                  <a:schemeClr val="tx1">
                    <a:tint val="75000"/>
                  </a:schemeClr>
                </a:solidFill>
              </a:defRPr>
            </a:lvl3pPr>
            <a:lvl4pPr marL="226794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4pPr>
            <a:lvl5pPr marL="302392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5pPr>
            <a:lvl6pPr marL="377990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6pPr>
            <a:lvl7pPr marL="453588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7pPr>
            <a:lvl8pPr marL="529186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8pPr>
            <a:lvl9pPr marL="6047842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371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5692400"/>
            <a:ext cx="6425724" cy="13567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5692400"/>
            <a:ext cx="6425724" cy="13567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62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1138485"/>
            <a:ext cx="13040439" cy="41331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5241960"/>
            <a:ext cx="6396193" cy="2569003"/>
          </a:xfrm>
        </p:spPr>
        <p:txBody>
          <a:bodyPr anchor="b"/>
          <a:lstStyle>
            <a:lvl1pPr marL="0" indent="0">
              <a:buNone/>
              <a:defRPr sz="3968" b="1"/>
            </a:lvl1pPr>
            <a:lvl2pPr marL="755980" indent="0">
              <a:buNone/>
              <a:defRPr sz="3307" b="1"/>
            </a:lvl2pPr>
            <a:lvl3pPr marL="1511960" indent="0">
              <a:buNone/>
              <a:defRPr sz="2976" b="1"/>
            </a:lvl3pPr>
            <a:lvl4pPr marL="2267941" indent="0">
              <a:buNone/>
              <a:defRPr sz="2646" b="1"/>
            </a:lvl4pPr>
            <a:lvl5pPr marL="3023921" indent="0">
              <a:buNone/>
              <a:defRPr sz="2646" b="1"/>
            </a:lvl5pPr>
            <a:lvl6pPr marL="3779901" indent="0">
              <a:buNone/>
              <a:defRPr sz="2646" b="1"/>
            </a:lvl6pPr>
            <a:lvl7pPr marL="4535881" indent="0">
              <a:buNone/>
              <a:defRPr sz="2646" b="1"/>
            </a:lvl7pPr>
            <a:lvl8pPr marL="5291861" indent="0">
              <a:buNone/>
              <a:defRPr sz="2646" b="1"/>
            </a:lvl8pPr>
            <a:lvl9pPr marL="6047842" indent="0">
              <a:buNone/>
              <a:defRPr sz="26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7810963"/>
            <a:ext cx="6396193" cy="11488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5241960"/>
            <a:ext cx="6427693" cy="2569003"/>
          </a:xfrm>
        </p:spPr>
        <p:txBody>
          <a:bodyPr anchor="b"/>
          <a:lstStyle>
            <a:lvl1pPr marL="0" indent="0">
              <a:buNone/>
              <a:defRPr sz="3968" b="1"/>
            </a:lvl1pPr>
            <a:lvl2pPr marL="755980" indent="0">
              <a:buNone/>
              <a:defRPr sz="3307" b="1"/>
            </a:lvl2pPr>
            <a:lvl3pPr marL="1511960" indent="0">
              <a:buNone/>
              <a:defRPr sz="2976" b="1"/>
            </a:lvl3pPr>
            <a:lvl4pPr marL="2267941" indent="0">
              <a:buNone/>
              <a:defRPr sz="2646" b="1"/>
            </a:lvl4pPr>
            <a:lvl5pPr marL="3023921" indent="0">
              <a:buNone/>
              <a:defRPr sz="2646" b="1"/>
            </a:lvl5pPr>
            <a:lvl6pPr marL="3779901" indent="0">
              <a:buNone/>
              <a:defRPr sz="2646" b="1"/>
            </a:lvl6pPr>
            <a:lvl7pPr marL="4535881" indent="0">
              <a:buNone/>
              <a:defRPr sz="2646" b="1"/>
            </a:lvl7pPr>
            <a:lvl8pPr marL="5291861" indent="0">
              <a:buNone/>
              <a:defRPr sz="2646" b="1"/>
            </a:lvl8pPr>
            <a:lvl9pPr marL="6047842" indent="0">
              <a:buNone/>
              <a:defRPr sz="26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7810963"/>
            <a:ext cx="6427693" cy="11488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962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997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45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1425575"/>
            <a:ext cx="4876384" cy="4989513"/>
          </a:xfrm>
        </p:spPr>
        <p:txBody>
          <a:bodyPr anchor="b"/>
          <a:lstStyle>
            <a:lvl1pPr>
              <a:defRPr sz="529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3078850"/>
            <a:ext cx="7654171" cy="15196234"/>
          </a:xfrm>
        </p:spPr>
        <p:txBody>
          <a:bodyPr/>
          <a:lstStyle>
            <a:lvl1pPr>
              <a:defRPr sz="5291"/>
            </a:lvl1pPr>
            <a:lvl2pPr>
              <a:defRPr sz="4630"/>
            </a:lvl2pPr>
            <a:lvl3pPr>
              <a:defRPr sz="3968"/>
            </a:lvl3pPr>
            <a:lvl4pPr>
              <a:defRPr sz="3307"/>
            </a:lvl4pPr>
            <a:lvl5pPr>
              <a:defRPr sz="3307"/>
            </a:lvl5pPr>
            <a:lvl6pPr>
              <a:defRPr sz="3307"/>
            </a:lvl6pPr>
            <a:lvl7pPr>
              <a:defRPr sz="3307"/>
            </a:lvl7pPr>
            <a:lvl8pPr>
              <a:defRPr sz="3307"/>
            </a:lvl8pPr>
            <a:lvl9pPr>
              <a:defRPr sz="33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6415088"/>
            <a:ext cx="4876384" cy="11884743"/>
          </a:xfrm>
        </p:spPr>
        <p:txBody>
          <a:bodyPr/>
          <a:lstStyle>
            <a:lvl1pPr marL="0" indent="0">
              <a:buNone/>
              <a:defRPr sz="2646"/>
            </a:lvl1pPr>
            <a:lvl2pPr marL="755980" indent="0">
              <a:buNone/>
              <a:defRPr sz="2315"/>
            </a:lvl2pPr>
            <a:lvl3pPr marL="1511960" indent="0">
              <a:buNone/>
              <a:defRPr sz="1984"/>
            </a:lvl3pPr>
            <a:lvl4pPr marL="2267941" indent="0">
              <a:buNone/>
              <a:defRPr sz="1654"/>
            </a:lvl4pPr>
            <a:lvl5pPr marL="3023921" indent="0">
              <a:buNone/>
              <a:defRPr sz="1654"/>
            </a:lvl5pPr>
            <a:lvl6pPr marL="3779901" indent="0">
              <a:buNone/>
              <a:defRPr sz="1654"/>
            </a:lvl6pPr>
            <a:lvl7pPr marL="4535881" indent="0">
              <a:buNone/>
              <a:defRPr sz="1654"/>
            </a:lvl7pPr>
            <a:lvl8pPr marL="5291861" indent="0">
              <a:buNone/>
              <a:defRPr sz="1654"/>
            </a:lvl8pPr>
            <a:lvl9pPr marL="6047842" indent="0">
              <a:buNone/>
              <a:defRPr sz="16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529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1425575"/>
            <a:ext cx="4876384" cy="4989513"/>
          </a:xfrm>
        </p:spPr>
        <p:txBody>
          <a:bodyPr anchor="b"/>
          <a:lstStyle>
            <a:lvl1pPr>
              <a:defRPr sz="529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3078850"/>
            <a:ext cx="7654171" cy="15196234"/>
          </a:xfrm>
        </p:spPr>
        <p:txBody>
          <a:bodyPr anchor="t"/>
          <a:lstStyle>
            <a:lvl1pPr marL="0" indent="0">
              <a:buNone/>
              <a:defRPr sz="5291"/>
            </a:lvl1pPr>
            <a:lvl2pPr marL="755980" indent="0">
              <a:buNone/>
              <a:defRPr sz="4630"/>
            </a:lvl2pPr>
            <a:lvl3pPr marL="1511960" indent="0">
              <a:buNone/>
              <a:defRPr sz="3968"/>
            </a:lvl3pPr>
            <a:lvl4pPr marL="2267941" indent="0">
              <a:buNone/>
              <a:defRPr sz="3307"/>
            </a:lvl4pPr>
            <a:lvl5pPr marL="3023921" indent="0">
              <a:buNone/>
              <a:defRPr sz="3307"/>
            </a:lvl5pPr>
            <a:lvl6pPr marL="3779901" indent="0">
              <a:buNone/>
              <a:defRPr sz="3307"/>
            </a:lvl6pPr>
            <a:lvl7pPr marL="4535881" indent="0">
              <a:buNone/>
              <a:defRPr sz="3307"/>
            </a:lvl7pPr>
            <a:lvl8pPr marL="5291861" indent="0">
              <a:buNone/>
              <a:defRPr sz="3307"/>
            </a:lvl8pPr>
            <a:lvl9pPr marL="6047842" indent="0">
              <a:buNone/>
              <a:defRPr sz="330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6415088"/>
            <a:ext cx="4876384" cy="11884743"/>
          </a:xfrm>
        </p:spPr>
        <p:txBody>
          <a:bodyPr/>
          <a:lstStyle>
            <a:lvl1pPr marL="0" indent="0">
              <a:buNone/>
              <a:defRPr sz="2646"/>
            </a:lvl1pPr>
            <a:lvl2pPr marL="755980" indent="0">
              <a:buNone/>
              <a:defRPr sz="2315"/>
            </a:lvl2pPr>
            <a:lvl3pPr marL="1511960" indent="0">
              <a:buNone/>
              <a:defRPr sz="1984"/>
            </a:lvl3pPr>
            <a:lvl4pPr marL="2267941" indent="0">
              <a:buNone/>
              <a:defRPr sz="1654"/>
            </a:lvl4pPr>
            <a:lvl5pPr marL="3023921" indent="0">
              <a:buNone/>
              <a:defRPr sz="1654"/>
            </a:lvl5pPr>
            <a:lvl6pPr marL="3779901" indent="0">
              <a:buNone/>
              <a:defRPr sz="1654"/>
            </a:lvl6pPr>
            <a:lvl7pPr marL="4535881" indent="0">
              <a:buNone/>
              <a:defRPr sz="1654"/>
            </a:lvl7pPr>
            <a:lvl8pPr marL="5291861" indent="0">
              <a:buNone/>
              <a:defRPr sz="1654"/>
            </a:lvl8pPr>
            <a:lvl9pPr marL="6047842" indent="0">
              <a:buNone/>
              <a:defRPr sz="16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101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1138485"/>
            <a:ext cx="13040439" cy="4133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5692400"/>
            <a:ext cx="13040439" cy="1356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19819457"/>
            <a:ext cx="3401854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C7FA-4DC8-4AC2-8BC3-7D8537098B71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19819457"/>
            <a:ext cx="5102781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19819457"/>
            <a:ext cx="3401854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79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1511960" rtl="0" eaLnBrk="1" latinLnBrk="0" hangingPunct="1">
        <a:lnSpc>
          <a:spcPct val="90000"/>
        </a:lnSpc>
        <a:spcBef>
          <a:spcPct val="0"/>
        </a:spcBef>
        <a:buNone/>
        <a:defRPr sz="72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90" indent="-377990" algn="l" defTabSz="1511960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4630" kern="1200">
          <a:solidFill>
            <a:schemeClr val="tx1"/>
          </a:solidFill>
          <a:latin typeface="+mn-lt"/>
          <a:ea typeface="+mn-ea"/>
          <a:cs typeface="+mn-cs"/>
        </a:defRPr>
      </a:lvl1pPr>
      <a:lvl2pPr marL="1133970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3968" kern="1200">
          <a:solidFill>
            <a:schemeClr val="tx1"/>
          </a:solidFill>
          <a:latin typeface="+mn-lt"/>
          <a:ea typeface="+mn-ea"/>
          <a:cs typeface="+mn-cs"/>
        </a:defRPr>
      </a:lvl2pPr>
      <a:lvl3pPr marL="188995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3pPr>
      <a:lvl4pPr marL="264593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4pPr>
      <a:lvl5pPr marL="340191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5pPr>
      <a:lvl6pPr marL="415789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6pPr>
      <a:lvl7pPr marL="491387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7pPr>
      <a:lvl8pPr marL="5669852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8pPr>
      <a:lvl9pPr marL="6425832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5598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2pPr>
      <a:lvl3pPr marL="151196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3pPr>
      <a:lvl4pPr marL="226794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4pPr>
      <a:lvl5pPr marL="302392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5pPr>
      <a:lvl6pPr marL="377990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6pPr>
      <a:lvl7pPr marL="453588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7pPr>
      <a:lvl8pPr marL="529186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8pPr>
      <a:lvl9pPr marL="6047842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13" Type="http://schemas.openxmlformats.org/officeDocument/2006/relationships/image" Target="../media/image11.tiff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tiff"/><Relationship Id="rId4" Type="http://schemas.openxmlformats.org/officeDocument/2006/relationships/image" Target="../media/image2.tiff"/><Relationship Id="rId9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917613A-5EF6-44C1-A340-8A1157882BC4}"/>
              </a:ext>
            </a:extLst>
          </p:cNvPr>
          <p:cNvGrpSpPr/>
          <p:nvPr/>
        </p:nvGrpSpPr>
        <p:grpSpPr>
          <a:xfrm>
            <a:off x="958527" y="2152345"/>
            <a:ext cx="13309237" cy="17084548"/>
            <a:chOff x="958527" y="2152345"/>
            <a:chExt cx="13309237" cy="17084548"/>
          </a:xfrm>
        </p:grpSpPr>
        <p:sp>
          <p:nvSpPr>
            <p:cNvPr id="132" name="Block Arc 131">
              <a:extLst>
                <a:ext uri="{FF2B5EF4-FFF2-40B4-BE49-F238E27FC236}">
                  <a16:creationId xmlns:a16="http://schemas.microsoft.com/office/drawing/2014/main" id="{2ABDDAA7-1330-5846-8957-036F466F9A01}"/>
                </a:ext>
              </a:extLst>
            </p:cNvPr>
            <p:cNvSpPr/>
            <p:nvPr/>
          </p:nvSpPr>
          <p:spPr>
            <a:xfrm rot="5400000" flipH="1">
              <a:off x="11469252" y="13421664"/>
              <a:ext cx="3150384" cy="2446641"/>
            </a:xfrm>
            <a:prstGeom prst="blockArc">
              <a:avLst>
                <a:gd name="adj1" fmla="val 10800000"/>
                <a:gd name="adj2" fmla="val 1572"/>
                <a:gd name="adj3" fmla="val 27649"/>
              </a:avLst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>
                <a:solidFill>
                  <a:schemeClr val="tx1"/>
                </a:solidFill>
              </a:endParaRPr>
            </a:p>
          </p:txBody>
        </p:sp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D2F97453-494C-5746-8E17-4A67EE1BF309}"/>
                </a:ext>
              </a:extLst>
            </p:cNvPr>
            <p:cNvSpPr/>
            <p:nvPr/>
          </p:nvSpPr>
          <p:spPr>
            <a:xfrm rot="16200000">
              <a:off x="1535835" y="16183330"/>
              <a:ext cx="3704392" cy="2402733"/>
            </a:xfrm>
            <a:prstGeom prst="blockArc">
              <a:avLst>
                <a:gd name="adj1" fmla="val 10794188"/>
                <a:gd name="adj2" fmla="val 156513"/>
                <a:gd name="adj3" fmla="val 28217"/>
              </a:avLst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>
                <a:solidFill>
                  <a:schemeClr val="tx1"/>
                </a:solidFill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361D24CC-941E-4C47-B0EC-E144352A4A74}"/>
                </a:ext>
              </a:extLst>
            </p:cNvPr>
            <p:cNvSpPr/>
            <p:nvPr/>
          </p:nvSpPr>
          <p:spPr>
            <a:xfrm>
              <a:off x="3390752" y="18560128"/>
              <a:ext cx="9585452" cy="655499"/>
            </a:xfrm>
            <a:prstGeom prst="rect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8EE221F3-E29A-7E44-BA3E-4DDEF353168D}"/>
                </a:ext>
              </a:extLst>
            </p:cNvPr>
            <p:cNvSpPr/>
            <p:nvPr/>
          </p:nvSpPr>
          <p:spPr>
            <a:xfrm>
              <a:off x="3381704" y="15549449"/>
              <a:ext cx="9788864" cy="670728"/>
            </a:xfrm>
            <a:prstGeom prst="rect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BBA4EACD-79B2-9047-926C-4179677F6DF3}"/>
                </a:ext>
              </a:extLst>
            </p:cNvPr>
            <p:cNvSpPr/>
            <p:nvPr/>
          </p:nvSpPr>
          <p:spPr>
            <a:xfrm>
              <a:off x="2438599" y="13070231"/>
              <a:ext cx="10731970" cy="659801"/>
            </a:xfrm>
            <a:prstGeom prst="rect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136" name="Block Arc 135">
              <a:extLst>
                <a:ext uri="{FF2B5EF4-FFF2-40B4-BE49-F238E27FC236}">
                  <a16:creationId xmlns:a16="http://schemas.microsoft.com/office/drawing/2014/main" id="{28EF7BC0-BD7F-BD4C-8DBE-13C9030B0FE6}"/>
                </a:ext>
              </a:extLst>
            </p:cNvPr>
            <p:cNvSpPr/>
            <p:nvPr/>
          </p:nvSpPr>
          <p:spPr>
            <a:xfrm rot="16200000">
              <a:off x="902428" y="10975302"/>
              <a:ext cx="3079742" cy="2452122"/>
            </a:xfrm>
            <a:prstGeom prst="blockArc">
              <a:avLst>
                <a:gd name="adj1" fmla="val 10719445"/>
                <a:gd name="adj2" fmla="val 263439"/>
                <a:gd name="adj3" fmla="val 28511"/>
              </a:avLst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>
                <a:solidFill>
                  <a:schemeClr val="tx1"/>
                </a:solidFill>
              </a:endParaRPr>
            </a:p>
          </p:txBody>
        </p:sp>
        <p:sp>
          <p:nvSpPr>
            <p:cNvPr id="140" name="Block Arc 139">
              <a:extLst>
                <a:ext uri="{FF2B5EF4-FFF2-40B4-BE49-F238E27FC236}">
                  <a16:creationId xmlns:a16="http://schemas.microsoft.com/office/drawing/2014/main" id="{E050A4CB-2DFF-4C43-B71B-CB7634BAF8C7}"/>
                </a:ext>
              </a:extLst>
            </p:cNvPr>
            <p:cNvSpPr/>
            <p:nvPr/>
          </p:nvSpPr>
          <p:spPr>
            <a:xfrm rot="5400000" flipH="1">
              <a:off x="11161116" y="8528802"/>
              <a:ext cx="3132354" cy="2516590"/>
            </a:xfrm>
            <a:prstGeom prst="blockArc">
              <a:avLst>
                <a:gd name="adj1" fmla="val 10800000"/>
                <a:gd name="adj2" fmla="val 1572"/>
                <a:gd name="adj3" fmla="val 27649"/>
              </a:avLst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>
                <a:solidFill>
                  <a:schemeClr val="tx1"/>
                </a:solidFill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4ED9223C-B305-724C-860B-8788F8ED72BC}"/>
                </a:ext>
              </a:extLst>
            </p:cNvPr>
            <p:cNvSpPr/>
            <p:nvPr/>
          </p:nvSpPr>
          <p:spPr>
            <a:xfrm>
              <a:off x="2438597" y="10650669"/>
              <a:ext cx="10555561" cy="705155"/>
            </a:xfrm>
            <a:custGeom>
              <a:avLst/>
              <a:gdLst>
                <a:gd name="connsiteX0" fmla="*/ 0 w 5909338"/>
                <a:gd name="connsiteY0" fmla="*/ 0 h 642380"/>
                <a:gd name="connsiteX1" fmla="*/ 5909338 w 5909338"/>
                <a:gd name="connsiteY1" fmla="*/ 0 h 642380"/>
                <a:gd name="connsiteX2" fmla="*/ 5909338 w 5909338"/>
                <a:gd name="connsiteY2" fmla="*/ 642380 h 642380"/>
                <a:gd name="connsiteX3" fmla="*/ 0 w 5909338"/>
                <a:gd name="connsiteY3" fmla="*/ 642380 h 642380"/>
                <a:gd name="connsiteX4" fmla="*/ 0 w 5909338"/>
                <a:gd name="connsiteY4" fmla="*/ 0 h 642380"/>
                <a:gd name="connsiteX0" fmla="*/ 0 w 5909338"/>
                <a:gd name="connsiteY0" fmla="*/ 0 h 642380"/>
                <a:gd name="connsiteX1" fmla="*/ 5909338 w 5909338"/>
                <a:gd name="connsiteY1" fmla="*/ 0 h 642380"/>
                <a:gd name="connsiteX2" fmla="*/ 5909338 w 5909338"/>
                <a:gd name="connsiteY2" fmla="*/ 637185 h 642380"/>
                <a:gd name="connsiteX3" fmla="*/ 0 w 5909338"/>
                <a:gd name="connsiteY3" fmla="*/ 642380 h 642380"/>
                <a:gd name="connsiteX4" fmla="*/ 0 w 5909338"/>
                <a:gd name="connsiteY4" fmla="*/ 0 h 642380"/>
                <a:gd name="connsiteX0" fmla="*/ 0 w 5909338"/>
                <a:gd name="connsiteY0" fmla="*/ 0 h 642381"/>
                <a:gd name="connsiteX1" fmla="*/ 5909338 w 5909338"/>
                <a:gd name="connsiteY1" fmla="*/ 0 h 642381"/>
                <a:gd name="connsiteX2" fmla="*/ 5831406 w 5909338"/>
                <a:gd name="connsiteY2" fmla="*/ 642381 h 642381"/>
                <a:gd name="connsiteX3" fmla="*/ 0 w 5909338"/>
                <a:gd name="connsiteY3" fmla="*/ 642380 h 642381"/>
                <a:gd name="connsiteX4" fmla="*/ 0 w 5909338"/>
                <a:gd name="connsiteY4" fmla="*/ 0 h 642381"/>
                <a:gd name="connsiteX0" fmla="*/ 0 w 5909338"/>
                <a:gd name="connsiteY0" fmla="*/ 0 h 652772"/>
                <a:gd name="connsiteX1" fmla="*/ 5909338 w 5909338"/>
                <a:gd name="connsiteY1" fmla="*/ 0 h 652772"/>
                <a:gd name="connsiteX2" fmla="*/ 5826211 w 5909338"/>
                <a:gd name="connsiteY2" fmla="*/ 652772 h 652772"/>
                <a:gd name="connsiteX3" fmla="*/ 0 w 5909338"/>
                <a:gd name="connsiteY3" fmla="*/ 642380 h 652772"/>
                <a:gd name="connsiteX4" fmla="*/ 0 w 5909338"/>
                <a:gd name="connsiteY4" fmla="*/ 0 h 65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9338" h="652772">
                  <a:moveTo>
                    <a:pt x="0" y="0"/>
                  </a:moveTo>
                  <a:lnTo>
                    <a:pt x="5909338" y="0"/>
                  </a:lnTo>
                  <a:lnTo>
                    <a:pt x="5826211" y="652772"/>
                  </a:lnTo>
                  <a:lnTo>
                    <a:pt x="0" y="6423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 dirty="0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5B6ECEE5-8B0A-BE49-88D6-380CCB5771D4}"/>
                </a:ext>
              </a:extLst>
            </p:cNvPr>
            <p:cNvSpPr/>
            <p:nvPr/>
          </p:nvSpPr>
          <p:spPr>
            <a:xfrm>
              <a:off x="2125191" y="8237978"/>
              <a:ext cx="10636706" cy="679100"/>
            </a:xfrm>
            <a:prstGeom prst="rect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143" name="Block Arc 142">
              <a:extLst>
                <a:ext uri="{FF2B5EF4-FFF2-40B4-BE49-F238E27FC236}">
                  <a16:creationId xmlns:a16="http://schemas.microsoft.com/office/drawing/2014/main" id="{F9A4C65A-77AF-D444-B52E-87C937A7CC66}"/>
                </a:ext>
              </a:extLst>
            </p:cNvPr>
            <p:cNvSpPr/>
            <p:nvPr/>
          </p:nvSpPr>
          <p:spPr>
            <a:xfrm rot="16200000">
              <a:off x="606495" y="6162313"/>
              <a:ext cx="3106797" cy="2402733"/>
            </a:xfrm>
            <a:prstGeom prst="blockArc">
              <a:avLst>
                <a:gd name="adj1" fmla="val 10800000"/>
                <a:gd name="adj2" fmla="val 156513"/>
                <a:gd name="adj3" fmla="val 28217"/>
              </a:avLst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>
                <a:solidFill>
                  <a:schemeClr val="tx1"/>
                </a:solidFill>
              </a:endParaRPr>
            </a:p>
          </p:txBody>
        </p:sp>
        <p:sp>
          <p:nvSpPr>
            <p:cNvPr id="214" name="Block Arc 213">
              <a:extLst>
                <a:ext uri="{FF2B5EF4-FFF2-40B4-BE49-F238E27FC236}">
                  <a16:creationId xmlns:a16="http://schemas.microsoft.com/office/drawing/2014/main" id="{9BB00DD6-C4C4-7348-AD3E-28EAE4D8492B}"/>
                </a:ext>
              </a:extLst>
            </p:cNvPr>
            <p:cNvSpPr/>
            <p:nvPr/>
          </p:nvSpPr>
          <p:spPr>
            <a:xfrm rot="5400000" flipH="1">
              <a:off x="11210262" y="3717979"/>
              <a:ext cx="3132354" cy="2402733"/>
            </a:xfrm>
            <a:prstGeom prst="blockArc">
              <a:avLst>
                <a:gd name="adj1" fmla="val 10800000"/>
                <a:gd name="adj2" fmla="val 1572"/>
                <a:gd name="adj3" fmla="val 27649"/>
              </a:avLst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>
                <a:solidFill>
                  <a:schemeClr val="tx1"/>
                </a:solidFill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19CB39D4-AD12-0B45-8E85-C9D1845FD3AE}"/>
                </a:ext>
              </a:extLst>
            </p:cNvPr>
            <p:cNvSpPr/>
            <p:nvPr/>
          </p:nvSpPr>
          <p:spPr>
            <a:xfrm>
              <a:off x="2158367" y="5827509"/>
              <a:ext cx="10603525" cy="664558"/>
            </a:xfrm>
            <a:prstGeom prst="rect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B5CF508-9F97-7344-A588-8737134FC758}"/>
                </a:ext>
              </a:extLst>
            </p:cNvPr>
            <p:cNvSpPr/>
            <p:nvPr/>
          </p:nvSpPr>
          <p:spPr>
            <a:xfrm>
              <a:off x="4279080" y="3359196"/>
              <a:ext cx="8662153" cy="692266"/>
            </a:xfrm>
            <a:prstGeom prst="rect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46" name="Triangle 45">
              <a:extLst>
                <a:ext uri="{FF2B5EF4-FFF2-40B4-BE49-F238E27FC236}">
                  <a16:creationId xmlns:a16="http://schemas.microsoft.com/office/drawing/2014/main" id="{B85D31BE-9BE0-3341-86C3-0BFD563EAA1B}"/>
                </a:ext>
              </a:extLst>
            </p:cNvPr>
            <p:cNvSpPr/>
            <p:nvPr/>
          </p:nvSpPr>
          <p:spPr>
            <a:xfrm rot="16200000">
              <a:off x="3419435" y="3248495"/>
              <a:ext cx="1032224" cy="809528"/>
            </a:xfrm>
            <a:prstGeom prst="triangl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 dirty="0"/>
            </a:p>
          </p:txBody>
        </p:sp>
        <p:sp>
          <p:nvSpPr>
            <p:cNvPr id="48" name="Triangle 47">
              <a:extLst>
                <a:ext uri="{FF2B5EF4-FFF2-40B4-BE49-F238E27FC236}">
                  <a16:creationId xmlns:a16="http://schemas.microsoft.com/office/drawing/2014/main" id="{B201E9A5-DE62-6846-B785-23CB32968E1A}"/>
                </a:ext>
              </a:extLst>
            </p:cNvPr>
            <p:cNvSpPr/>
            <p:nvPr/>
          </p:nvSpPr>
          <p:spPr>
            <a:xfrm>
              <a:off x="5414144" y="2152345"/>
              <a:ext cx="804637" cy="707266"/>
            </a:xfrm>
            <a:prstGeom prst="triangl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CC80915-8218-2D48-9376-49B5BC160739}"/>
                </a:ext>
              </a:extLst>
            </p:cNvPr>
            <p:cNvSpPr/>
            <p:nvPr/>
          </p:nvSpPr>
          <p:spPr>
            <a:xfrm rot="16200000">
              <a:off x="5258208" y="3114027"/>
              <a:ext cx="1162841" cy="539636"/>
            </a:xfrm>
            <a:prstGeom prst="rect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71" name="Triangle 70">
              <a:extLst>
                <a:ext uri="{FF2B5EF4-FFF2-40B4-BE49-F238E27FC236}">
                  <a16:creationId xmlns:a16="http://schemas.microsoft.com/office/drawing/2014/main" id="{06B7D164-1858-4541-8C3A-54F75AAFB537}"/>
                </a:ext>
              </a:extLst>
            </p:cNvPr>
            <p:cNvSpPr/>
            <p:nvPr/>
          </p:nvSpPr>
          <p:spPr>
            <a:xfrm>
              <a:off x="4461674" y="2259303"/>
              <a:ext cx="804637" cy="707266"/>
            </a:xfrm>
            <a:prstGeom prst="triangl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 dirty="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9D66A49-1463-9D47-A58E-F5C50C17B380}"/>
                </a:ext>
              </a:extLst>
            </p:cNvPr>
            <p:cNvSpPr/>
            <p:nvPr/>
          </p:nvSpPr>
          <p:spPr>
            <a:xfrm rot="16200000">
              <a:off x="4367674" y="3140621"/>
              <a:ext cx="971855" cy="571137"/>
            </a:xfrm>
            <a:prstGeom prst="rect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7B18B42F-9AD5-344E-987F-5868F6EED4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13350"/>
          <a:stretch/>
        </p:blipFill>
        <p:spPr>
          <a:xfrm rot="20628497">
            <a:off x="6735907" y="17721417"/>
            <a:ext cx="729680" cy="6869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1C9BE09-77E1-3449-8E3A-DD6651C03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115"/>
          <a:stretch/>
        </p:blipFill>
        <p:spPr>
          <a:xfrm>
            <a:off x="5965200" y="19384349"/>
            <a:ext cx="1262595" cy="5698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992F599-8899-D647-AC07-DBBE446838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75455" y="19311074"/>
            <a:ext cx="563250" cy="6403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4B46EE-00EA-1743-8799-8F293A64C8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1315" y="17405343"/>
            <a:ext cx="1166641" cy="941608"/>
          </a:xfrm>
          <a:prstGeom prst="rect">
            <a:avLst/>
          </a:prstGeom>
        </p:spPr>
      </p:pic>
      <p:sp>
        <p:nvSpPr>
          <p:cNvPr id="218" name="Oval 217">
            <a:extLst>
              <a:ext uri="{FF2B5EF4-FFF2-40B4-BE49-F238E27FC236}">
                <a16:creationId xmlns:a16="http://schemas.microsoft.com/office/drawing/2014/main" id="{93022D3B-34E7-7A4B-A8E5-560DEA516668}"/>
              </a:ext>
            </a:extLst>
          </p:cNvPr>
          <p:cNvSpPr/>
          <p:nvPr/>
        </p:nvSpPr>
        <p:spPr>
          <a:xfrm>
            <a:off x="1419139" y="5479254"/>
            <a:ext cx="1336418" cy="1435292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84983B9C-0FBB-A043-AF69-BE33CCD6172D}"/>
              </a:ext>
            </a:extLst>
          </p:cNvPr>
          <p:cNvSpPr/>
          <p:nvPr/>
        </p:nvSpPr>
        <p:spPr>
          <a:xfrm>
            <a:off x="1653734" y="5662994"/>
            <a:ext cx="925141" cy="9935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73B2E537-2E94-164D-A891-794C913A475F}"/>
              </a:ext>
            </a:extLst>
          </p:cNvPr>
          <p:cNvSpPr/>
          <p:nvPr/>
        </p:nvSpPr>
        <p:spPr>
          <a:xfrm>
            <a:off x="8690422" y="8083563"/>
            <a:ext cx="1336418" cy="139480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7F00163B-8BDB-AF44-A463-AD1ACB8794F0}"/>
              </a:ext>
            </a:extLst>
          </p:cNvPr>
          <p:cNvSpPr/>
          <p:nvPr/>
        </p:nvSpPr>
        <p:spPr>
          <a:xfrm>
            <a:off x="8720489" y="8193594"/>
            <a:ext cx="1291322" cy="1203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ACF0C630-75E2-F848-B9E5-7E5905E2C993}"/>
              </a:ext>
            </a:extLst>
          </p:cNvPr>
          <p:cNvSpPr/>
          <p:nvPr/>
        </p:nvSpPr>
        <p:spPr>
          <a:xfrm>
            <a:off x="917186" y="11573848"/>
            <a:ext cx="1336418" cy="1435292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37258FC4-E633-1F40-B961-0AFD7DEF4AD4}"/>
              </a:ext>
            </a:extLst>
          </p:cNvPr>
          <p:cNvSpPr/>
          <p:nvPr/>
        </p:nvSpPr>
        <p:spPr>
          <a:xfrm>
            <a:off x="1139958" y="11850580"/>
            <a:ext cx="925141" cy="9935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AB96207F-9876-7A4C-8CB8-0378596E3D43}"/>
              </a:ext>
            </a:extLst>
          </p:cNvPr>
          <p:cNvSpPr/>
          <p:nvPr/>
        </p:nvSpPr>
        <p:spPr>
          <a:xfrm>
            <a:off x="3946687" y="17632858"/>
            <a:ext cx="1336418" cy="1435292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 dirty="0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4271770" y="17843654"/>
            <a:ext cx="925141" cy="9935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3AE9E14-E10F-B948-9B98-448B424F5230}"/>
              </a:ext>
            </a:extLst>
          </p:cNvPr>
          <p:cNvSpPr/>
          <p:nvPr/>
        </p:nvSpPr>
        <p:spPr>
          <a:xfrm>
            <a:off x="7972129" y="3060629"/>
            <a:ext cx="1523708" cy="1386502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4223162F-40D5-754F-8102-37C01098A339}"/>
              </a:ext>
            </a:extLst>
          </p:cNvPr>
          <p:cNvSpPr/>
          <p:nvPr/>
        </p:nvSpPr>
        <p:spPr>
          <a:xfrm>
            <a:off x="8087517" y="3186617"/>
            <a:ext cx="1320650" cy="11226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4072888" y="17879655"/>
            <a:ext cx="1142183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60" b="1" dirty="0"/>
              <a:t>Year 8 Autumn Term 1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80735897-8BBA-DB41-B061-A9B018CCEA5B}"/>
              </a:ext>
            </a:extLst>
          </p:cNvPr>
          <p:cNvSpPr/>
          <p:nvPr/>
        </p:nvSpPr>
        <p:spPr>
          <a:xfrm>
            <a:off x="9902595" y="10442364"/>
            <a:ext cx="1336418" cy="1435292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B86E97AE-F6AD-3941-9977-D85456F283F2}"/>
              </a:ext>
            </a:extLst>
          </p:cNvPr>
          <p:cNvSpPr/>
          <p:nvPr/>
        </p:nvSpPr>
        <p:spPr>
          <a:xfrm>
            <a:off x="10133617" y="10667237"/>
            <a:ext cx="925141" cy="9935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67D857C8-6DBF-1441-BED6-4FF1EB531C36}"/>
              </a:ext>
            </a:extLst>
          </p:cNvPr>
          <p:cNvSpPr/>
          <p:nvPr/>
        </p:nvSpPr>
        <p:spPr>
          <a:xfrm>
            <a:off x="9631969" y="18168384"/>
            <a:ext cx="1336418" cy="1435292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FA468CC4-DA3D-D04C-A0F3-908B66B1ED58}"/>
              </a:ext>
            </a:extLst>
          </p:cNvPr>
          <p:cNvSpPr/>
          <p:nvPr/>
        </p:nvSpPr>
        <p:spPr>
          <a:xfrm>
            <a:off x="9874167" y="18382703"/>
            <a:ext cx="925141" cy="9935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A47D14-6621-B142-8EB1-01BD03E6B204}"/>
              </a:ext>
            </a:extLst>
          </p:cNvPr>
          <p:cNvSpPr txBox="1"/>
          <p:nvPr/>
        </p:nvSpPr>
        <p:spPr>
          <a:xfrm>
            <a:off x="9821519" y="18639467"/>
            <a:ext cx="92514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0" b="1" dirty="0"/>
              <a:t>Summer holidays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E54B25-5C94-0E45-BECB-69A7417FF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47422" y="17551753"/>
            <a:ext cx="1761460" cy="176146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8A1726-BF9D-A24C-9FBF-5604C5D9EE7E}"/>
              </a:ext>
            </a:extLst>
          </p:cNvPr>
          <p:cNvCxnSpPr>
            <a:cxnSpLocks/>
          </p:cNvCxnSpPr>
          <p:nvPr/>
        </p:nvCxnSpPr>
        <p:spPr>
          <a:xfrm flipV="1">
            <a:off x="12830732" y="18871643"/>
            <a:ext cx="0" cy="82218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12829924" y="19431020"/>
            <a:ext cx="1988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Develop a lifelong love of learning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10587256" y="17600556"/>
            <a:ext cx="1675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Develop a thirst for reading 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347F049-5853-0C49-B90B-3270038CAC6A}"/>
              </a:ext>
            </a:extLst>
          </p:cNvPr>
          <p:cNvCxnSpPr>
            <a:cxnSpLocks/>
          </p:cNvCxnSpPr>
          <p:nvPr/>
        </p:nvCxnSpPr>
        <p:spPr>
          <a:xfrm>
            <a:off x="11299681" y="18037317"/>
            <a:ext cx="0" cy="56111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E8F8CE27-1139-194E-A8EF-E58DB60E3DD7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 rot="20514823">
            <a:off x="9912612" y="17506783"/>
            <a:ext cx="1187748" cy="1187748"/>
          </a:xfrm>
          <a:prstGeom prst="rect">
            <a:avLst/>
          </a:prstGeom>
        </p:spPr>
      </p:pic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7836556" y="18921432"/>
            <a:ext cx="0" cy="37947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6BBB8CAD-5283-2946-B457-0E1BA324806B}"/>
              </a:ext>
            </a:extLst>
          </p:cNvPr>
          <p:cNvSpPr txBox="1"/>
          <p:nvPr/>
        </p:nvSpPr>
        <p:spPr>
          <a:xfrm>
            <a:off x="7465872" y="19323298"/>
            <a:ext cx="13364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Build a solid foundation in education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43FCBD3-15AC-074B-89C1-9811AED33C3A}"/>
              </a:ext>
            </a:extLst>
          </p:cNvPr>
          <p:cNvCxnSpPr>
            <a:cxnSpLocks/>
          </p:cNvCxnSpPr>
          <p:nvPr/>
        </p:nvCxnSpPr>
        <p:spPr>
          <a:xfrm flipV="1">
            <a:off x="1943896" y="17136028"/>
            <a:ext cx="494702" cy="21573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Picture 85">
            <a:extLst>
              <a:ext uri="{FF2B5EF4-FFF2-40B4-BE49-F238E27FC236}">
                <a16:creationId xmlns:a16="http://schemas.microsoft.com/office/drawing/2014/main" id="{E2C681CE-4F5E-FE42-BDC2-CE2B81D6D5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24406" r="530" b="32512"/>
          <a:stretch/>
        </p:blipFill>
        <p:spPr>
          <a:xfrm>
            <a:off x="4947456" y="18180711"/>
            <a:ext cx="1571622" cy="530940"/>
          </a:xfrm>
          <a:prstGeom prst="rect">
            <a:avLst/>
          </a:prstGeom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EDB2F53-5336-AE41-B80B-AA261FB05226}"/>
              </a:ext>
            </a:extLst>
          </p:cNvPr>
          <p:cNvCxnSpPr>
            <a:cxnSpLocks/>
          </p:cNvCxnSpPr>
          <p:nvPr/>
        </p:nvCxnSpPr>
        <p:spPr>
          <a:xfrm flipV="1">
            <a:off x="7836556" y="16075404"/>
            <a:ext cx="0" cy="52220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E1328405-E305-064F-BB49-5E09C8D7C1AA}"/>
              </a:ext>
            </a:extLst>
          </p:cNvPr>
          <p:cNvCxnSpPr>
            <a:cxnSpLocks/>
          </p:cNvCxnSpPr>
          <p:nvPr/>
        </p:nvCxnSpPr>
        <p:spPr>
          <a:xfrm>
            <a:off x="4132952" y="12711124"/>
            <a:ext cx="92146" cy="47372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A9E32079-4DB0-B142-9C0E-33EA19DAE26F}"/>
              </a:ext>
            </a:extLst>
          </p:cNvPr>
          <p:cNvCxnSpPr>
            <a:cxnSpLocks/>
          </p:cNvCxnSpPr>
          <p:nvPr/>
        </p:nvCxnSpPr>
        <p:spPr>
          <a:xfrm flipV="1">
            <a:off x="3420879" y="6159787"/>
            <a:ext cx="109904" cy="36454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id="{1DE5F197-57A5-5645-8F7D-42772CF5BEC2}"/>
              </a:ext>
            </a:extLst>
          </p:cNvPr>
          <p:cNvCxnSpPr>
            <a:cxnSpLocks/>
          </p:cNvCxnSpPr>
          <p:nvPr/>
        </p:nvCxnSpPr>
        <p:spPr>
          <a:xfrm flipH="1">
            <a:off x="2322294" y="7860487"/>
            <a:ext cx="249907" cy="81961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Straight Connector 375">
            <a:extLst>
              <a:ext uri="{FF2B5EF4-FFF2-40B4-BE49-F238E27FC236}">
                <a16:creationId xmlns:a16="http://schemas.microsoft.com/office/drawing/2014/main" id="{192FEB05-E34C-E146-9EA6-587B7AEFD772}"/>
              </a:ext>
            </a:extLst>
          </p:cNvPr>
          <p:cNvCxnSpPr>
            <a:cxnSpLocks/>
          </p:cNvCxnSpPr>
          <p:nvPr/>
        </p:nvCxnSpPr>
        <p:spPr>
          <a:xfrm flipH="1">
            <a:off x="7019776" y="2872842"/>
            <a:ext cx="136841" cy="61705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Connector 393">
            <a:extLst>
              <a:ext uri="{FF2B5EF4-FFF2-40B4-BE49-F238E27FC236}">
                <a16:creationId xmlns:a16="http://schemas.microsoft.com/office/drawing/2014/main" id="{4A004A65-F6C5-4141-8C1F-EA48F18945B6}"/>
              </a:ext>
            </a:extLst>
          </p:cNvPr>
          <p:cNvCxnSpPr>
            <a:cxnSpLocks/>
          </p:cNvCxnSpPr>
          <p:nvPr/>
        </p:nvCxnSpPr>
        <p:spPr>
          <a:xfrm flipH="1" flipV="1">
            <a:off x="5431348" y="3775077"/>
            <a:ext cx="7310" cy="53417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37DFB45-1462-1F4F-ACE8-ADDC02170E6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729315">
            <a:off x="539423" y="1000442"/>
            <a:ext cx="1994207" cy="2589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FB8D251-ABFE-429F-8BA7-76D83AF098BB}"/>
              </a:ext>
            </a:extLst>
          </p:cNvPr>
          <p:cNvGrpSpPr/>
          <p:nvPr/>
        </p:nvGrpSpPr>
        <p:grpSpPr>
          <a:xfrm>
            <a:off x="1" y="-22260"/>
            <a:ext cx="15133489" cy="1803810"/>
            <a:chOff x="1" y="-22260"/>
            <a:chExt cx="15133489" cy="180381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350CCF2-4D93-174E-B07E-06C6099FF097}"/>
                </a:ext>
              </a:extLst>
            </p:cNvPr>
            <p:cNvSpPr/>
            <p:nvPr/>
          </p:nvSpPr>
          <p:spPr>
            <a:xfrm>
              <a:off x="7465872" y="0"/>
              <a:ext cx="7667618" cy="1781550"/>
            </a:xfrm>
            <a:prstGeom prst="rect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B3A53E4-87A6-4B41-82AD-378A9C088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21"/>
            <a:stretch/>
          </p:blipFill>
          <p:spPr>
            <a:xfrm>
              <a:off x="9686935" y="204558"/>
              <a:ext cx="5408075" cy="75054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4C5AADA-5DB1-0645-9EDC-2CB72BAE1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3" r="2084" b="-1"/>
            <a:stretch/>
          </p:blipFill>
          <p:spPr>
            <a:xfrm>
              <a:off x="9828992" y="989744"/>
              <a:ext cx="4843221" cy="673364"/>
            </a:xfrm>
            <a:prstGeom prst="rect">
              <a:avLst/>
            </a:prstGeom>
          </p:spPr>
        </p:pic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BD9C7901-01F0-1348-8FD0-DCDB328945CF}"/>
                </a:ext>
              </a:extLst>
            </p:cNvPr>
            <p:cNvSpPr/>
            <p:nvPr/>
          </p:nvSpPr>
          <p:spPr>
            <a:xfrm>
              <a:off x="5044857" y="-22260"/>
              <a:ext cx="2441809" cy="1802000"/>
            </a:xfrm>
            <a:custGeom>
              <a:avLst/>
              <a:gdLst>
                <a:gd name="connsiteX0" fmla="*/ 0 w 882221"/>
                <a:gd name="connsiteY0" fmla="*/ 0 h 1030875"/>
                <a:gd name="connsiteX1" fmla="*/ 882221 w 882221"/>
                <a:gd name="connsiteY1" fmla="*/ 0 h 1030875"/>
                <a:gd name="connsiteX2" fmla="*/ 882221 w 882221"/>
                <a:gd name="connsiteY2" fmla="*/ 1030875 h 1030875"/>
                <a:gd name="connsiteX3" fmla="*/ 0 w 882221"/>
                <a:gd name="connsiteY3" fmla="*/ 1030875 h 1030875"/>
                <a:gd name="connsiteX4" fmla="*/ 0 w 882221"/>
                <a:gd name="connsiteY4" fmla="*/ 0 h 1030875"/>
                <a:gd name="connsiteX0" fmla="*/ 0 w 882221"/>
                <a:gd name="connsiteY0" fmla="*/ 0 h 1030875"/>
                <a:gd name="connsiteX1" fmla="*/ 882221 w 882221"/>
                <a:gd name="connsiteY1" fmla="*/ 0 h 1030875"/>
                <a:gd name="connsiteX2" fmla="*/ 882221 w 882221"/>
                <a:gd name="connsiteY2" fmla="*/ 1030875 h 1030875"/>
                <a:gd name="connsiteX3" fmla="*/ 0 w 882221"/>
                <a:gd name="connsiteY3" fmla="*/ 338544 h 1030875"/>
                <a:gd name="connsiteX4" fmla="*/ 0 w 882221"/>
                <a:gd name="connsiteY4" fmla="*/ 0 h 1030875"/>
                <a:gd name="connsiteX0" fmla="*/ 5508 w 887729"/>
                <a:gd name="connsiteY0" fmla="*/ 0 h 1030875"/>
                <a:gd name="connsiteX1" fmla="*/ 887729 w 887729"/>
                <a:gd name="connsiteY1" fmla="*/ 0 h 1030875"/>
                <a:gd name="connsiteX2" fmla="*/ 887729 w 887729"/>
                <a:gd name="connsiteY2" fmla="*/ 1030875 h 1030875"/>
                <a:gd name="connsiteX3" fmla="*/ 0 w 887729"/>
                <a:gd name="connsiteY3" fmla="*/ 217359 h 1030875"/>
                <a:gd name="connsiteX4" fmla="*/ 5508 w 887729"/>
                <a:gd name="connsiteY4" fmla="*/ 0 h 1030875"/>
                <a:gd name="connsiteX0" fmla="*/ 5508 w 887729"/>
                <a:gd name="connsiteY0" fmla="*/ 0 h 1047896"/>
                <a:gd name="connsiteX1" fmla="*/ 887729 w 887729"/>
                <a:gd name="connsiteY1" fmla="*/ 0 h 1047896"/>
                <a:gd name="connsiteX2" fmla="*/ 882160 w 887729"/>
                <a:gd name="connsiteY2" fmla="*/ 1047896 h 1047896"/>
                <a:gd name="connsiteX3" fmla="*/ 0 w 887729"/>
                <a:gd name="connsiteY3" fmla="*/ 217359 h 1047896"/>
                <a:gd name="connsiteX4" fmla="*/ 5508 w 887729"/>
                <a:gd name="connsiteY4" fmla="*/ 0 h 10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729" h="1047896">
                  <a:moveTo>
                    <a:pt x="5508" y="0"/>
                  </a:moveTo>
                  <a:lnTo>
                    <a:pt x="887729" y="0"/>
                  </a:lnTo>
                  <a:cubicBezTo>
                    <a:pt x="885873" y="349299"/>
                    <a:pt x="884016" y="698597"/>
                    <a:pt x="882160" y="1047896"/>
                  </a:cubicBezTo>
                  <a:lnTo>
                    <a:pt x="0" y="217359"/>
                  </a:lnTo>
                  <a:lnTo>
                    <a:pt x="5508" y="0"/>
                  </a:lnTo>
                  <a:close/>
                </a:path>
              </a:pathLst>
            </a:cu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CDB2717F-E2EA-E14E-BFB1-2515AC06D5A5}"/>
                </a:ext>
              </a:extLst>
            </p:cNvPr>
            <p:cNvSpPr/>
            <p:nvPr/>
          </p:nvSpPr>
          <p:spPr>
            <a:xfrm>
              <a:off x="1" y="-2680"/>
              <a:ext cx="5640350" cy="448630"/>
            </a:xfrm>
            <a:prstGeom prst="rect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 dirty="0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6DB1CAF-731C-3042-9F2D-16B6C0CF0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12792" y="133848"/>
              <a:ext cx="1512865" cy="1512865"/>
            </a:xfrm>
            <a:prstGeom prst="rect">
              <a:avLst/>
            </a:prstGeom>
          </p:spPr>
        </p:pic>
      </p:grpSp>
      <p:sp>
        <p:nvSpPr>
          <p:cNvPr id="311" name="TextBox 310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014303" y="11839062"/>
            <a:ext cx="1142183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60" b="1" dirty="0"/>
              <a:t>Year 8 Spring Term 1</a:t>
            </a: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0010274" y="10706416"/>
            <a:ext cx="11071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60" b="1" dirty="0"/>
              <a:t>Year 8 Spring Term 2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8697613" y="8263247"/>
            <a:ext cx="135741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60" b="1" dirty="0"/>
              <a:t>Year 8 Summer Term 1</a:t>
            </a: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545212" y="5746303"/>
            <a:ext cx="1142183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60" b="1" dirty="0"/>
              <a:t>Year 8 Summer Term 2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8135010" y="3291401"/>
            <a:ext cx="130730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60" b="1" dirty="0"/>
              <a:t>Year 8</a:t>
            </a:r>
          </a:p>
          <a:p>
            <a:pPr algn="ctr"/>
            <a:r>
              <a:rPr lang="en-US" sz="1760" b="1" dirty="0"/>
              <a:t>Summer Preparation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11768" y="12307118"/>
            <a:ext cx="4009877" cy="84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Variation: </a:t>
            </a:r>
            <a:r>
              <a:rPr lang="en-GB" dirty="0"/>
              <a:t>Understanding the different types of variation in living organisms</a:t>
            </a:r>
          </a:p>
          <a:p>
            <a:endParaRPr lang="en-GB" sz="132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943896" y="15499281"/>
            <a:ext cx="3135349" cy="11387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2000" b="1" dirty="0"/>
              <a:t>Extended Writing: </a:t>
            </a:r>
          </a:p>
          <a:p>
            <a:pPr lvl="0" algn="ctr"/>
            <a:r>
              <a:rPr lang="en-GB" sz="1600" dirty="0"/>
              <a:t>Describe and explain the uses of specific metals and non-metals with relation to their properties.</a:t>
            </a: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ACF0C630-75E2-F848-B9E5-7E5905E2C993}"/>
              </a:ext>
            </a:extLst>
          </p:cNvPr>
          <p:cNvSpPr/>
          <p:nvPr/>
        </p:nvSpPr>
        <p:spPr>
          <a:xfrm>
            <a:off x="13105497" y="13824495"/>
            <a:ext cx="1336418" cy="1435292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37258FC4-E633-1F40-B961-0AFD7DEF4AD4}"/>
              </a:ext>
            </a:extLst>
          </p:cNvPr>
          <p:cNvSpPr/>
          <p:nvPr/>
        </p:nvSpPr>
        <p:spPr>
          <a:xfrm>
            <a:off x="13311135" y="14045347"/>
            <a:ext cx="925141" cy="9935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3170568" y="14099053"/>
            <a:ext cx="1142183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60" b="1" dirty="0"/>
              <a:t>Year 8 Autumn Term 2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644978" y="4353854"/>
            <a:ext cx="3573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Standards and Expectations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453263" y="950470"/>
            <a:ext cx="3316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Year 8 Science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5927323" y="9000950"/>
            <a:ext cx="3065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Waves: </a:t>
            </a:r>
            <a:r>
              <a:rPr lang="en-GB" dirty="0"/>
              <a:t>Understanding how energy moves in waves</a:t>
            </a:r>
          </a:p>
        </p:txBody>
      </p: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6A6C91E7-13FC-9643-9A9F-77FA682187E8}"/>
              </a:ext>
            </a:extLst>
          </p:cNvPr>
          <p:cNvCxnSpPr>
            <a:cxnSpLocks/>
          </p:cNvCxnSpPr>
          <p:nvPr/>
        </p:nvCxnSpPr>
        <p:spPr>
          <a:xfrm>
            <a:off x="1832617" y="10730328"/>
            <a:ext cx="232482" cy="31454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TextBox 239"/>
          <p:cNvSpPr txBox="1"/>
          <p:nvPr/>
        </p:nvSpPr>
        <p:spPr>
          <a:xfrm>
            <a:off x="6204264" y="2124331"/>
            <a:ext cx="2902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Step up to Yr9 Holiday independent learning project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AF0732AC-4B5C-4EE8-8BAD-FA2C464DF7D6}"/>
              </a:ext>
            </a:extLst>
          </p:cNvPr>
          <p:cNvSpPr txBox="1"/>
          <p:nvPr/>
        </p:nvSpPr>
        <p:spPr>
          <a:xfrm>
            <a:off x="7029995" y="13529929"/>
            <a:ext cx="3245258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2000" b="1" dirty="0"/>
              <a:t>Extended Writing: </a:t>
            </a:r>
          </a:p>
          <a:p>
            <a:pPr lvl="0" algn="ctr"/>
            <a:r>
              <a:rPr lang="en-GB" sz="1600" dirty="0"/>
              <a:t>Describe and explain the types of variation in humans and explain why siblings may look very similar, but others may not look alike at all.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EE99C244-00B3-40C5-8568-2A109FAEFEC3}"/>
              </a:ext>
            </a:extLst>
          </p:cNvPr>
          <p:cNvSpPr txBox="1"/>
          <p:nvPr/>
        </p:nvSpPr>
        <p:spPr>
          <a:xfrm>
            <a:off x="306513" y="13120186"/>
            <a:ext cx="1737597" cy="58477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Formal Assessment: </a:t>
            </a:r>
            <a:r>
              <a:rPr lang="en-GB" sz="1600" dirty="0"/>
              <a:t>DIRT 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70C252ED-C578-4BC0-916E-37D0926F2058}"/>
              </a:ext>
            </a:extLst>
          </p:cNvPr>
          <p:cNvSpPr txBox="1"/>
          <p:nvPr/>
        </p:nvSpPr>
        <p:spPr>
          <a:xfrm>
            <a:off x="7409670" y="4642617"/>
            <a:ext cx="3755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Rocks and the rock cycle: </a:t>
            </a:r>
            <a:r>
              <a:rPr lang="en-GB" dirty="0"/>
              <a:t>Describe how rocks are formed and reformed in the rock cycle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988E8C3-F135-4031-85ED-FDA3C4BB44FE}"/>
              </a:ext>
            </a:extLst>
          </p:cNvPr>
          <p:cNvSpPr txBox="1"/>
          <p:nvPr/>
        </p:nvSpPr>
        <p:spPr>
          <a:xfrm>
            <a:off x="3361260" y="14136768"/>
            <a:ext cx="2489508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Classification: </a:t>
            </a:r>
            <a:r>
              <a:rPr lang="en-GB" dirty="0"/>
              <a:t>How organisms are classified into groups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AF05D8D3-A2CA-494B-A4E0-D4387942A02E}"/>
              </a:ext>
            </a:extLst>
          </p:cNvPr>
          <p:cNvSpPr txBox="1"/>
          <p:nvPr/>
        </p:nvSpPr>
        <p:spPr>
          <a:xfrm>
            <a:off x="281662" y="16985624"/>
            <a:ext cx="1737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Elements and compounds:</a:t>
            </a:r>
          </a:p>
          <a:p>
            <a:r>
              <a:rPr lang="en-GB" dirty="0"/>
              <a:t>Understanding properties of elements and compounds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45EAF7EE-F165-4F31-B2DB-789E51B16247}"/>
              </a:ext>
            </a:extLst>
          </p:cNvPr>
          <p:cNvSpPr txBox="1"/>
          <p:nvPr/>
        </p:nvSpPr>
        <p:spPr>
          <a:xfrm>
            <a:off x="6736397" y="16518615"/>
            <a:ext cx="30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Periodic table</a:t>
            </a:r>
          </a:p>
          <a:p>
            <a:r>
              <a:rPr lang="en-GB" dirty="0"/>
              <a:t>Understand the patterns in the periodic table.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0F9CE0B2-6275-4B45-9703-F5E8D5244AE9}"/>
              </a:ext>
            </a:extLst>
          </p:cNvPr>
          <p:cNvSpPr txBox="1"/>
          <p:nvPr/>
        </p:nvSpPr>
        <p:spPr>
          <a:xfrm>
            <a:off x="10165351" y="9675437"/>
            <a:ext cx="2733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Heat transfers: </a:t>
            </a:r>
            <a:r>
              <a:rPr lang="en-GB" dirty="0"/>
              <a:t>How energy is transferred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7D49F872-F022-4EA5-B976-5F4CF1118B41}"/>
              </a:ext>
            </a:extLst>
          </p:cNvPr>
          <p:cNvSpPr txBox="1"/>
          <p:nvPr/>
        </p:nvSpPr>
        <p:spPr>
          <a:xfrm>
            <a:off x="12327362" y="7169990"/>
            <a:ext cx="2516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Energy stores and efficiency: </a:t>
            </a:r>
            <a:r>
              <a:rPr lang="en-GB" dirty="0"/>
              <a:t>How energy is transferred</a:t>
            </a: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99D72F41-B179-4287-BA0F-D0F58CEC5827}"/>
              </a:ext>
            </a:extLst>
          </p:cNvPr>
          <p:cNvCxnSpPr>
            <a:cxnSpLocks/>
          </p:cNvCxnSpPr>
          <p:nvPr/>
        </p:nvCxnSpPr>
        <p:spPr>
          <a:xfrm flipV="1">
            <a:off x="4370482" y="13572895"/>
            <a:ext cx="576974" cy="60918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9C8A4238-2AC8-4A88-A50B-32032F00C701}"/>
              </a:ext>
            </a:extLst>
          </p:cNvPr>
          <p:cNvCxnSpPr>
            <a:cxnSpLocks/>
          </p:cNvCxnSpPr>
          <p:nvPr/>
        </p:nvCxnSpPr>
        <p:spPr>
          <a:xfrm>
            <a:off x="11468147" y="10390618"/>
            <a:ext cx="250922" cy="52371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E904968E-1F78-40DC-9329-1DBCAC199628}"/>
              </a:ext>
            </a:extLst>
          </p:cNvPr>
          <p:cNvCxnSpPr>
            <a:cxnSpLocks/>
          </p:cNvCxnSpPr>
          <p:nvPr/>
        </p:nvCxnSpPr>
        <p:spPr>
          <a:xfrm flipV="1">
            <a:off x="7543367" y="8724905"/>
            <a:ext cx="0" cy="37960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1F39E345-3483-406B-B70A-00DBC259C3A9}"/>
              </a:ext>
            </a:extLst>
          </p:cNvPr>
          <p:cNvCxnSpPr>
            <a:cxnSpLocks/>
          </p:cNvCxnSpPr>
          <p:nvPr/>
        </p:nvCxnSpPr>
        <p:spPr>
          <a:xfrm flipH="1">
            <a:off x="13385070" y="7800916"/>
            <a:ext cx="401174" cy="79489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5458F6CA-209B-4C62-B21A-0746870FA737}"/>
              </a:ext>
            </a:extLst>
          </p:cNvPr>
          <p:cNvSpPr txBox="1"/>
          <p:nvPr/>
        </p:nvSpPr>
        <p:spPr>
          <a:xfrm>
            <a:off x="1991707" y="12999999"/>
            <a:ext cx="2084670" cy="83099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Formal Assessment</a:t>
            </a:r>
          </a:p>
          <a:p>
            <a:r>
              <a:rPr lang="en-GB" sz="1600" dirty="0"/>
              <a:t>Variation and Inheritance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458F6CA-209B-4C62-B21A-0746870FA737}"/>
              </a:ext>
            </a:extLst>
          </p:cNvPr>
          <p:cNvSpPr txBox="1"/>
          <p:nvPr/>
        </p:nvSpPr>
        <p:spPr>
          <a:xfrm>
            <a:off x="9403366" y="15900090"/>
            <a:ext cx="2508622" cy="83099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Formal Assessment</a:t>
            </a:r>
          </a:p>
          <a:p>
            <a:r>
              <a:rPr lang="en-GB" sz="1600" dirty="0"/>
              <a:t>Elements, compounds and the Periodic table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98C6B70-8616-4B83-9764-B96C9308AFFE}"/>
              </a:ext>
            </a:extLst>
          </p:cNvPr>
          <p:cNvSpPr txBox="1"/>
          <p:nvPr/>
        </p:nvSpPr>
        <p:spPr>
          <a:xfrm>
            <a:off x="10781254" y="15312142"/>
            <a:ext cx="1810360" cy="58477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Formal Assessment</a:t>
            </a:r>
            <a:r>
              <a:rPr lang="en-GB" sz="1600" dirty="0"/>
              <a:t>: DIRT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2533232" y="7322838"/>
            <a:ext cx="4216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Pressure : </a:t>
            </a:r>
            <a:r>
              <a:rPr lang="en-GB" dirty="0"/>
              <a:t>Be able to calculate pressure in solids and describe how pressure changes in fluids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5458F6CA-209B-4C62-B21A-0746870FA737}"/>
              </a:ext>
            </a:extLst>
          </p:cNvPr>
          <p:cNvSpPr txBox="1"/>
          <p:nvPr/>
        </p:nvSpPr>
        <p:spPr>
          <a:xfrm>
            <a:off x="441273" y="7543865"/>
            <a:ext cx="1602837" cy="107721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Formal Assessment</a:t>
            </a:r>
          </a:p>
          <a:p>
            <a:r>
              <a:rPr lang="en-GB" sz="1600" dirty="0"/>
              <a:t>Waves and Pressure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5458F6CA-209B-4C62-B21A-0746870FA737}"/>
              </a:ext>
            </a:extLst>
          </p:cNvPr>
          <p:cNvSpPr txBox="1"/>
          <p:nvPr/>
        </p:nvSpPr>
        <p:spPr>
          <a:xfrm>
            <a:off x="7822874" y="10829595"/>
            <a:ext cx="1915791" cy="83099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Formal Assessment</a:t>
            </a:r>
          </a:p>
          <a:p>
            <a:r>
              <a:rPr lang="en-GB" sz="1600" dirty="0"/>
              <a:t>Circuits and Magnetism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F98C6B70-8616-4B83-9764-B96C9308AFFE}"/>
              </a:ext>
            </a:extLst>
          </p:cNvPr>
          <p:cNvSpPr txBox="1"/>
          <p:nvPr/>
        </p:nvSpPr>
        <p:spPr>
          <a:xfrm>
            <a:off x="5208906" y="15747112"/>
            <a:ext cx="1602952" cy="58477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Extended Writing: </a:t>
            </a:r>
            <a:r>
              <a:rPr lang="en-GB" sz="1600" dirty="0"/>
              <a:t>DIRT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12136466" y="10359925"/>
            <a:ext cx="2920913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Extended Writing:</a:t>
            </a:r>
            <a:endParaRPr lang="en-GB" sz="2000" dirty="0"/>
          </a:p>
          <a:p>
            <a:pPr algn="ctr"/>
            <a:r>
              <a:rPr lang="en-GB" sz="2000" dirty="0"/>
              <a:t> </a:t>
            </a:r>
            <a:r>
              <a:rPr lang="en-GB" sz="1600" dirty="0"/>
              <a:t>Describe and explain how energy is transferred to the end of a metal spoon in a pan of water, when the water is heated.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8048844" y="6335843"/>
            <a:ext cx="2893963" cy="11387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Extended Writing:</a:t>
            </a:r>
            <a:endParaRPr lang="en-GB" sz="2000" dirty="0"/>
          </a:p>
          <a:p>
            <a:pPr lvl="0" algn="ctr"/>
            <a:r>
              <a:rPr lang="en-GB" sz="1600" dirty="0"/>
              <a:t>Describe and explain how different types of rocks form and give examples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0F9CE0B2-6275-4B45-9703-F5E8D5244AE9}"/>
              </a:ext>
            </a:extLst>
          </p:cNvPr>
          <p:cNvSpPr txBox="1"/>
          <p:nvPr/>
        </p:nvSpPr>
        <p:spPr>
          <a:xfrm>
            <a:off x="2969009" y="6491359"/>
            <a:ext cx="3824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Photosynthesis: </a:t>
            </a:r>
            <a:r>
              <a:rPr lang="en-GB" dirty="0"/>
              <a:t>Understanding how plants make their own food and grow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5458F6CA-209B-4C62-B21A-0746870FA737}"/>
              </a:ext>
            </a:extLst>
          </p:cNvPr>
          <p:cNvSpPr txBox="1"/>
          <p:nvPr/>
        </p:nvSpPr>
        <p:spPr>
          <a:xfrm>
            <a:off x="12447428" y="5270324"/>
            <a:ext cx="2298987" cy="83099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Formal Assessment</a:t>
            </a:r>
          </a:p>
          <a:p>
            <a:r>
              <a:rPr lang="en-GB" sz="1600" dirty="0"/>
              <a:t>Photosynthesis  and the environment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0F9CE0B2-6275-4B45-9703-F5E8D5244AE9}"/>
              </a:ext>
            </a:extLst>
          </p:cNvPr>
          <p:cNvSpPr txBox="1"/>
          <p:nvPr/>
        </p:nvSpPr>
        <p:spPr>
          <a:xfrm>
            <a:off x="2792181" y="12094386"/>
            <a:ext cx="2452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Plant Reproduction: </a:t>
            </a:r>
            <a:r>
              <a:rPr lang="en-GB" dirty="0"/>
              <a:t>How plants reproduce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9E32079-4DB0-B142-9C0E-33EA19DAE26F}"/>
              </a:ext>
            </a:extLst>
          </p:cNvPr>
          <p:cNvCxnSpPr>
            <a:cxnSpLocks/>
          </p:cNvCxnSpPr>
          <p:nvPr/>
        </p:nvCxnSpPr>
        <p:spPr>
          <a:xfrm>
            <a:off x="7787983" y="5568206"/>
            <a:ext cx="16601" cy="72283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0F9CE0B2-6275-4B45-9703-F5E8D5244AE9}"/>
              </a:ext>
            </a:extLst>
          </p:cNvPr>
          <p:cNvSpPr txBox="1"/>
          <p:nvPr/>
        </p:nvSpPr>
        <p:spPr>
          <a:xfrm>
            <a:off x="45903" y="9766877"/>
            <a:ext cx="2726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Circuits and Electricity:</a:t>
            </a:r>
          </a:p>
          <a:p>
            <a:r>
              <a:rPr lang="en-GB" dirty="0"/>
              <a:t>Understand how circuits work and how electricity can be generated</a:t>
            </a:r>
            <a:endParaRPr lang="en-GB" b="1" dirty="0"/>
          </a:p>
        </p:txBody>
      </p:sp>
      <p:sp>
        <p:nvSpPr>
          <p:cNvPr id="128" name="TextBox 127"/>
          <p:cNvSpPr txBox="1"/>
          <p:nvPr/>
        </p:nvSpPr>
        <p:spPr>
          <a:xfrm>
            <a:off x="2721085" y="10592442"/>
            <a:ext cx="3169639" cy="11387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Extended Writing:</a:t>
            </a:r>
            <a:endParaRPr lang="en-GB" sz="2000" dirty="0"/>
          </a:p>
          <a:p>
            <a:pPr algn="ctr"/>
            <a:r>
              <a:rPr lang="en-GB" sz="1600" dirty="0"/>
              <a:t>Write a method to investigate the effects of circuit components on the current in a series circuit</a:t>
            </a:r>
            <a:endParaRPr lang="en-GB" sz="1200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98C6B70-8616-4B83-9764-B96C9308AFFE}"/>
              </a:ext>
            </a:extLst>
          </p:cNvPr>
          <p:cNvSpPr txBox="1"/>
          <p:nvPr/>
        </p:nvSpPr>
        <p:spPr>
          <a:xfrm>
            <a:off x="6220984" y="12881482"/>
            <a:ext cx="1618262" cy="646331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Extended Writing: </a:t>
            </a:r>
            <a:r>
              <a:rPr lang="en-GB" dirty="0"/>
              <a:t>DIRT</a:t>
            </a:r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99D72F41-B179-4287-BA0F-D0F58CEC5827}"/>
              </a:ext>
            </a:extLst>
          </p:cNvPr>
          <p:cNvCxnSpPr>
            <a:cxnSpLocks/>
          </p:cNvCxnSpPr>
          <p:nvPr/>
        </p:nvCxnSpPr>
        <p:spPr>
          <a:xfrm flipH="1">
            <a:off x="12911792" y="12884682"/>
            <a:ext cx="193705" cy="58516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F98C6B70-8616-4B83-9764-B96C9308AFFE}"/>
              </a:ext>
            </a:extLst>
          </p:cNvPr>
          <p:cNvSpPr txBox="1"/>
          <p:nvPr/>
        </p:nvSpPr>
        <p:spPr>
          <a:xfrm>
            <a:off x="4103361" y="9976725"/>
            <a:ext cx="1747407" cy="58477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Extended Writing: </a:t>
            </a:r>
            <a:r>
              <a:rPr lang="en-GB" sz="1600" dirty="0"/>
              <a:t>DIRT</a:t>
            </a: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06169"/>
              </p:ext>
            </p:extLst>
          </p:nvPr>
        </p:nvGraphicFramePr>
        <p:xfrm>
          <a:off x="268305" y="20155440"/>
          <a:ext cx="14550125" cy="1072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0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0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0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10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7213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Open Book Extended Writing</a:t>
                      </a:r>
                    </a:p>
                  </a:txBody>
                  <a:tcPr marL="100580" marR="100580" marT="50290" marB="5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Feedback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and Development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00580" marR="100580" marT="50290" marB="5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Closed Book assessment</a:t>
                      </a:r>
                    </a:p>
                  </a:txBody>
                  <a:tcPr marL="100580" marR="100580" marT="50290" marB="5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RSE</a:t>
                      </a:r>
                    </a:p>
                  </a:txBody>
                  <a:tcPr marL="100580" marR="100580" marT="50290" marB="5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PSHE / Citizenship</a:t>
                      </a:r>
                    </a:p>
                  </a:txBody>
                  <a:tcPr marL="100580" marR="100580" marT="50290" marB="5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9" name="TextBox 128">
            <a:extLst>
              <a:ext uri="{FF2B5EF4-FFF2-40B4-BE49-F238E27FC236}">
                <a16:creationId xmlns:a16="http://schemas.microsoft.com/office/drawing/2014/main" id="{F98C6B70-8616-4B83-9764-B96C9308AFFE}"/>
              </a:ext>
            </a:extLst>
          </p:cNvPr>
          <p:cNvSpPr txBox="1"/>
          <p:nvPr/>
        </p:nvSpPr>
        <p:spPr>
          <a:xfrm>
            <a:off x="8194059" y="10209819"/>
            <a:ext cx="1747407" cy="58477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Formal Assessment: </a:t>
            </a:r>
            <a:r>
              <a:rPr lang="en-GB" sz="1600" dirty="0"/>
              <a:t>DIRT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F98C6B70-8616-4B83-9764-B96C9308AFFE}"/>
              </a:ext>
            </a:extLst>
          </p:cNvPr>
          <p:cNvSpPr txBox="1"/>
          <p:nvPr/>
        </p:nvSpPr>
        <p:spPr>
          <a:xfrm>
            <a:off x="12837839" y="9554841"/>
            <a:ext cx="2119554" cy="58477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Extended Writing: </a:t>
            </a:r>
            <a:r>
              <a:rPr lang="en-GB" sz="1600" dirty="0"/>
              <a:t>DIRT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5458F6CA-209B-4C62-B21A-0746870FA737}"/>
              </a:ext>
            </a:extLst>
          </p:cNvPr>
          <p:cNvSpPr txBox="1"/>
          <p:nvPr/>
        </p:nvSpPr>
        <p:spPr>
          <a:xfrm>
            <a:off x="10117883" y="8257072"/>
            <a:ext cx="2136752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Formal Assessment</a:t>
            </a:r>
          </a:p>
          <a:p>
            <a:r>
              <a:rPr lang="en-GB" sz="1600" dirty="0"/>
              <a:t>Energy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F98C6B70-8616-4B83-9764-B96C9308AFFE}"/>
              </a:ext>
            </a:extLst>
          </p:cNvPr>
          <p:cNvSpPr txBox="1"/>
          <p:nvPr/>
        </p:nvSpPr>
        <p:spPr>
          <a:xfrm>
            <a:off x="9764130" y="7640282"/>
            <a:ext cx="1708764" cy="58477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Formal Assessment: </a:t>
            </a:r>
            <a:r>
              <a:rPr lang="en-GB" sz="1600" dirty="0"/>
              <a:t>DIRT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F98C6B70-8616-4B83-9764-B96C9308AFFE}"/>
              </a:ext>
            </a:extLst>
          </p:cNvPr>
          <p:cNvSpPr txBox="1"/>
          <p:nvPr/>
        </p:nvSpPr>
        <p:spPr>
          <a:xfrm>
            <a:off x="2201627" y="8812386"/>
            <a:ext cx="1706033" cy="58477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Extended Writing: </a:t>
            </a:r>
            <a:r>
              <a:rPr lang="en-GB" sz="1600" dirty="0"/>
              <a:t>DIRT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F98C6B70-8616-4B83-9764-B96C9308AFFE}"/>
              </a:ext>
            </a:extLst>
          </p:cNvPr>
          <p:cNvSpPr txBox="1"/>
          <p:nvPr/>
        </p:nvSpPr>
        <p:spPr>
          <a:xfrm>
            <a:off x="496938" y="6836336"/>
            <a:ext cx="1787696" cy="58477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Formal Assessment: </a:t>
            </a:r>
            <a:r>
              <a:rPr lang="en-GB" sz="1600" dirty="0"/>
              <a:t>DIRT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F98C6B70-8616-4B83-9764-B96C9308AFFE}"/>
              </a:ext>
            </a:extLst>
          </p:cNvPr>
          <p:cNvSpPr txBox="1"/>
          <p:nvPr/>
        </p:nvSpPr>
        <p:spPr>
          <a:xfrm>
            <a:off x="11042035" y="6155319"/>
            <a:ext cx="1803491" cy="58477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Extended Writing: </a:t>
            </a:r>
            <a:r>
              <a:rPr lang="en-GB" sz="1600" dirty="0"/>
              <a:t>DIRT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F98C6B70-8616-4B83-9764-B96C9308AFFE}"/>
              </a:ext>
            </a:extLst>
          </p:cNvPr>
          <p:cNvSpPr txBox="1"/>
          <p:nvPr/>
        </p:nvSpPr>
        <p:spPr>
          <a:xfrm>
            <a:off x="12893617" y="4652485"/>
            <a:ext cx="1709851" cy="58477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Formal Assessment: </a:t>
            </a:r>
            <a:r>
              <a:rPr lang="en-GB" sz="1600" dirty="0"/>
              <a:t>DIRT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12572741" y="3862967"/>
            <a:ext cx="204836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End of year exam</a:t>
            </a:r>
            <a:endParaRPr lang="en-GB" sz="1600" dirty="0"/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E3CEF2CA-59AD-4F30-B4D0-B958848B5CE5}"/>
              </a:ext>
            </a:extLst>
          </p:cNvPr>
          <p:cNvSpPr/>
          <p:nvPr/>
        </p:nvSpPr>
        <p:spPr>
          <a:xfrm>
            <a:off x="7883178" y="12015553"/>
            <a:ext cx="22504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Inheritance: </a:t>
            </a:r>
            <a:r>
              <a:rPr lang="en-GB" dirty="0"/>
              <a:t>How characteristics are inherited in humans</a:t>
            </a:r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72A03A0B-3AB1-4BA2-BF58-D953A65EC6EE}"/>
              </a:ext>
            </a:extLst>
          </p:cNvPr>
          <p:cNvCxnSpPr>
            <a:cxnSpLocks/>
          </p:cNvCxnSpPr>
          <p:nvPr/>
        </p:nvCxnSpPr>
        <p:spPr>
          <a:xfrm>
            <a:off x="9603338" y="12860852"/>
            <a:ext cx="680751" cy="55736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Rectangle 234">
            <a:extLst>
              <a:ext uri="{FF2B5EF4-FFF2-40B4-BE49-F238E27FC236}">
                <a16:creationId xmlns:a16="http://schemas.microsoft.com/office/drawing/2014/main" id="{C6CAF7A0-4C8E-4ABC-8CD9-75BB4937967F}"/>
              </a:ext>
            </a:extLst>
          </p:cNvPr>
          <p:cNvSpPr/>
          <p:nvPr/>
        </p:nvSpPr>
        <p:spPr>
          <a:xfrm>
            <a:off x="5110448" y="11809849"/>
            <a:ext cx="26698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Magnetism: </a:t>
            </a:r>
            <a:r>
              <a:rPr lang="en-GB" dirty="0"/>
              <a:t>Describe the behaviour of magnets and electromagnets</a:t>
            </a:r>
            <a:endParaRPr lang="en-GB" b="1" dirty="0"/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2271E4EA-4064-4CEA-A109-24FD36F73394}"/>
              </a:ext>
            </a:extLst>
          </p:cNvPr>
          <p:cNvCxnSpPr>
            <a:cxnSpLocks/>
          </p:cNvCxnSpPr>
          <p:nvPr/>
        </p:nvCxnSpPr>
        <p:spPr>
          <a:xfrm flipV="1">
            <a:off x="6666198" y="11003246"/>
            <a:ext cx="145660" cy="87441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3809386" y="7959560"/>
            <a:ext cx="3384990" cy="892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Extended Writing:</a:t>
            </a:r>
            <a:endParaRPr lang="en-GB" sz="2000" dirty="0"/>
          </a:p>
          <a:p>
            <a:pPr lvl="0" algn="ctr"/>
            <a:r>
              <a:rPr lang="en-GB" sz="1600" dirty="0"/>
              <a:t>Describe and explain the properties and uses of electromagnetic radiation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D2A78352-F506-4F02-9C39-4C2D76AA907A}"/>
              </a:ext>
            </a:extLst>
          </p:cNvPr>
          <p:cNvSpPr/>
          <p:nvPr/>
        </p:nvSpPr>
        <p:spPr>
          <a:xfrm>
            <a:off x="3874988" y="4769756"/>
            <a:ext cx="35625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Feeding relationships: </a:t>
            </a:r>
            <a:r>
              <a:rPr lang="en-GB" dirty="0"/>
              <a:t>Understand the relationships between organisms in an ecosystem</a:t>
            </a: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C32564E8-75F4-4057-B3E5-999B5190A95D}"/>
              </a:ext>
            </a:extLst>
          </p:cNvPr>
          <p:cNvCxnSpPr>
            <a:cxnSpLocks/>
          </p:cNvCxnSpPr>
          <p:nvPr/>
        </p:nvCxnSpPr>
        <p:spPr>
          <a:xfrm flipH="1">
            <a:off x="5610018" y="5622499"/>
            <a:ext cx="49146" cy="56818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321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6948</TotalTime>
  <Words>449</Words>
  <Application>Microsoft Office PowerPoint</Application>
  <PresentationFormat>Custom</PresentationFormat>
  <Paragraphs>76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St Mary's Catholic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DG</dc:creator>
  <cp:lastModifiedBy>Victoria Whitfield</cp:lastModifiedBy>
  <cp:revision>303</cp:revision>
  <cp:lastPrinted>2020-07-09T13:51:06Z</cp:lastPrinted>
  <dcterms:created xsi:type="dcterms:W3CDTF">2018-02-08T08:28:53Z</dcterms:created>
  <dcterms:modified xsi:type="dcterms:W3CDTF">2020-07-09T14:53:19Z</dcterms:modified>
</cp:coreProperties>
</file>