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60" d="100"/>
          <a:sy n="60" d="100"/>
        </p:scale>
        <p:origin x="21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9146" y="-6035"/>
            <a:ext cx="9696638" cy="1969059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52999" y="11504514"/>
            <a:ext cx="2790630" cy="218440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5" y="13408741"/>
            <a:ext cx="5709942" cy="585166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66925" y="11201400"/>
            <a:ext cx="5832921" cy="620876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73635" y="7088332"/>
            <a:ext cx="280624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44676" y="8999465"/>
            <a:ext cx="5927463" cy="631425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34662" y="2818384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03561" y="4731648"/>
            <a:ext cx="5838433" cy="621762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756479" y="213821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963454" y="232260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132489" y="866981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303903" y="887169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412453" y="12910268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1588287" y="1311105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262757" y="14965888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448082" y="1518800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2081892" y="2505688"/>
            <a:ext cx="5704692" cy="583195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301901" y="1525867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Autumn Term 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5693741" y="6483284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5873506" y="667647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8A1726-BF9D-A24C-9FBF-5604C5D9EE7E}"/>
              </a:ext>
            </a:extLst>
          </p:cNvPr>
          <p:cNvCxnSpPr>
            <a:cxnSpLocks/>
          </p:cNvCxnSpPr>
          <p:nvPr/>
        </p:nvCxnSpPr>
        <p:spPr>
          <a:xfrm flipV="1">
            <a:off x="8894625" y="16026807"/>
            <a:ext cx="0" cy="3984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387A55-7789-A34F-867D-72AA9CFF66F4}"/>
              </a:ext>
            </a:extLst>
          </p:cNvPr>
          <p:cNvSpPr txBox="1"/>
          <p:nvPr/>
        </p:nvSpPr>
        <p:spPr>
          <a:xfrm>
            <a:off x="6782670" y="16166357"/>
            <a:ext cx="111066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ea typeface="Kozuka Gothic Pro H" panose="020B0800000000000000" pitchFamily="34" charset="-128"/>
              </a:rPr>
              <a:t>AC1.1: </a:t>
            </a:r>
            <a:r>
              <a:rPr lang="en-US" sz="1200" dirty="0">
                <a:ea typeface="Kozuka Gothic Pro H" panose="020B0800000000000000" pitchFamily="34" charset="-128"/>
              </a:rPr>
              <a:t>The</a:t>
            </a:r>
            <a:r>
              <a:rPr lang="en-US" sz="1200" dirty="0"/>
              <a:t> functions of nutrients in the human body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3811351" y="11033684"/>
            <a:ext cx="0" cy="3556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BD8ADA5-D946-5C42-A4AE-03B3AA1B8A94}"/>
              </a:ext>
            </a:extLst>
          </p:cNvPr>
          <p:cNvCxnSpPr>
            <a:cxnSpLocks/>
          </p:cNvCxnSpPr>
          <p:nvPr/>
        </p:nvCxnSpPr>
        <p:spPr>
          <a:xfrm flipV="1">
            <a:off x="4819442" y="15931490"/>
            <a:ext cx="262131" cy="40025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EDB2F53-5336-AE41-B80B-AA261FB05226}"/>
              </a:ext>
            </a:extLst>
          </p:cNvPr>
          <p:cNvCxnSpPr>
            <a:cxnSpLocks/>
          </p:cNvCxnSpPr>
          <p:nvPr/>
        </p:nvCxnSpPr>
        <p:spPr>
          <a:xfrm flipV="1">
            <a:off x="1170587" y="15576226"/>
            <a:ext cx="678939" cy="31610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1372431" y="12990685"/>
            <a:ext cx="261005" cy="32601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>
            <a:off x="3074107" y="13195882"/>
            <a:ext cx="0" cy="2570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V="1">
            <a:off x="983033" y="14408819"/>
            <a:ext cx="455849" cy="15778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V="1">
            <a:off x="6054961" y="15904288"/>
            <a:ext cx="270573" cy="3885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8AAB0BF-36A9-804A-8EA6-26A41D71410B}"/>
              </a:ext>
            </a:extLst>
          </p:cNvPr>
          <p:cNvCxnSpPr>
            <a:cxnSpLocks/>
          </p:cNvCxnSpPr>
          <p:nvPr/>
        </p:nvCxnSpPr>
        <p:spPr>
          <a:xfrm flipH="1" flipV="1">
            <a:off x="8349597" y="13535023"/>
            <a:ext cx="420582" cy="4414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</p:cNvCxnSpPr>
          <p:nvPr/>
        </p:nvCxnSpPr>
        <p:spPr>
          <a:xfrm flipV="1">
            <a:off x="2907449" y="15972796"/>
            <a:ext cx="186606" cy="3784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>
            <a:off x="6908849" y="11047124"/>
            <a:ext cx="0" cy="35349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V="1">
            <a:off x="7685501" y="11718162"/>
            <a:ext cx="0" cy="31270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 flipH="1" flipV="1">
            <a:off x="2943106" y="11379656"/>
            <a:ext cx="32340" cy="53408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  <a:stCxn id="324" idx="3"/>
          </p:cNvCxnSpPr>
          <p:nvPr/>
        </p:nvCxnSpPr>
        <p:spPr>
          <a:xfrm flipV="1">
            <a:off x="929066" y="10413876"/>
            <a:ext cx="474049" cy="6268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808798" y="9568562"/>
            <a:ext cx="447188" cy="374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V="1">
            <a:off x="3195240" y="9319116"/>
            <a:ext cx="0" cy="350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2698209" y="8664161"/>
            <a:ext cx="0" cy="3392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 flipV="1">
            <a:off x="6522874" y="5051412"/>
            <a:ext cx="17053" cy="43938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V="1">
            <a:off x="6386654" y="9305850"/>
            <a:ext cx="0" cy="35081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H="1" flipV="1">
            <a:off x="7864786" y="9211577"/>
            <a:ext cx="227615" cy="47534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</p:cNvCxnSpPr>
          <p:nvPr/>
        </p:nvCxnSpPr>
        <p:spPr>
          <a:xfrm>
            <a:off x="8111074" y="8149416"/>
            <a:ext cx="496375" cy="4560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1258491" y="7043824"/>
            <a:ext cx="282623" cy="3455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A091A1F-D9EF-0744-99FC-2C3CE45A8258}"/>
              </a:ext>
            </a:extLst>
          </p:cNvPr>
          <p:cNvCxnSpPr>
            <a:cxnSpLocks/>
          </p:cNvCxnSpPr>
          <p:nvPr/>
        </p:nvCxnSpPr>
        <p:spPr>
          <a:xfrm>
            <a:off x="694464" y="5017573"/>
            <a:ext cx="624099" cy="56545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1118314" y="4238447"/>
            <a:ext cx="348713" cy="3427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2792952" y="6639796"/>
            <a:ext cx="390194" cy="51058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588F3D6-ABC2-1841-BA4B-7BC0EDF7CF33}"/>
              </a:ext>
            </a:extLst>
          </p:cNvPr>
          <p:cNvCxnSpPr>
            <a:cxnSpLocks/>
          </p:cNvCxnSpPr>
          <p:nvPr/>
        </p:nvCxnSpPr>
        <p:spPr>
          <a:xfrm flipH="1" flipV="1">
            <a:off x="8568867" y="3658918"/>
            <a:ext cx="451844" cy="3467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2792952" y="4610692"/>
            <a:ext cx="46754" cy="2949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270CBD92-8C5C-F94E-919F-BDCDABFA5E11}"/>
              </a:ext>
            </a:extLst>
          </p:cNvPr>
          <p:cNvCxnSpPr>
            <a:cxnSpLocks/>
            <a:stCxn id="299" idx="0"/>
          </p:cNvCxnSpPr>
          <p:nvPr/>
        </p:nvCxnSpPr>
        <p:spPr>
          <a:xfrm flipH="1" flipV="1">
            <a:off x="4039197" y="5093018"/>
            <a:ext cx="37190" cy="38397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C2BA5C0D-B657-D943-A288-269051D04995}"/>
              </a:ext>
            </a:extLst>
          </p:cNvPr>
          <p:cNvCxnSpPr>
            <a:cxnSpLocks/>
          </p:cNvCxnSpPr>
          <p:nvPr/>
        </p:nvCxnSpPr>
        <p:spPr>
          <a:xfrm>
            <a:off x="4844263" y="4595220"/>
            <a:ext cx="1" cy="4774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32503C1B-3F2C-5B49-AF75-228F39D82FBC}"/>
              </a:ext>
            </a:extLst>
          </p:cNvPr>
          <p:cNvCxnSpPr>
            <a:cxnSpLocks/>
          </p:cNvCxnSpPr>
          <p:nvPr/>
        </p:nvCxnSpPr>
        <p:spPr>
          <a:xfrm flipH="1" flipV="1">
            <a:off x="8189933" y="4823603"/>
            <a:ext cx="371134" cy="519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08EBE8F6-664F-174C-8728-B23066FF1750}"/>
              </a:ext>
            </a:extLst>
          </p:cNvPr>
          <p:cNvCxnSpPr>
            <a:cxnSpLocks/>
          </p:cNvCxnSpPr>
          <p:nvPr/>
        </p:nvCxnSpPr>
        <p:spPr>
          <a:xfrm>
            <a:off x="8153248" y="3918462"/>
            <a:ext cx="444505" cy="715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055F9A49-3E36-5D4D-8BB1-193C8C318B50}"/>
              </a:ext>
            </a:extLst>
          </p:cNvPr>
          <p:cNvCxnSpPr>
            <a:cxnSpLocks/>
          </p:cNvCxnSpPr>
          <p:nvPr/>
        </p:nvCxnSpPr>
        <p:spPr>
          <a:xfrm flipH="1">
            <a:off x="8406571" y="1945809"/>
            <a:ext cx="162296" cy="36707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290120" y="1308468"/>
            <a:ext cx="1095171" cy="1422036"/>
          </a:xfrm>
          <a:prstGeom prst="rect">
            <a:avLst/>
          </a:prstGeom>
        </p:spPr>
      </p:pic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095C7E0C-3937-CC49-B93B-73331D8F1154}"/>
              </a:ext>
            </a:extLst>
          </p:cNvPr>
          <p:cNvCxnSpPr>
            <a:cxnSpLocks/>
            <a:stCxn id="255" idx="2"/>
          </p:cNvCxnSpPr>
          <p:nvPr/>
        </p:nvCxnSpPr>
        <p:spPr>
          <a:xfrm flipH="1">
            <a:off x="1806433" y="4254458"/>
            <a:ext cx="1438" cy="27417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>
            <a:off x="737777" y="8831518"/>
            <a:ext cx="646345" cy="3283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109423" y="179442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460348" y="13178672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Autumn Term 2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198195" y="8868683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796127" y="670077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87130" y="4685049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892930" y="2361804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10 Summer Term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3594" y="11940984"/>
            <a:ext cx="151914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Quality control and quality assurance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2473" y="11883301"/>
            <a:ext cx="147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Free choice </a:t>
            </a:r>
          </a:p>
          <a:p>
            <a:r>
              <a:rPr lang="en-GB" sz="1200" dirty="0"/>
              <a:t>Practical cakes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9637" y="10791076"/>
            <a:ext cx="306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Free choice practical independence and levels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5210" y="9720729"/>
            <a:ext cx="59163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69551" y="7902966"/>
            <a:ext cx="149069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AC1.3 Unsatisfactory nutritional intake</a:t>
            </a:r>
          </a:p>
          <a:p>
            <a:r>
              <a:rPr lang="en-GB" sz="1200" b="1" dirty="0"/>
              <a:t>Pastry</a:t>
            </a:r>
          </a:p>
          <a:p>
            <a:endParaRPr lang="en-GB" sz="1200" b="1" dirty="0"/>
          </a:p>
        </p:txBody>
      </p:sp>
      <p:sp>
        <p:nvSpPr>
          <p:cNvPr id="184" name="TextBox 183"/>
          <p:cNvSpPr txBox="1"/>
          <p:nvPr/>
        </p:nvSpPr>
        <p:spPr>
          <a:xfrm>
            <a:off x="2758486" y="8328036"/>
            <a:ext cx="54826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030920" y="8334822"/>
            <a:ext cx="114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97" name="TextBox 196"/>
          <p:cNvSpPr txBox="1"/>
          <p:nvPr/>
        </p:nvSpPr>
        <p:spPr>
          <a:xfrm>
            <a:off x="5799628" y="8559685"/>
            <a:ext cx="170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Choux pastry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03583" y="5118706"/>
            <a:ext cx="9537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Healthy eating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6314419" y="7256056"/>
            <a:ext cx="477990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129994" y="3532455"/>
            <a:ext cx="113295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Research write up NEA</a:t>
            </a:r>
          </a:p>
          <a:p>
            <a:r>
              <a:rPr lang="en-GB" sz="1200" b="1" dirty="0"/>
              <a:t>Production plan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1416670" y="3608127"/>
            <a:ext cx="78240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Cereals and </a:t>
            </a:r>
          </a:p>
          <a:p>
            <a:r>
              <a:rPr lang="en-GB" sz="1200" b="1" dirty="0"/>
              <a:t>crops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78107" y="4002112"/>
            <a:ext cx="71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Barley, </a:t>
            </a:r>
          </a:p>
          <a:p>
            <a:r>
              <a:rPr lang="en-US" sz="1200" dirty="0"/>
              <a:t>rye and </a:t>
            </a:r>
          </a:p>
          <a:p>
            <a:r>
              <a:rPr lang="en-US" sz="1200" dirty="0"/>
              <a:t>oats</a:t>
            </a:r>
            <a:endParaRPr lang="en-GB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964060" y="4085325"/>
            <a:ext cx="121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Free choice practical pasta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73744" y="3226562"/>
            <a:ext cx="125383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Research write up 2.4 time plan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808581" y="1397854"/>
            <a:ext cx="204844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Evaluation</a:t>
            </a:r>
            <a:r>
              <a:rPr lang="en-GB" sz="1200" dirty="0"/>
              <a:t> trial dishes nutrition, presentation, sensory testing, suitability for task adaptions for task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679540" y="1668810"/>
            <a:ext cx="148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01F6023-D0E7-4B95-9B65-DE3D9FB9B4B6}"/>
              </a:ext>
            </a:extLst>
          </p:cNvPr>
          <p:cNvSpPr txBox="1"/>
          <p:nvPr/>
        </p:nvSpPr>
        <p:spPr>
          <a:xfrm>
            <a:off x="70923" y="9526077"/>
            <a:ext cx="90435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Seasonal foods</a:t>
            </a:r>
          </a:p>
          <a:p>
            <a:r>
              <a:rPr lang="en-GB" sz="1200" dirty="0"/>
              <a:t>Christmas practical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4EC3287-6D74-4C3A-B23F-4F657936A9B5}"/>
              </a:ext>
            </a:extLst>
          </p:cNvPr>
          <p:cNvSpPr txBox="1"/>
          <p:nvPr/>
        </p:nvSpPr>
        <p:spPr>
          <a:xfrm>
            <a:off x="126118" y="15548043"/>
            <a:ext cx="104718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Pineapple upside down pudding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98547CB1-8D34-4B46-9DF4-6B3B8B377EC9}"/>
              </a:ext>
            </a:extLst>
          </p:cNvPr>
          <p:cNvCxnSpPr>
            <a:cxnSpLocks/>
            <a:endCxn id="312" idx="0"/>
          </p:cNvCxnSpPr>
          <p:nvPr/>
        </p:nvCxnSpPr>
        <p:spPr>
          <a:xfrm flipH="1">
            <a:off x="6315324" y="6040232"/>
            <a:ext cx="239173" cy="6605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A36B6FA-6A5D-4E62-BEF5-75DF9F1EC898}"/>
              </a:ext>
            </a:extLst>
          </p:cNvPr>
          <p:cNvSpPr txBox="1"/>
          <p:nvPr/>
        </p:nvSpPr>
        <p:spPr>
          <a:xfrm>
            <a:off x="3212837" y="8326620"/>
            <a:ext cx="1208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Shortcrust pastry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B66BAED0-FF99-4B6D-8788-9B3088773993}"/>
              </a:ext>
            </a:extLst>
          </p:cNvPr>
          <p:cNvCxnSpPr>
            <a:cxnSpLocks/>
          </p:cNvCxnSpPr>
          <p:nvPr/>
        </p:nvCxnSpPr>
        <p:spPr>
          <a:xfrm flipH="1" flipV="1">
            <a:off x="5058115" y="11422184"/>
            <a:ext cx="114293" cy="5475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18F876E7-BFF5-4F6A-A260-906AC8EBC3A1}"/>
              </a:ext>
            </a:extLst>
          </p:cNvPr>
          <p:cNvSpPr txBox="1"/>
          <p:nvPr/>
        </p:nvSpPr>
        <p:spPr>
          <a:xfrm>
            <a:off x="5705212" y="11897270"/>
            <a:ext cx="1012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BC28E14-9696-4DAF-9857-B3F72753A91B}"/>
              </a:ext>
            </a:extLst>
          </p:cNvPr>
          <p:cNvSpPr txBox="1"/>
          <p:nvPr/>
        </p:nvSpPr>
        <p:spPr>
          <a:xfrm>
            <a:off x="4218232" y="8519926"/>
            <a:ext cx="1149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Flaky pastry</a:t>
            </a:r>
          </a:p>
        </p:txBody>
      </p: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462D04D1-148D-448B-A913-F937460B6ABF}"/>
              </a:ext>
            </a:extLst>
          </p:cNvPr>
          <p:cNvCxnSpPr>
            <a:cxnSpLocks/>
          </p:cNvCxnSpPr>
          <p:nvPr/>
        </p:nvCxnSpPr>
        <p:spPr>
          <a:xfrm flipH="1">
            <a:off x="3584231" y="8755734"/>
            <a:ext cx="26922" cy="5018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DCA91057-4359-42D0-BEC9-A4708143776C}"/>
              </a:ext>
            </a:extLst>
          </p:cNvPr>
          <p:cNvSpPr txBox="1"/>
          <p:nvPr/>
        </p:nvSpPr>
        <p:spPr>
          <a:xfrm>
            <a:off x="2069949" y="8509418"/>
            <a:ext cx="1149991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Deficiencies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F02D81B6-C551-4A16-BA5B-5F334C7D7D1E}"/>
              </a:ext>
            </a:extLst>
          </p:cNvPr>
          <p:cNvCxnSpPr>
            <a:cxnSpLocks/>
          </p:cNvCxnSpPr>
          <p:nvPr/>
        </p:nvCxnSpPr>
        <p:spPr>
          <a:xfrm>
            <a:off x="953651" y="13863074"/>
            <a:ext cx="473609" cy="32121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40897860-ABF8-4CC9-BF90-EC166483B6BD}"/>
              </a:ext>
            </a:extLst>
          </p:cNvPr>
          <p:cNvSpPr txBox="1"/>
          <p:nvPr/>
        </p:nvSpPr>
        <p:spPr>
          <a:xfrm>
            <a:off x="2341473" y="14106514"/>
            <a:ext cx="111049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Cake making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4E3D3CF-7B32-4177-989D-B5025EE58BF7}"/>
              </a:ext>
            </a:extLst>
          </p:cNvPr>
          <p:cNvCxnSpPr>
            <a:cxnSpLocks/>
          </p:cNvCxnSpPr>
          <p:nvPr/>
        </p:nvCxnSpPr>
        <p:spPr>
          <a:xfrm flipV="1">
            <a:off x="1693875" y="15920509"/>
            <a:ext cx="288447" cy="44157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C9F53E2-1336-4763-A3DB-198CAB93E290}"/>
              </a:ext>
            </a:extLst>
          </p:cNvPr>
          <p:cNvSpPr txBox="1"/>
          <p:nvPr/>
        </p:nvSpPr>
        <p:spPr>
          <a:xfrm>
            <a:off x="5251964" y="15072176"/>
            <a:ext cx="119958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Vegetable soup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CDFBB2CD-1B86-40C2-B6F8-BC662C54FF54}"/>
              </a:ext>
            </a:extLst>
          </p:cNvPr>
          <p:cNvCxnSpPr>
            <a:cxnSpLocks/>
          </p:cNvCxnSpPr>
          <p:nvPr/>
        </p:nvCxnSpPr>
        <p:spPr>
          <a:xfrm>
            <a:off x="3584231" y="15341463"/>
            <a:ext cx="30431" cy="4151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4AE2DCE-0B06-4BE1-AED9-FE8124605E15}"/>
              </a:ext>
            </a:extLst>
          </p:cNvPr>
          <p:cNvCxnSpPr>
            <a:cxnSpLocks/>
          </p:cNvCxnSpPr>
          <p:nvPr/>
        </p:nvCxnSpPr>
        <p:spPr>
          <a:xfrm>
            <a:off x="6631748" y="15371810"/>
            <a:ext cx="0" cy="408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831F1F-7A07-4911-9E94-74F229C1E96D}"/>
              </a:ext>
            </a:extLst>
          </p:cNvPr>
          <p:cNvSpPr txBox="1"/>
          <p:nvPr/>
        </p:nvSpPr>
        <p:spPr>
          <a:xfrm>
            <a:off x="8019915" y="16404845"/>
            <a:ext cx="1607238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Nutrition</a:t>
            </a:r>
          </a:p>
          <a:p>
            <a:r>
              <a:rPr lang="en-GB" sz="1400" b="1" dirty="0"/>
              <a:t>Fruits and vegetables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8263C8B-A6CE-4BE2-8880-19B3E0CF1E50}"/>
              </a:ext>
            </a:extLst>
          </p:cNvPr>
          <p:cNvCxnSpPr>
            <a:cxnSpLocks/>
          </p:cNvCxnSpPr>
          <p:nvPr/>
        </p:nvCxnSpPr>
        <p:spPr>
          <a:xfrm flipH="1" flipV="1">
            <a:off x="4652065" y="13781599"/>
            <a:ext cx="94552" cy="3853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A7EEF78-C7CD-4088-82A8-0DEE6DF96B32}"/>
              </a:ext>
            </a:extLst>
          </p:cNvPr>
          <p:cNvSpPr txBox="1"/>
          <p:nvPr/>
        </p:nvSpPr>
        <p:spPr>
          <a:xfrm>
            <a:off x="2430540" y="9729114"/>
            <a:ext cx="175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practical beef pies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425A19CE-5280-41A3-A76C-CC2F6A80FC5F}"/>
              </a:ext>
            </a:extLst>
          </p:cNvPr>
          <p:cNvSpPr txBox="1"/>
          <p:nvPr/>
        </p:nvSpPr>
        <p:spPr>
          <a:xfrm>
            <a:off x="6594962" y="14910145"/>
            <a:ext cx="1495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Fruits and vegetables theory and dishes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A1C5FAD-B702-440F-AA0B-2FA258FFC367}"/>
              </a:ext>
            </a:extLst>
          </p:cNvPr>
          <p:cNvSpPr txBox="1"/>
          <p:nvPr/>
        </p:nvSpPr>
        <p:spPr>
          <a:xfrm>
            <a:off x="4163869" y="14910145"/>
            <a:ext cx="110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Carrot cake practical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3BA72-E9EA-42A4-83EC-21877310EE71}"/>
              </a:ext>
            </a:extLst>
          </p:cNvPr>
          <p:cNvSpPr txBox="1"/>
          <p:nvPr/>
        </p:nvSpPr>
        <p:spPr>
          <a:xfrm>
            <a:off x="6897280" y="10626197"/>
            <a:ext cx="115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Berry crumble</a:t>
            </a:r>
          </a:p>
          <a:p>
            <a:r>
              <a:rPr lang="en-GB" sz="1200" dirty="0"/>
              <a:t>Fresh custard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B18E6D-BA9E-4208-880E-E4E15A9D8F38}"/>
              </a:ext>
            </a:extLst>
          </p:cNvPr>
          <p:cNvSpPr txBox="1"/>
          <p:nvPr/>
        </p:nvSpPr>
        <p:spPr>
          <a:xfrm>
            <a:off x="8878553" y="13956010"/>
            <a:ext cx="149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B65CB83-7F6C-4E16-9D33-AC46C4B6C168}"/>
              </a:ext>
            </a:extLst>
          </p:cNvPr>
          <p:cNvSpPr txBox="1"/>
          <p:nvPr/>
        </p:nvSpPr>
        <p:spPr>
          <a:xfrm>
            <a:off x="5747010" y="9708409"/>
            <a:ext cx="18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practical profiteroles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C626DF5-B0DC-4EF7-8563-BA419E7EEF64}"/>
              </a:ext>
            </a:extLst>
          </p:cNvPr>
          <p:cNvSpPr txBox="1"/>
          <p:nvPr/>
        </p:nvSpPr>
        <p:spPr>
          <a:xfrm>
            <a:off x="3925166" y="9727971"/>
            <a:ext cx="159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practical savoury plait</a:t>
            </a:r>
          </a:p>
        </p:txBody>
      </p: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52D8D95E-1E54-4C41-BD72-7052206E5626}"/>
              </a:ext>
            </a:extLst>
          </p:cNvPr>
          <p:cNvCxnSpPr>
            <a:cxnSpLocks/>
          </p:cNvCxnSpPr>
          <p:nvPr/>
        </p:nvCxnSpPr>
        <p:spPr>
          <a:xfrm>
            <a:off x="4914369" y="8763885"/>
            <a:ext cx="42837" cy="5047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7BC6ED6-4588-4E8E-B70D-368CBFDD1D5C}"/>
              </a:ext>
            </a:extLst>
          </p:cNvPr>
          <p:cNvCxnSpPr>
            <a:cxnSpLocks/>
          </p:cNvCxnSpPr>
          <p:nvPr/>
        </p:nvCxnSpPr>
        <p:spPr>
          <a:xfrm flipV="1">
            <a:off x="6164431" y="7593694"/>
            <a:ext cx="47266" cy="2264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4BEAC95-1DA6-469C-A709-6E75F64A6C8D}"/>
              </a:ext>
            </a:extLst>
          </p:cNvPr>
          <p:cNvCxnSpPr>
            <a:cxnSpLocks/>
          </p:cNvCxnSpPr>
          <p:nvPr/>
        </p:nvCxnSpPr>
        <p:spPr>
          <a:xfrm flipH="1">
            <a:off x="5922381" y="8796925"/>
            <a:ext cx="367072" cy="45210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>
            <a:extLst>
              <a:ext uri="{FF2B5EF4-FFF2-40B4-BE49-F238E27FC236}">
                <a16:creationId xmlns:a16="http://schemas.microsoft.com/office/drawing/2014/main" id="{B623BA5D-76A7-4881-8C60-60869DED94EC}"/>
              </a:ext>
            </a:extLst>
          </p:cNvPr>
          <p:cNvSpPr txBox="1"/>
          <p:nvPr/>
        </p:nvSpPr>
        <p:spPr>
          <a:xfrm>
            <a:off x="5992049" y="5922134"/>
            <a:ext cx="107497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AC2.1 Dish proposals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FC0519EF-929B-46CD-8D39-784CEF8C881E}"/>
              </a:ext>
            </a:extLst>
          </p:cNvPr>
          <p:cNvCxnSpPr>
            <a:cxnSpLocks/>
          </p:cNvCxnSpPr>
          <p:nvPr/>
        </p:nvCxnSpPr>
        <p:spPr>
          <a:xfrm flipH="1">
            <a:off x="8013992" y="6733377"/>
            <a:ext cx="263951" cy="3754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D33CAF4C-8652-4808-80A4-E6C2569A9CF4}"/>
              </a:ext>
            </a:extLst>
          </p:cNvPr>
          <p:cNvCxnSpPr>
            <a:cxnSpLocks/>
          </p:cNvCxnSpPr>
          <p:nvPr/>
        </p:nvCxnSpPr>
        <p:spPr>
          <a:xfrm flipV="1">
            <a:off x="2321201" y="7108809"/>
            <a:ext cx="84810" cy="4006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B9DA2D8-6EEA-413B-AA65-E92E41F08F1F}"/>
              </a:ext>
            </a:extLst>
          </p:cNvPr>
          <p:cNvSpPr txBox="1"/>
          <p:nvPr/>
        </p:nvSpPr>
        <p:spPr>
          <a:xfrm>
            <a:off x="2515026" y="5965883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F548716-8FBF-4DCD-95F6-D47B0D5A3697}"/>
              </a:ext>
            </a:extLst>
          </p:cNvPr>
          <p:cNvCxnSpPr>
            <a:cxnSpLocks/>
          </p:cNvCxnSpPr>
          <p:nvPr/>
        </p:nvCxnSpPr>
        <p:spPr>
          <a:xfrm>
            <a:off x="4921631" y="6641063"/>
            <a:ext cx="111708" cy="4870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CDB1E10F-E416-4815-B39C-0CF03F408680}"/>
              </a:ext>
            </a:extLst>
          </p:cNvPr>
          <p:cNvCxnSpPr>
            <a:cxnSpLocks/>
          </p:cNvCxnSpPr>
          <p:nvPr/>
        </p:nvCxnSpPr>
        <p:spPr>
          <a:xfrm flipV="1">
            <a:off x="4096750" y="7138535"/>
            <a:ext cx="84810" cy="4006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F2C4121-38D7-4C28-BB70-E70543AFACBF}"/>
              </a:ext>
            </a:extLst>
          </p:cNvPr>
          <p:cNvCxnSpPr>
            <a:cxnSpLocks/>
          </p:cNvCxnSpPr>
          <p:nvPr/>
        </p:nvCxnSpPr>
        <p:spPr>
          <a:xfrm flipV="1">
            <a:off x="822937" y="6195875"/>
            <a:ext cx="487834" cy="69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FC18752E-6653-4B0E-81DD-AB67CC91845D}"/>
              </a:ext>
            </a:extLst>
          </p:cNvPr>
          <p:cNvSpPr txBox="1"/>
          <p:nvPr/>
        </p:nvSpPr>
        <p:spPr>
          <a:xfrm>
            <a:off x="8359262" y="1727769"/>
            <a:ext cx="1132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NEA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03CCCABD-6652-476C-AD43-557724F91183}"/>
              </a:ext>
            </a:extLst>
          </p:cNvPr>
          <p:cNvSpPr txBox="1"/>
          <p:nvPr/>
        </p:nvSpPr>
        <p:spPr>
          <a:xfrm>
            <a:off x="5059534" y="2226389"/>
            <a:ext cx="1493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A1E9BCB-23AE-40E2-82DA-1076D2A308B3}"/>
              </a:ext>
            </a:extLst>
          </p:cNvPr>
          <p:cNvSpPr txBox="1"/>
          <p:nvPr/>
        </p:nvSpPr>
        <p:spPr>
          <a:xfrm>
            <a:off x="2637392" y="5476990"/>
            <a:ext cx="2877989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Research write up AC1.1-1.4</a:t>
            </a:r>
            <a:endParaRPr lang="en-GB" sz="600" dirty="0">
              <a:ea typeface="Kozuka Gothic Pro H" panose="020B0800000000000000" pitchFamily="34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1D7FEF-322B-414A-BE0B-8E01AEE7D4CA}"/>
              </a:ext>
            </a:extLst>
          </p:cNvPr>
          <p:cNvSpPr txBox="1"/>
          <p:nvPr/>
        </p:nvSpPr>
        <p:spPr>
          <a:xfrm>
            <a:off x="4487864" y="3944930"/>
            <a:ext cx="156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Rice-Spot demonstration </a:t>
            </a:r>
          </a:p>
          <a:p>
            <a:r>
              <a:rPr lang="en-GB" sz="1200" dirty="0"/>
              <a:t>paella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6FBB9BEA-3DC2-483F-A2A2-B2527EB20371}"/>
              </a:ext>
            </a:extLst>
          </p:cNvPr>
          <p:cNvCxnSpPr>
            <a:cxnSpLocks/>
          </p:cNvCxnSpPr>
          <p:nvPr/>
        </p:nvCxnSpPr>
        <p:spPr>
          <a:xfrm>
            <a:off x="6860158" y="2288653"/>
            <a:ext cx="48993" cy="47266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DBA7AD91-0AB4-4A44-BF7D-14FBA32D2C6E}"/>
              </a:ext>
            </a:extLst>
          </p:cNvPr>
          <p:cNvCxnSpPr>
            <a:cxnSpLocks/>
          </p:cNvCxnSpPr>
          <p:nvPr/>
        </p:nvCxnSpPr>
        <p:spPr>
          <a:xfrm>
            <a:off x="7012368" y="4539282"/>
            <a:ext cx="4993" cy="52247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34F92297-CC63-48B3-9455-1BCF53C81247}"/>
              </a:ext>
            </a:extLst>
          </p:cNvPr>
          <p:cNvCxnSpPr>
            <a:cxnSpLocks/>
          </p:cNvCxnSpPr>
          <p:nvPr/>
        </p:nvCxnSpPr>
        <p:spPr>
          <a:xfrm flipH="1" flipV="1">
            <a:off x="3831766" y="2894116"/>
            <a:ext cx="186646" cy="38448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473D0AD0-D98E-45CE-A856-A004DCC5B2D1}"/>
              </a:ext>
            </a:extLst>
          </p:cNvPr>
          <p:cNvCxnSpPr>
            <a:cxnSpLocks/>
          </p:cNvCxnSpPr>
          <p:nvPr/>
        </p:nvCxnSpPr>
        <p:spPr>
          <a:xfrm flipH="1">
            <a:off x="1451510" y="6025842"/>
            <a:ext cx="363852" cy="460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5B0BF88-7214-4C90-8373-C8E3D6E89347}"/>
              </a:ext>
            </a:extLst>
          </p:cNvPr>
          <p:cNvCxnSpPr>
            <a:cxnSpLocks/>
          </p:cNvCxnSpPr>
          <p:nvPr/>
        </p:nvCxnSpPr>
        <p:spPr>
          <a:xfrm flipH="1" flipV="1">
            <a:off x="6256588" y="2777427"/>
            <a:ext cx="22804" cy="3802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EC2946E6-D9B2-44E5-8D49-B35D37E472D7}"/>
              </a:ext>
            </a:extLst>
          </p:cNvPr>
          <p:cNvSpPr txBox="1"/>
          <p:nvPr/>
        </p:nvSpPr>
        <p:spPr>
          <a:xfrm>
            <a:off x="6877400" y="1763430"/>
            <a:ext cx="1038177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/>
              <a:t>Recipe trials </a:t>
            </a:r>
            <a:r>
              <a:rPr lang="en-GB" sz="1200" dirty="0"/>
              <a:t>for NEA x 4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010A86F3-1541-43FA-A4C8-4E76CCF2A0E9}"/>
              </a:ext>
            </a:extLst>
          </p:cNvPr>
          <p:cNvSpPr txBox="1"/>
          <p:nvPr/>
        </p:nvSpPr>
        <p:spPr>
          <a:xfrm>
            <a:off x="-21797" y="6138514"/>
            <a:ext cx="111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 practical fish 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626D09AE-0B90-49AB-AAD9-D414DF461A6D}"/>
              </a:ext>
            </a:extLst>
          </p:cNvPr>
          <p:cNvSpPr txBox="1"/>
          <p:nvPr/>
        </p:nvSpPr>
        <p:spPr>
          <a:xfrm>
            <a:off x="3832840" y="7540583"/>
            <a:ext cx="171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 practical chicken dish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17CE5331-89FD-4846-9140-A6FD08C308C2}"/>
              </a:ext>
            </a:extLst>
          </p:cNvPr>
          <p:cNvSpPr txBox="1"/>
          <p:nvPr/>
        </p:nvSpPr>
        <p:spPr>
          <a:xfrm>
            <a:off x="2050951" y="7552189"/>
            <a:ext cx="179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 practical cheese </a:t>
            </a:r>
          </a:p>
          <a:p>
            <a:r>
              <a:rPr lang="en-GB" sz="1200" dirty="0"/>
              <a:t>dish</a:t>
            </a:r>
          </a:p>
        </p:txBody>
      </p: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2A939D36-A18F-4108-BC1B-98A75BBE3FF7}"/>
              </a:ext>
            </a:extLst>
          </p:cNvPr>
          <p:cNvCxnSpPr>
            <a:cxnSpLocks/>
          </p:cNvCxnSpPr>
          <p:nvPr/>
        </p:nvCxnSpPr>
        <p:spPr>
          <a:xfrm>
            <a:off x="752737" y="5445017"/>
            <a:ext cx="527417" cy="41438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331B36C9-6BE0-4772-A7F1-DC8769C64D55}"/>
              </a:ext>
            </a:extLst>
          </p:cNvPr>
          <p:cNvSpPr txBox="1"/>
          <p:nvPr/>
        </p:nvSpPr>
        <p:spPr>
          <a:xfrm>
            <a:off x="8810372" y="3217212"/>
            <a:ext cx="89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Free choice </a:t>
            </a:r>
          </a:p>
          <a:p>
            <a:r>
              <a:rPr lang="en-GB" sz="1200" dirty="0"/>
              <a:t>practical </a:t>
            </a:r>
          </a:p>
          <a:p>
            <a:r>
              <a:rPr lang="en-GB" sz="1200" dirty="0"/>
              <a:t>oats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CA7E49F-1C46-4037-9CD8-F74C962F2BA0}"/>
              </a:ext>
            </a:extLst>
          </p:cNvPr>
          <p:cNvSpPr txBox="1"/>
          <p:nvPr/>
        </p:nvSpPr>
        <p:spPr>
          <a:xfrm>
            <a:off x="6474977" y="11981013"/>
            <a:ext cx="1858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rubbing in method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77D27AA-6CD0-4B28-946A-E27C8EEA3FB7}"/>
              </a:ext>
            </a:extLst>
          </p:cNvPr>
          <p:cNvSpPr txBox="1"/>
          <p:nvPr/>
        </p:nvSpPr>
        <p:spPr>
          <a:xfrm>
            <a:off x="6362677" y="14054201"/>
            <a:ext cx="149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and practical swiss roll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8BE3C22-E61E-456F-AF14-D88808DC8BE8}"/>
              </a:ext>
            </a:extLst>
          </p:cNvPr>
          <p:cNvSpPr txBox="1"/>
          <p:nvPr/>
        </p:nvSpPr>
        <p:spPr>
          <a:xfrm>
            <a:off x="2712759" y="14842439"/>
            <a:ext cx="197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Demonstration </a:t>
            </a:r>
          </a:p>
          <a:p>
            <a:r>
              <a:rPr lang="en-GB" sz="1200" dirty="0"/>
              <a:t>and practical </a:t>
            </a:r>
          </a:p>
          <a:p>
            <a:r>
              <a:rPr lang="en-GB" sz="1200" dirty="0"/>
              <a:t>lemon cake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08368B02-CFEA-4276-BE72-373951CA872B}"/>
              </a:ext>
            </a:extLst>
          </p:cNvPr>
          <p:cNvSpPr txBox="1"/>
          <p:nvPr/>
        </p:nvSpPr>
        <p:spPr>
          <a:xfrm>
            <a:off x="3733034" y="14066799"/>
            <a:ext cx="2565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Creaming demonstration and practical Victoria sandwich cake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CBE26AEB-9CA4-4B40-9E9D-E2B29531102E}"/>
              </a:ext>
            </a:extLst>
          </p:cNvPr>
          <p:cNvCxnSpPr>
            <a:cxnSpLocks/>
          </p:cNvCxnSpPr>
          <p:nvPr/>
        </p:nvCxnSpPr>
        <p:spPr>
          <a:xfrm flipH="1" flipV="1">
            <a:off x="2199072" y="14086067"/>
            <a:ext cx="181276" cy="11531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4330BB2-AAF3-4847-887C-6CFFF46521F3}"/>
              </a:ext>
            </a:extLst>
          </p:cNvPr>
          <p:cNvCxnSpPr>
            <a:cxnSpLocks/>
          </p:cNvCxnSpPr>
          <p:nvPr/>
        </p:nvCxnSpPr>
        <p:spPr>
          <a:xfrm>
            <a:off x="7428495" y="13058006"/>
            <a:ext cx="221613" cy="50469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EFF10122-8441-4BE5-9ECB-AE38A551BCE2}"/>
              </a:ext>
            </a:extLst>
          </p:cNvPr>
          <p:cNvCxnSpPr>
            <a:cxnSpLocks/>
          </p:cNvCxnSpPr>
          <p:nvPr/>
        </p:nvCxnSpPr>
        <p:spPr>
          <a:xfrm flipV="1">
            <a:off x="6903214" y="13863074"/>
            <a:ext cx="15279" cy="25791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6FCAC9C-2093-4CC8-B92D-B6A2A51E5DD0}"/>
              </a:ext>
            </a:extLst>
          </p:cNvPr>
          <p:cNvSpPr txBox="1"/>
          <p:nvPr/>
        </p:nvSpPr>
        <p:spPr>
          <a:xfrm>
            <a:off x="2320801" y="16391306"/>
            <a:ext cx="1168910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Adding a drizzle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46FECF-434A-46CB-BB16-468B0FA3B685}"/>
              </a:ext>
            </a:extLst>
          </p:cNvPr>
          <p:cNvSpPr txBox="1"/>
          <p:nvPr/>
        </p:nvSpPr>
        <p:spPr>
          <a:xfrm>
            <a:off x="8003839" y="14004364"/>
            <a:ext cx="152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The whisking method</a:t>
            </a:r>
          </a:p>
          <a:p>
            <a:r>
              <a:rPr lang="en-GB" sz="1200" dirty="0"/>
              <a:t>With cold filling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9D15A1B3-92B6-4EA0-AB0F-87536A1A9AFD}"/>
              </a:ext>
            </a:extLst>
          </p:cNvPr>
          <p:cNvSpPr/>
          <p:nvPr/>
        </p:nvSpPr>
        <p:spPr>
          <a:xfrm rot="16200000">
            <a:off x="1925612" y="2206892"/>
            <a:ext cx="883544" cy="264395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CDCA183-36E4-4807-9D2A-B82CDE66D279}"/>
              </a:ext>
            </a:extLst>
          </p:cNvPr>
          <p:cNvSpPr/>
          <p:nvPr/>
        </p:nvSpPr>
        <p:spPr>
          <a:xfrm rot="16200000">
            <a:off x="2910366" y="2206891"/>
            <a:ext cx="883544" cy="264395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riangle 45">
            <a:extLst>
              <a:ext uri="{FF2B5EF4-FFF2-40B4-BE49-F238E27FC236}">
                <a16:creationId xmlns:a16="http://schemas.microsoft.com/office/drawing/2014/main" id="{7ABBD0F7-9C5B-4E61-8422-0B5E869F2B19}"/>
              </a:ext>
            </a:extLst>
          </p:cNvPr>
          <p:cNvSpPr/>
          <p:nvPr/>
        </p:nvSpPr>
        <p:spPr>
          <a:xfrm rot="16200000">
            <a:off x="1264052" y="2443465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Triangle 45">
            <a:extLst>
              <a:ext uri="{FF2B5EF4-FFF2-40B4-BE49-F238E27FC236}">
                <a16:creationId xmlns:a16="http://schemas.microsoft.com/office/drawing/2014/main" id="{36F0E499-3919-407A-8C98-44054492CCCC}"/>
              </a:ext>
            </a:extLst>
          </p:cNvPr>
          <p:cNvSpPr/>
          <p:nvPr/>
        </p:nvSpPr>
        <p:spPr>
          <a:xfrm>
            <a:off x="2905256" y="1162260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Triangle 45">
            <a:extLst>
              <a:ext uri="{FF2B5EF4-FFF2-40B4-BE49-F238E27FC236}">
                <a16:creationId xmlns:a16="http://schemas.microsoft.com/office/drawing/2014/main" id="{C7657F21-046E-42C1-ACDD-81A829EDA0F9}"/>
              </a:ext>
            </a:extLst>
          </p:cNvPr>
          <p:cNvSpPr/>
          <p:nvPr/>
        </p:nvSpPr>
        <p:spPr>
          <a:xfrm>
            <a:off x="1891473" y="1157184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E234159-CE65-4262-8056-22511DBC5434}"/>
              </a:ext>
            </a:extLst>
          </p:cNvPr>
          <p:cNvSpPr/>
          <p:nvPr/>
        </p:nvSpPr>
        <p:spPr>
          <a:xfrm>
            <a:off x="2412738" y="1722042"/>
            <a:ext cx="889022" cy="849203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EEA4D090-6EFE-4DFB-88B3-C2789142BCE8}"/>
              </a:ext>
            </a:extLst>
          </p:cNvPr>
          <p:cNvSpPr/>
          <p:nvPr/>
        </p:nvSpPr>
        <p:spPr>
          <a:xfrm>
            <a:off x="2505849" y="1818312"/>
            <a:ext cx="707824" cy="6699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77BF335B-9C93-4D95-B52F-30F6DB48845E}"/>
              </a:ext>
            </a:extLst>
          </p:cNvPr>
          <p:cNvSpPr txBox="1"/>
          <p:nvPr/>
        </p:nvSpPr>
        <p:spPr>
          <a:xfrm>
            <a:off x="2338052" y="1963034"/>
            <a:ext cx="103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Year11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BA723B5B-C522-45AB-A703-C22A0D21370E}"/>
              </a:ext>
            </a:extLst>
          </p:cNvPr>
          <p:cNvSpPr/>
          <p:nvPr/>
        </p:nvSpPr>
        <p:spPr>
          <a:xfrm>
            <a:off x="2801659" y="3229146"/>
            <a:ext cx="779495" cy="4165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B5399F7-656C-479E-AAB8-ACC6DE37BFB6}"/>
              </a:ext>
            </a:extLst>
          </p:cNvPr>
          <p:cNvSpPr/>
          <p:nvPr/>
        </p:nvSpPr>
        <p:spPr>
          <a:xfrm>
            <a:off x="124134" y="4519565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4B01A9D-9D68-4E47-8574-59EE9E4815C4}"/>
              </a:ext>
            </a:extLst>
          </p:cNvPr>
          <p:cNvSpPr/>
          <p:nvPr/>
        </p:nvSpPr>
        <p:spPr>
          <a:xfrm>
            <a:off x="7214899" y="6187346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81553992-EC23-4114-A4E1-8E6CEFEB2AC6}"/>
              </a:ext>
            </a:extLst>
          </p:cNvPr>
          <p:cNvSpPr/>
          <p:nvPr/>
        </p:nvSpPr>
        <p:spPr>
          <a:xfrm>
            <a:off x="7335635" y="3534612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DD84CC92-1AF0-40E0-9991-0F13FFB99B0E}"/>
              </a:ext>
            </a:extLst>
          </p:cNvPr>
          <p:cNvSpPr/>
          <p:nvPr/>
        </p:nvSpPr>
        <p:spPr>
          <a:xfrm>
            <a:off x="139132" y="13680515"/>
            <a:ext cx="77949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ED12C200-3C0F-47A3-865F-C89AE8519C0E}"/>
              </a:ext>
            </a:extLst>
          </p:cNvPr>
          <p:cNvSpPr/>
          <p:nvPr/>
        </p:nvSpPr>
        <p:spPr>
          <a:xfrm>
            <a:off x="112991" y="10826780"/>
            <a:ext cx="816075" cy="4278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DIRT time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13E11133-93E4-461D-97D8-BEEC4EF0ED7F}"/>
              </a:ext>
            </a:extLst>
          </p:cNvPr>
          <p:cNvSpPr/>
          <p:nvPr/>
        </p:nvSpPr>
        <p:spPr>
          <a:xfrm>
            <a:off x="1741261" y="5842015"/>
            <a:ext cx="774726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253CEB81-608F-4020-8304-118C022BC4E4}"/>
              </a:ext>
            </a:extLst>
          </p:cNvPr>
          <p:cNvSpPr/>
          <p:nvPr/>
        </p:nvSpPr>
        <p:spPr>
          <a:xfrm>
            <a:off x="151533" y="14266499"/>
            <a:ext cx="819178" cy="568155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F&amp;V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E27AE191-0844-45AA-A59F-90D3868FC0DB}"/>
              </a:ext>
            </a:extLst>
          </p:cNvPr>
          <p:cNvSpPr/>
          <p:nvPr/>
        </p:nvSpPr>
        <p:spPr>
          <a:xfrm>
            <a:off x="3744240" y="3249995"/>
            <a:ext cx="743381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786FF377-45BF-4EBE-BB98-6487C6308AD0}"/>
              </a:ext>
            </a:extLst>
          </p:cNvPr>
          <p:cNvSpPr/>
          <p:nvPr/>
        </p:nvSpPr>
        <p:spPr>
          <a:xfrm>
            <a:off x="114641" y="11388398"/>
            <a:ext cx="743381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A16EE547-4B5E-409D-8F5E-33800A994773}"/>
              </a:ext>
            </a:extLst>
          </p:cNvPr>
          <p:cNvSpPr/>
          <p:nvPr/>
        </p:nvSpPr>
        <p:spPr>
          <a:xfrm>
            <a:off x="8178808" y="6257552"/>
            <a:ext cx="743381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D7E32DB7-F851-43C2-8129-7CE0D728DFCC}"/>
              </a:ext>
            </a:extLst>
          </p:cNvPr>
          <p:cNvSpPr/>
          <p:nvPr/>
        </p:nvSpPr>
        <p:spPr>
          <a:xfrm>
            <a:off x="8617312" y="8505057"/>
            <a:ext cx="874908" cy="6137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OPEN BOOK assessment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KO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F875C34C-D708-4553-872A-8CB89F3504AB}"/>
              </a:ext>
            </a:extLst>
          </p:cNvPr>
          <p:cNvCxnSpPr>
            <a:cxnSpLocks/>
          </p:cNvCxnSpPr>
          <p:nvPr/>
        </p:nvCxnSpPr>
        <p:spPr>
          <a:xfrm flipH="1">
            <a:off x="7474430" y="6628529"/>
            <a:ext cx="107814" cy="35311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0DADBAA9-5B47-4D2C-9CA6-87F5ADBB85EF}"/>
              </a:ext>
            </a:extLst>
          </p:cNvPr>
          <p:cNvCxnSpPr>
            <a:cxnSpLocks/>
          </p:cNvCxnSpPr>
          <p:nvPr/>
        </p:nvCxnSpPr>
        <p:spPr>
          <a:xfrm>
            <a:off x="8137920" y="4279274"/>
            <a:ext cx="353949" cy="14304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1CD7AE23-49C6-48E7-BFE7-BF98B2FF9ADD}"/>
              </a:ext>
            </a:extLst>
          </p:cNvPr>
          <p:cNvCxnSpPr>
            <a:cxnSpLocks/>
          </p:cNvCxnSpPr>
          <p:nvPr/>
        </p:nvCxnSpPr>
        <p:spPr>
          <a:xfrm flipV="1">
            <a:off x="1039887" y="11046576"/>
            <a:ext cx="534544" cy="4940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CC5E2B4A-0BC4-4735-BFC0-C350C742CF29}"/>
              </a:ext>
            </a:extLst>
          </p:cNvPr>
          <p:cNvCxnSpPr>
            <a:cxnSpLocks/>
          </p:cNvCxnSpPr>
          <p:nvPr/>
        </p:nvCxnSpPr>
        <p:spPr>
          <a:xfrm>
            <a:off x="6332492" y="13286264"/>
            <a:ext cx="267237" cy="46659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Rectangle 353">
            <a:extLst>
              <a:ext uri="{FF2B5EF4-FFF2-40B4-BE49-F238E27FC236}">
                <a16:creationId xmlns:a16="http://schemas.microsoft.com/office/drawing/2014/main" id="{D27F19DD-64F2-4E6A-997F-120B162ACD8D}"/>
              </a:ext>
            </a:extLst>
          </p:cNvPr>
          <p:cNvSpPr/>
          <p:nvPr/>
        </p:nvSpPr>
        <p:spPr>
          <a:xfrm>
            <a:off x="7332182" y="4114299"/>
            <a:ext cx="743381" cy="398563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</a:rPr>
              <a:t>Extended write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ECBB4D5F-5C6D-4AF0-A6EA-B1503066B789}"/>
              </a:ext>
            </a:extLst>
          </p:cNvPr>
          <p:cNvCxnSpPr>
            <a:cxnSpLocks/>
          </p:cNvCxnSpPr>
          <p:nvPr/>
        </p:nvCxnSpPr>
        <p:spPr>
          <a:xfrm flipV="1">
            <a:off x="3290728" y="2862565"/>
            <a:ext cx="258513" cy="33749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7951" y="16425295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82544" y="14529285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McMillan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00BCAA82-9D17-47BE-A447-F5CC9777D809}"/>
              </a:ext>
            </a:extLst>
          </p:cNvPr>
          <p:cNvCxnSpPr>
            <a:cxnSpLocks/>
          </p:cNvCxnSpPr>
          <p:nvPr/>
        </p:nvCxnSpPr>
        <p:spPr>
          <a:xfrm flipH="1">
            <a:off x="1704030" y="14743834"/>
            <a:ext cx="449500" cy="47560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B829AC-41D7-4E64-85CF-95B92311D1DB}"/>
              </a:ext>
            </a:extLst>
          </p:cNvPr>
          <p:cNvSpPr txBox="1"/>
          <p:nvPr/>
        </p:nvSpPr>
        <p:spPr>
          <a:xfrm>
            <a:off x="213155" y="12121952"/>
            <a:ext cx="156241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AC1.2 Nutritional requirements of different groups of people</a:t>
            </a:r>
            <a:r>
              <a:rPr lang="en-GB" sz="1200" dirty="0"/>
              <a:t>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F96281F-AE89-4BD5-B6FB-2355DB6D6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54328">
            <a:off x="824622" y="14824810"/>
            <a:ext cx="228559" cy="64629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60930EF-7998-45F9-9BCF-049FF74682C7}"/>
              </a:ext>
            </a:extLst>
          </p:cNvPr>
          <p:cNvSpPr txBox="1"/>
          <p:nvPr/>
        </p:nvSpPr>
        <p:spPr>
          <a:xfrm>
            <a:off x="59370" y="1488324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Nutrition</a:t>
            </a:r>
          </a:p>
          <a:p>
            <a:r>
              <a:rPr lang="en-GB" sz="1200" dirty="0"/>
              <a:t>recall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0F0073-F15D-47C7-B60C-F7995FD077ED}"/>
              </a:ext>
            </a:extLst>
          </p:cNvPr>
          <p:cNvSpPr txBox="1"/>
          <p:nvPr/>
        </p:nvSpPr>
        <p:spPr>
          <a:xfrm>
            <a:off x="4906677" y="716736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05B975-BB3E-4D7D-85D2-57A106F92D6D}"/>
              </a:ext>
            </a:extLst>
          </p:cNvPr>
          <p:cNvSpPr txBox="1"/>
          <p:nvPr/>
        </p:nvSpPr>
        <p:spPr>
          <a:xfrm>
            <a:off x="253655" y="586046"/>
            <a:ext cx="374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/>
              <a:t>Yr10 EDUQAS LEVEL 1 /2 SPECIFICATION A</a:t>
            </a:r>
          </a:p>
          <a:p>
            <a:pPr algn="ctr"/>
            <a:r>
              <a:rPr lang="en-GB" sz="1600" b="1" dirty="0"/>
              <a:t>HOSPITALITY AND CATERING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743F51-F7FB-4795-9C8E-216AAD7914B1}"/>
              </a:ext>
            </a:extLst>
          </p:cNvPr>
          <p:cNvSpPr txBox="1"/>
          <p:nvPr/>
        </p:nvSpPr>
        <p:spPr>
          <a:xfrm>
            <a:off x="4223996" y="11936726"/>
            <a:ext cx="291653" cy="461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BEB724-0729-4FAA-8865-D11D54C50E7C}"/>
              </a:ext>
            </a:extLst>
          </p:cNvPr>
          <p:cNvSpPr txBox="1"/>
          <p:nvPr/>
        </p:nvSpPr>
        <p:spPr>
          <a:xfrm>
            <a:off x="6880538" y="1544437"/>
            <a:ext cx="1032769" cy="202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35D1D2-1D32-4E1F-9237-26E34BC252CD}"/>
              </a:ext>
            </a:extLst>
          </p:cNvPr>
          <p:cNvSpPr txBox="1"/>
          <p:nvPr/>
        </p:nvSpPr>
        <p:spPr>
          <a:xfrm>
            <a:off x="367787" y="9771887"/>
            <a:ext cx="184731" cy="423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54396F-8438-4C1A-8460-B01C6CC28F5D}"/>
              </a:ext>
            </a:extLst>
          </p:cNvPr>
          <p:cNvSpPr txBox="1"/>
          <p:nvPr/>
        </p:nvSpPr>
        <p:spPr>
          <a:xfrm>
            <a:off x="2588984" y="6094698"/>
            <a:ext cx="114999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AC2.2 environmental issues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AA58774-C82D-4B03-BB4D-8BC1EF9AC8DE}"/>
              </a:ext>
            </a:extLst>
          </p:cNvPr>
          <p:cNvSpPr txBox="1"/>
          <p:nvPr/>
        </p:nvSpPr>
        <p:spPr>
          <a:xfrm>
            <a:off x="7395117" y="9797317"/>
            <a:ext cx="1696624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AC1.4 cooking methods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5C2C7CB-E1E1-454B-A086-EC4F458BA882}"/>
              </a:ext>
            </a:extLst>
          </p:cNvPr>
          <p:cNvSpPr txBox="1"/>
          <p:nvPr/>
        </p:nvSpPr>
        <p:spPr>
          <a:xfrm>
            <a:off x="69482" y="7047137"/>
            <a:ext cx="118045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AC2.3: Meeting customer needs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06C758F-AC69-4972-BE9D-AB21F45D897B}"/>
              </a:ext>
            </a:extLst>
          </p:cNvPr>
          <p:cNvSpPr txBox="1"/>
          <p:nvPr/>
        </p:nvSpPr>
        <p:spPr>
          <a:xfrm>
            <a:off x="5763768" y="7784018"/>
            <a:ext cx="1346651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Food commodities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A7ED535-5765-4197-BD47-4B1A438B14A6}"/>
              </a:ext>
            </a:extLst>
          </p:cNvPr>
          <p:cNvSpPr txBox="1"/>
          <p:nvPr/>
        </p:nvSpPr>
        <p:spPr>
          <a:xfrm>
            <a:off x="5798612" y="5460381"/>
            <a:ext cx="2485257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ea typeface="Kozuka Gothic Pro H" panose="020B0800000000000000" pitchFamily="34" charset="-128"/>
              </a:rPr>
              <a:t>Research write up AC2.1-2.3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4EDBC02-5298-4247-86E0-DCFAD9155043}"/>
              </a:ext>
            </a:extLst>
          </p:cNvPr>
          <p:cNvSpPr txBox="1"/>
          <p:nvPr/>
        </p:nvSpPr>
        <p:spPr>
          <a:xfrm>
            <a:off x="5628940" y="16292822"/>
            <a:ext cx="108564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Principles of nutrition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13769382-370E-4A38-BA2C-50C5BAAA2425}"/>
              </a:ext>
            </a:extLst>
          </p:cNvPr>
          <p:cNvSpPr txBox="1"/>
          <p:nvPr/>
        </p:nvSpPr>
        <p:spPr>
          <a:xfrm>
            <a:off x="3954084" y="16347051"/>
            <a:ext cx="137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Macro nutrients micronutrients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E6AC697-219D-416B-8EF1-174D0972AF79}"/>
              </a:ext>
            </a:extLst>
          </p:cNvPr>
          <p:cNvSpPr txBox="1"/>
          <p:nvPr/>
        </p:nvSpPr>
        <p:spPr>
          <a:xfrm>
            <a:off x="1078636" y="16362082"/>
            <a:ext cx="1109599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Calories and RI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C87DB770-8C51-4E37-AEEA-BB8DAFC7B446}"/>
              </a:ext>
            </a:extLst>
          </p:cNvPr>
          <p:cNvCxnSpPr>
            <a:cxnSpLocks/>
          </p:cNvCxnSpPr>
          <p:nvPr/>
        </p:nvCxnSpPr>
        <p:spPr>
          <a:xfrm>
            <a:off x="4488166" y="15357114"/>
            <a:ext cx="30431" cy="4151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5461D57B-4475-4B17-A265-2357F06F0BCE}"/>
              </a:ext>
            </a:extLst>
          </p:cNvPr>
          <p:cNvCxnSpPr>
            <a:cxnSpLocks/>
          </p:cNvCxnSpPr>
          <p:nvPr/>
        </p:nvCxnSpPr>
        <p:spPr>
          <a:xfrm>
            <a:off x="5828890" y="15382603"/>
            <a:ext cx="0" cy="4449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A1DAE9D6-F2CA-4AF4-A879-7C375D012B12}"/>
              </a:ext>
            </a:extLst>
          </p:cNvPr>
          <p:cNvCxnSpPr>
            <a:cxnSpLocks/>
          </p:cNvCxnSpPr>
          <p:nvPr/>
        </p:nvCxnSpPr>
        <p:spPr>
          <a:xfrm>
            <a:off x="4549960" y="13143792"/>
            <a:ext cx="0" cy="25703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1D49F12-01E4-43E6-85E0-D5ECE2DFC44E}"/>
              </a:ext>
            </a:extLst>
          </p:cNvPr>
          <p:cNvCxnSpPr>
            <a:cxnSpLocks/>
          </p:cNvCxnSpPr>
          <p:nvPr/>
        </p:nvCxnSpPr>
        <p:spPr>
          <a:xfrm>
            <a:off x="6188064" y="13162955"/>
            <a:ext cx="31986" cy="28996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CDDC58D4-E6E3-457A-A40A-8A034887BEEF}"/>
              </a:ext>
            </a:extLst>
          </p:cNvPr>
          <p:cNvSpPr txBox="1"/>
          <p:nvPr/>
        </p:nvSpPr>
        <p:spPr>
          <a:xfrm>
            <a:off x="2748168" y="12886813"/>
            <a:ext cx="882229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Age groups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06B6986-10F7-49F0-9680-9CF8439FD2D1}"/>
              </a:ext>
            </a:extLst>
          </p:cNvPr>
          <p:cNvSpPr txBox="1"/>
          <p:nvPr/>
        </p:nvSpPr>
        <p:spPr>
          <a:xfrm>
            <a:off x="6801117" y="12850916"/>
            <a:ext cx="124476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Religious choices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5B71207-361A-4051-928A-E0FB2EC20C63}"/>
              </a:ext>
            </a:extLst>
          </p:cNvPr>
          <p:cNvSpPr txBox="1"/>
          <p:nvPr/>
        </p:nvSpPr>
        <p:spPr>
          <a:xfrm>
            <a:off x="5861458" y="12866793"/>
            <a:ext cx="717184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Medical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1599B1D-D00F-4DC0-8C1E-066C321E637F}"/>
              </a:ext>
            </a:extLst>
          </p:cNvPr>
          <p:cNvSpPr txBox="1"/>
          <p:nvPr/>
        </p:nvSpPr>
        <p:spPr>
          <a:xfrm>
            <a:off x="3864114" y="12885956"/>
            <a:ext cx="1776498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Allergies and intolerance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C2F0E56-5EFC-462D-8504-65D5ECCE2CB2}"/>
              </a:ext>
            </a:extLst>
          </p:cNvPr>
          <p:cNvSpPr txBox="1"/>
          <p:nvPr/>
        </p:nvSpPr>
        <p:spPr>
          <a:xfrm>
            <a:off x="4669862" y="3219114"/>
            <a:ext cx="89999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NEA practical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33FAB3-C6AA-47C4-AB5B-55314CC2C662}"/>
              </a:ext>
            </a:extLst>
          </p:cNvPr>
          <p:cNvSpPr txBox="1"/>
          <p:nvPr/>
        </p:nvSpPr>
        <p:spPr>
          <a:xfrm>
            <a:off x="507982" y="17818078"/>
            <a:ext cx="69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B7D14B3-D466-4915-ACC3-F3A54E3473D2}"/>
              </a:ext>
            </a:extLst>
          </p:cNvPr>
          <p:cNvSpPr txBox="1"/>
          <p:nvPr/>
        </p:nvSpPr>
        <p:spPr>
          <a:xfrm>
            <a:off x="552518" y="18126085"/>
            <a:ext cx="1188723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New knowledge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027B386-63DE-4218-A749-7F97217148E2}"/>
              </a:ext>
            </a:extLst>
          </p:cNvPr>
          <p:cNvSpPr txBox="1"/>
          <p:nvPr/>
        </p:nvSpPr>
        <p:spPr>
          <a:xfrm>
            <a:off x="547007" y="18469298"/>
            <a:ext cx="63876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careers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C5B39C5-B9A6-4450-A1D3-A69F0161FEC7}"/>
              </a:ext>
            </a:extLst>
          </p:cNvPr>
          <p:cNvSpPr txBox="1"/>
          <p:nvPr/>
        </p:nvSpPr>
        <p:spPr>
          <a:xfrm>
            <a:off x="555485" y="18861685"/>
            <a:ext cx="58862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PSHCE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FC14F9B-18F8-498E-91F6-693F4D25D06B}"/>
              </a:ext>
            </a:extLst>
          </p:cNvPr>
          <p:cNvSpPr txBox="1"/>
          <p:nvPr/>
        </p:nvSpPr>
        <p:spPr>
          <a:xfrm>
            <a:off x="6816203" y="12636793"/>
            <a:ext cx="1229678" cy="2039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4BF06-4BE4-47EF-9045-AB17BC0E0119}"/>
              </a:ext>
            </a:extLst>
          </p:cNvPr>
          <p:cNvSpPr txBox="1"/>
          <p:nvPr/>
        </p:nvSpPr>
        <p:spPr>
          <a:xfrm>
            <a:off x="4189077" y="6369789"/>
            <a:ext cx="145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Spaghetti </a:t>
            </a:r>
            <a:r>
              <a:rPr lang="en-GB" sz="1200" dirty="0" err="1"/>
              <a:t>bolognese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6231</TotalTime>
  <Words>318</Words>
  <Application>Microsoft Office PowerPoint</Application>
  <PresentationFormat>Custom</PresentationFormat>
  <Paragraphs>107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J.Foster</cp:lastModifiedBy>
  <cp:revision>362</cp:revision>
  <cp:lastPrinted>2019-05-08T12:03:59Z</cp:lastPrinted>
  <dcterms:created xsi:type="dcterms:W3CDTF">2018-02-08T08:28:53Z</dcterms:created>
  <dcterms:modified xsi:type="dcterms:W3CDTF">2020-07-16T07:08:26Z</dcterms:modified>
</cp:coreProperties>
</file>