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8" r:id="rId2"/>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657" autoAdjust="0"/>
    <p:restoredTop sz="94660"/>
  </p:normalViewPr>
  <p:slideViewPr>
    <p:cSldViewPr snapToGrid="0">
      <p:cViewPr>
        <p:scale>
          <a:sx n="82" d="100"/>
          <a:sy n="82" d="100"/>
        </p:scale>
        <p:origin x="1284" y="-2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C455A4B-5B04-4DBC-B44D-234F089E8E10}" type="datetimeFigureOut">
              <a:rPr lang="en-GB" smtClean="0"/>
              <a:t>01/04/2020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4183C6-6059-4AAC-B5CB-9465D2E5FD56}" type="slidenum">
              <a:rPr lang="en-GB" smtClean="0"/>
              <a:t>‹#›</a:t>
            </a:fld>
            <a:endParaRPr lang="en-GB"/>
          </a:p>
        </p:txBody>
      </p:sp>
    </p:spTree>
    <p:extLst>
      <p:ext uri="{BB962C8B-B14F-4D97-AF65-F5344CB8AC3E}">
        <p14:creationId xmlns:p14="http://schemas.microsoft.com/office/powerpoint/2010/main" val="2898310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455A4B-5B04-4DBC-B44D-234F089E8E10}" type="datetimeFigureOut">
              <a:rPr lang="en-GB" smtClean="0"/>
              <a:t>01/04/2020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4183C6-6059-4AAC-B5CB-9465D2E5FD56}" type="slidenum">
              <a:rPr lang="en-GB" smtClean="0"/>
              <a:t>‹#›</a:t>
            </a:fld>
            <a:endParaRPr lang="en-GB"/>
          </a:p>
        </p:txBody>
      </p:sp>
    </p:spTree>
    <p:extLst>
      <p:ext uri="{BB962C8B-B14F-4D97-AF65-F5344CB8AC3E}">
        <p14:creationId xmlns:p14="http://schemas.microsoft.com/office/powerpoint/2010/main" val="2137450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455A4B-5B04-4DBC-B44D-234F089E8E10}" type="datetimeFigureOut">
              <a:rPr lang="en-GB" smtClean="0"/>
              <a:t>01/04/2020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4183C6-6059-4AAC-B5CB-9465D2E5FD56}" type="slidenum">
              <a:rPr lang="en-GB" smtClean="0"/>
              <a:t>‹#›</a:t>
            </a:fld>
            <a:endParaRPr lang="en-GB"/>
          </a:p>
        </p:txBody>
      </p:sp>
    </p:spTree>
    <p:extLst>
      <p:ext uri="{BB962C8B-B14F-4D97-AF65-F5344CB8AC3E}">
        <p14:creationId xmlns:p14="http://schemas.microsoft.com/office/powerpoint/2010/main" val="283986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455A4B-5B04-4DBC-B44D-234F089E8E10}" type="datetimeFigureOut">
              <a:rPr lang="en-GB" smtClean="0"/>
              <a:t>01/04/2020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4183C6-6059-4AAC-B5CB-9465D2E5FD56}" type="slidenum">
              <a:rPr lang="en-GB" smtClean="0"/>
              <a:t>‹#›</a:t>
            </a:fld>
            <a:endParaRPr lang="en-GB"/>
          </a:p>
        </p:txBody>
      </p:sp>
    </p:spTree>
    <p:extLst>
      <p:ext uri="{BB962C8B-B14F-4D97-AF65-F5344CB8AC3E}">
        <p14:creationId xmlns:p14="http://schemas.microsoft.com/office/powerpoint/2010/main" val="3108309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C455A4B-5B04-4DBC-B44D-234F089E8E10}" type="datetimeFigureOut">
              <a:rPr lang="en-GB" smtClean="0"/>
              <a:t>01/04/2020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4183C6-6059-4AAC-B5CB-9465D2E5FD56}" type="slidenum">
              <a:rPr lang="en-GB" smtClean="0"/>
              <a:t>‹#›</a:t>
            </a:fld>
            <a:endParaRPr lang="en-GB"/>
          </a:p>
        </p:txBody>
      </p:sp>
    </p:spTree>
    <p:extLst>
      <p:ext uri="{BB962C8B-B14F-4D97-AF65-F5344CB8AC3E}">
        <p14:creationId xmlns:p14="http://schemas.microsoft.com/office/powerpoint/2010/main" val="336073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C455A4B-5B04-4DBC-B44D-234F089E8E10}" type="datetimeFigureOut">
              <a:rPr lang="en-GB" smtClean="0"/>
              <a:t>01/04/2020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4183C6-6059-4AAC-B5CB-9465D2E5FD56}" type="slidenum">
              <a:rPr lang="en-GB" smtClean="0"/>
              <a:t>‹#›</a:t>
            </a:fld>
            <a:endParaRPr lang="en-GB"/>
          </a:p>
        </p:txBody>
      </p:sp>
    </p:spTree>
    <p:extLst>
      <p:ext uri="{BB962C8B-B14F-4D97-AF65-F5344CB8AC3E}">
        <p14:creationId xmlns:p14="http://schemas.microsoft.com/office/powerpoint/2010/main" val="582548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C455A4B-5B04-4DBC-B44D-234F089E8E10}" type="datetimeFigureOut">
              <a:rPr lang="en-GB" smtClean="0"/>
              <a:t>01/04/2020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84183C6-6059-4AAC-B5CB-9465D2E5FD56}" type="slidenum">
              <a:rPr lang="en-GB" smtClean="0"/>
              <a:t>‹#›</a:t>
            </a:fld>
            <a:endParaRPr lang="en-GB"/>
          </a:p>
        </p:txBody>
      </p:sp>
    </p:spTree>
    <p:extLst>
      <p:ext uri="{BB962C8B-B14F-4D97-AF65-F5344CB8AC3E}">
        <p14:creationId xmlns:p14="http://schemas.microsoft.com/office/powerpoint/2010/main" val="3234449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C455A4B-5B04-4DBC-B44D-234F089E8E10}" type="datetimeFigureOut">
              <a:rPr lang="en-GB" smtClean="0"/>
              <a:t>01/04/2020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84183C6-6059-4AAC-B5CB-9465D2E5FD56}" type="slidenum">
              <a:rPr lang="en-GB" smtClean="0"/>
              <a:t>‹#›</a:t>
            </a:fld>
            <a:endParaRPr lang="en-GB"/>
          </a:p>
        </p:txBody>
      </p:sp>
    </p:spTree>
    <p:extLst>
      <p:ext uri="{BB962C8B-B14F-4D97-AF65-F5344CB8AC3E}">
        <p14:creationId xmlns:p14="http://schemas.microsoft.com/office/powerpoint/2010/main" val="621599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455A4B-5B04-4DBC-B44D-234F089E8E10}" type="datetimeFigureOut">
              <a:rPr lang="en-GB" smtClean="0"/>
              <a:t>01/04/2020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84183C6-6059-4AAC-B5CB-9465D2E5FD56}" type="slidenum">
              <a:rPr lang="en-GB" smtClean="0"/>
              <a:t>‹#›</a:t>
            </a:fld>
            <a:endParaRPr lang="en-GB"/>
          </a:p>
        </p:txBody>
      </p:sp>
    </p:spTree>
    <p:extLst>
      <p:ext uri="{BB962C8B-B14F-4D97-AF65-F5344CB8AC3E}">
        <p14:creationId xmlns:p14="http://schemas.microsoft.com/office/powerpoint/2010/main" val="439520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C455A4B-5B04-4DBC-B44D-234F089E8E10}" type="datetimeFigureOut">
              <a:rPr lang="en-GB" smtClean="0"/>
              <a:t>01/04/2020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4183C6-6059-4AAC-B5CB-9465D2E5FD56}" type="slidenum">
              <a:rPr lang="en-GB" smtClean="0"/>
              <a:t>‹#›</a:t>
            </a:fld>
            <a:endParaRPr lang="en-GB"/>
          </a:p>
        </p:txBody>
      </p:sp>
    </p:spTree>
    <p:extLst>
      <p:ext uri="{BB962C8B-B14F-4D97-AF65-F5344CB8AC3E}">
        <p14:creationId xmlns:p14="http://schemas.microsoft.com/office/powerpoint/2010/main" val="2806497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C455A4B-5B04-4DBC-B44D-234F089E8E10}" type="datetimeFigureOut">
              <a:rPr lang="en-GB" smtClean="0"/>
              <a:t>01/04/2020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4183C6-6059-4AAC-B5CB-9465D2E5FD56}" type="slidenum">
              <a:rPr lang="en-GB" smtClean="0"/>
              <a:t>‹#›</a:t>
            </a:fld>
            <a:endParaRPr lang="en-GB"/>
          </a:p>
        </p:txBody>
      </p:sp>
    </p:spTree>
    <p:extLst>
      <p:ext uri="{BB962C8B-B14F-4D97-AF65-F5344CB8AC3E}">
        <p14:creationId xmlns:p14="http://schemas.microsoft.com/office/powerpoint/2010/main" val="653034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455A4B-5B04-4DBC-B44D-234F089E8E10}" type="datetimeFigureOut">
              <a:rPr lang="en-GB" smtClean="0"/>
              <a:t>01/04/2020</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4183C6-6059-4AAC-B5CB-9465D2E5FD56}" type="slidenum">
              <a:rPr lang="en-GB" smtClean="0"/>
              <a:t>‹#›</a:t>
            </a:fld>
            <a:endParaRPr lang="en-GB"/>
          </a:p>
        </p:txBody>
      </p:sp>
    </p:spTree>
    <p:extLst>
      <p:ext uri="{BB962C8B-B14F-4D97-AF65-F5344CB8AC3E}">
        <p14:creationId xmlns:p14="http://schemas.microsoft.com/office/powerpoint/2010/main" val="361638843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pn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4898D89-AC3A-4AB4-BBF2-431FEE5CB738}"/>
              </a:ext>
            </a:extLst>
          </p:cNvPr>
          <p:cNvSpPr txBox="1"/>
          <p:nvPr/>
        </p:nvSpPr>
        <p:spPr>
          <a:xfrm rot="16200000">
            <a:off x="-4193033" y="3275112"/>
            <a:ext cx="8714509" cy="307777"/>
          </a:xfrm>
          <a:prstGeom prst="rect">
            <a:avLst/>
          </a:prstGeom>
          <a:noFill/>
        </p:spPr>
        <p:txBody>
          <a:bodyPr wrap="square" rtlCol="0">
            <a:spAutoFit/>
          </a:bodyPr>
          <a:lstStyle/>
          <a:p>
            <a:pPr algn="ctr" defTabSz="457200"/>
            <a:r>
              <a:rPr lang="en-GB" sz="1400" b="1" i="1" dirty="0">
                <a:solidFill>
                  <a:prstClr val="black"/>
                </a:solidFill>
                <a:latin typeface="Century Gothic" panose="020B0502020202020204" pitchFamily="34" charset="0"/>
              </a:rPr>
              <a:t>Geography: Year 9 -  Climate Change</a:t>
            </a:r>
          </a:p>
        </p:txBody>
      </p:sp>
      <p:sp>
        <p:nvSpPr>
          <p:cNvPr id="5" name="Rectangle 4">
            <a:extLst>
              <a:ext uri="{FF2B5EF4-FFF2-40B4-BE49-F238E27FC236}">
                <a16:creationId xmlns:a16="http://schemas.microsoft.com/office/drawing/2014/main" id="{48656245-7D96-4C05-99C4-F010B8CA4797}"/>
              </a:ext>
            </a:extLst>
          </p:cNvPr>
          <p:cNvSpPr/>
          <p:nvPr/>
        </p:nvSpPr>
        <p:spPr>
          <a:xfrm>
            <a:off x="386255" y="135174"/>
            <a:ext cx="3160509" cy="307776"/>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GB">
              <a:solidFill>
                <a:prstClr val="white"/>
              </a:solidFill>
              <a:latin typeface="Calibri" panose="020F0502020204030204"/>
            </a:endParaRPr>
          </a:p>
        </p:txBody>
      </p:sp>
      <p:sp>
        <p:nvSpPr>
          <p:cNvPr id="6" name="TextBox 5">
            <a:extLst>
              <a:ext uri="{FF2B5EF4-FFF2-40B4-BE49-F238E27FC236}">
                <a16:creationId xmlns:a16="http://schemas.microsoft.com/office/drawing/2014/main" id="{3BDF6DE1-1B4D-450E-8A2C-4FAD15FE8FB2}"/>
              </a:ext>
            </a:extLst>
          </p:cNvPr>
          <p:cNvSpPr txBox="1"/>
          <p:nvPr/>
        </p:nvSpPr>
        <p:spPr>
          <a:xfrm>
            <a:off x="774186" y="121717"/>
            <a:ext cx="2259961" cy="307777"/>
          </a:xfrm>
          <a:prstGeom prst="rect">
            <a:avLst/>
          </a:prstGeom>
          <a:noFill/>
        </p:spPr>
        <p:txBody>
          <a:bodyPr wrap="square" rtlCol="0">
            <a:spAutoFit/>
          </a:bodyPr>
          <a:lstStyle/>
          <a:p>
            <a:pPr algn="ctr" defTabSz="457200"/>
            <a:r>
              <a:rPr lang="en-GB" sz="1400" b="1" dirty="0">
                <a:solidFill>
                  <a:prstClr val="white"/>
                </a:solidFill>
                <a:latin typeface="Century Gothic" panose="020B0502020202020204" pitchFamily="34" charset="0"/>
              </a:rPr>
              <a:t>Key Vocabulary…</a:t>
            </a:r>
          </a:p>
        </p:txBody>
      </p:sp>
      <p:graphicFrame>
        <p:nvGraphicFramePr>
          <p:cNvPr id="7" name="Table 6">
            <a:extLst>
              <a:ext uri="{FF2B5EF4-FFF2-40B4-BE49-F238E27FC236}">
                <a16:creationId xmlns:a16="http://schemas.microsoft.com/office/drawing/2014/main" id="{BA9D27F0-B374-471F-B6B9-33020F5AAA64}"/>
              </a:ext>
            </a:extLst>
          </p:cNvPr>
          <p:cNvGraphicFramePr>
            <a:graphicFrameLocks noGrp="1"/>
          </p:cNvGraphicFramePr>
          <p:nvPr>
            <p:extLst>
              <p:ext uri="{D42A27DB-BD31-4B8C-83A1-F6EECF244321}">
                <p14:modId xmlns:p14="http://schemas.microsoft.com/office/powerpoint/2010/main" val="706446448"/>
              </p:ext>
            </p:extLst>
          </p:nvPr>
        </p:nvGraphicFramePr>
        <p:xfrm>
          <a:off x="410125" y="473984"/>
          <a:ext cx="3146653" cy="3444240"/>
        </p:xfrm>
        <a:graphic>
          <a:graphicData uri="http://schemas.openxmlformats.org/drawingml/2006/table">
            <a:tbl>
              <a:tblPr firstRow="1" bandRow="1">
                <a:tableStyleId>{D7AC3CCA-C797-4891-BE02-D94E43425B78}</a:tableStyleId>
              </a:tblPr>
              <a:tblGrid>
                <a:gridCol w="1253212">
                  <a:extLst>
                    <a:ext uri="{9D8B030D-6E8A-4147-A177-3AD203B41FA5}">
                      <a16:colId xmlns:a16="http://schemas.microsoft.com/office/drawing/2014/main" val="3922652725"/>
                    </a:ext>
                  </a:extLst>
                </a:gridCol>
                <a:gridCol w="1893441">
                  <a:extLst>
                    <a:ext uri="{9D8B030D-6E8A-4147-A177-3AD203B41FA5}">
                      <a16:colId xmlns:a16="http://schemas.microsoft.com/office/drawing/2014/main" val="4067240341"/>
                    </a:ext>
                  </a:extLst>
                </a:gridCol>
              </a:tblGrid>
              <a:tr h="246411">
                <a:tc>
                  <a:txBody>
                    <a:bodyPr/>
                    <a:lstStyle/>
                    <a:p>
                      <a:pPr algn="ctr"/>
                      <a:r>
                        <a:rPr lang="en-GB" sz="1000" b="1" dirty="0">
                          <a:latin typeface="Century Gothic" panose="020B0502020202020204" pitchFamily="34" charset="0"/>
                        </a:rPr>
                        <a:t>Climate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700" b="0" i="0" kern="1200" dirty="0">
                          <a:solidFill>
                            <a:schemeClr val="dk1"/>
                          </a:solidFill>
                          <a:effectLst/>
                          <a:latin typeface="Century Gothic" panose="020B0502020202020204" pitchFamily="34" charset="0"/>
                          <a:ea typeface="+mn-ea"/>
                          <a:cs typeface="+mn-cs"/>
                        </a:rPr>
                        <a:t>Climate means the usual condition of the temperature, humidity, atmospheric pressure, wind, rainfall, and other meteorological elements in an area of the Earth's surface for a long time. In simple terms climate is the average condition for about thirty years.</a:t>
                      </a:r>
                      <a:endParaRPr lang="en-GB" sz="700" b="0" dirty="0">
                        <a:latin typeface="Century Gothic" panose="020B0502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84125703"/>
                  </a:ext>
                </a:extLst>
              </a:tr>
              <a:tr h="268946">
                <a:tc>
                  <a:txBody>
                    <a:bodyPr/>
                    <a:lstStyle/>
                    <a:p>
                      <a:pPr algn="ctr"/>
                      <a:r>
                        <a:rPr lang="en-GB" sz="1000" b="1" dirty="0">
                          <a:latin typeface="Century Gothic" panose="020B0502020202020204" pitchFamily="34" charset="0"/>
                        </a:rPr>
                        <a:t>Natural causes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700" b="0" dirty="0">
                          <a:latin typeface="Century Gothic" panose="020B0502020202020204" pitchFamily="34" charset="0"/>
                          <a:cs typeface="Arial" panose="020B0604020202020204" pitchFamily="34" charset="0"/>
                        </a:rPr>
                        <a:t>These are natural occurring, NOT influenced by humans. For example, </a:t>
                      </a:r>
                      <a:r>
                        <a:rPr lang="en-GB" sz="700" b="0" i="0" kern="1200" dirty="0">
                          <a:solidFill>
                            <a:schemeClr val="dk1"/>
                          </a:solidFill>
                          <a:effectLst/>
                          <a:latin typeface="Century Gothic" panose="020B0502020202020204" pitchFamily="34" charset="0"/>
                          <a:ea typeface="+mn-ea"/>
                          <a:cs typeface="+mn-cs"/>
                        </a:rPr>
                        <a:t>Orbital changes, Volcanic activity and Solar output</a:t>
                      </a:r>
                      <a:endParaRPr lang="en-GB" sz="700" b="0" dirty="0">
                        <a:latin typeface="Century Gothic" panose="020B0502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77472564"/>
                  </a:ext>
                </a:extLst>
              </a:tr>
              <a:tr h="465094">
                <a:tc>
                  <a:txBody>
                    <a:bodyPr/>
                    <a:lstStyle/>
                    <a:p>
                      <a:pPr algn="ctr"/>
                      <a:r>
                        <a:rPr lang="en-GB" sz="1000" b="1" dirty="0">
                          <a:latin typeface="Century Gothic" panose="020B0502020202020204" pitchFamily="34" charset="0"/>
                        </a:rPr>
                        <a:t>Human causes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700" b="0" dirty="0">
                          <a:latin typeface="Century Gothic" panose="020B0502020202020204" pitchFamily="34" charset="0"/>
                          <a:cs typeface="Arial" panose="020B0604020202020204" pitchFamily="34" charset="0"/>
                        </a:rPr>
                        <a:t>These are causes influenced by human activity for example, </a:t>
                      </a:r>
                      <a:r>
                        <a:rPr lang="en-GB" sz="700" b="0" i="0" kern="1200" dirty="0">
                          <a:solidFill>
                            <a:schemeClr val="dk1"/>
                          </a:solidFill>
                          <a:effectLst/>
                          <a:latin typeface="Century Gothic" panose="020B0502020202020204" pitchFamily="34" charset="0"/>
                          <a:ea typeface="+mn-ea"/>
                          <a:cs typeface="+mn-cs"/>
                        </a:rPr>
                        <a:t>Burning fossil fuels, deforestation, dumping waste in landfill and agriculture.</a:t>
                      </a:r>
                      <a:endParaRPr lang="en-GB" sz="700" b="0" dirty="0">
                        <a:latin typeface="Century Gothic" panose="020B0502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95526129"/>
                  </a:ext>
                </a:extLst>
              </a:tr>
              <a:tr h="444588">
                <a:tc>
                  <a:txBody>
                    <a:bodyPr/>
                    <a:lstStyle/>
                    <a:p>
                      <a:pPr algn="ctr"/>
                      <a:r>
                        <a:rPr lang="en-GB" sz="1000" b="1" dirty="0">
                          <a:latin typeface="Century Gothic" panose="020B0502020202020204" pitchFamily="34" charset="0"/>
                        </a:rPr>
                        <a:t>Impacts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700" b="0" dirty="0">
                          <a:latin typeface="Century Gothic" panose="020B0502020202020204" pitchFamily="34" charset="0"/>
                          <a:cs typeface="Arial" panose="020B0604020202020204" pitchFamily="34" charset="0"/>
                        </a:rPr>
                        <a:t>Impacts can be social (people), economic (money or environmental. It is how climate change effects us and our surroundings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44336789"/>
                  </a:ext>
                </a:extLst>
              </a:tr>
              <a:tr h="617484">
                <a:tc>
                  <a:txBody>
                    <a:bodyPr/>
                    <a:lstStyle/>
                    <a:p>
                      <a:pPr algn="ctr"/>
                      <a:r>
                        <a:rPr lang="en-GB" sz="1050" b="1" dirty="0">
                          <a:latin typeface="Century Gothic" panose="020B0502020202020204" pitchFamily="34" charset="0"/>
                        </a:rPr>
                        <a:t>Sustainable management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700" b="0" i="0" kern="1200" dirty="0">
                          <a:solidFill>
                            <a:schemeClr val="dk1"/>
                          </a:solidFill>
                          <a:effectLst/>
                          <a:latin typeface="Century Gothic" panose="020B0502020202020204" pitchFamily="34" charset="0"/>
                          <a:ea typeface="+mn-ea"/>
                          <a:cs typeface="+mn-cs"/>
                        </a:rPr>
                        <a:t>Sustainable management means ensuring that it is a sustained in a way for future generations to use. Sustainable management also involves making sure local people are not disadvantaged, and ensuring that management is environmentally friendly.</a:t>
                      </a:r>
                      <a:endParaRPr lang="en-GB" sz="100" b="0" dirty="0">
                        <a:latin typeface="Century Gothic" panose="020B0502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4511630"/>
                  </a:ext>
                </a:extLst>
              </a:tr>
            </a:tbl>
          </a:graphicData>
        </a:graphic>
      </p:graphicFrame>
      <p:sp>
        <p:nvSpPr>
          <p:cNvPr id="8" name="Rectangle 7">
            <a:extLst>
              <a:ext uri="{FF2B5EF4-FFF2-40B4-BE49-F238E27FC236}">
                <a16:creationId xmlns:a16="http://schemas.microsoft.com/office/drawing/2014/main" id="{0A02FF98-4545-4616-913A-AB88AD9CD684}"/>
              </a:ext>
            </a:extLst>
          </p:cNvPr>
          <p:cNvSpPr/>
          <p:nvPr/>
        </p:nvSpPr>
        <p:spPr>
          <a:xfrm>
            <a:off x="7709682" y="135174"/>
            <a:ext cx="2081640" cy="306372"/>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GB">
              <a:solidFill>
                <a:prstClr val="white"/>
              </a:solidFill>
              <a:latin typeface="Calibri" panose="020F0502020204030204"/>
            </a:endParaRPr>
          </a:p>
        </p:txBody>
      </p:sp>
      <p:sp>
        <p:nvSpPr>
          <p:cNvPr id="9" name="TextBox 8">
            <a:extLst>
              <a:ext uri="{FF2B5EF4-FFF2-40B4-BE49-F238E27FC236}">
                <a16:creationId xmlns:a16="http://schemas.microsoft.com/office/drawing/2014/main" id="{96D2552E-7A1A-463A-9757-1DE67E041B5C}"/>
              </a:ext>
            </a:extLst>
          </p:cNvPr>
          <p:cNvSpPr txBox="1"/>
          <p:nvPr/>
        </p:nvSpPr>
        <p:spPr>
          <a:xfrm>
            <a:off x="7590622" y="554641"/>
            <a:ext cx="2259961" cy="307777"/>
          </a:xfrm>
          <a:prstGeom prst="rect">
            <a:avLst/>
          </a:prstGeom>
          <a:noFill/>
          <a:ln>
            <a:noFill/>
          </a:ln>
        </p:spPr>
        <p:txBody>
          <a:bodyPr wrap="square" rtlCol="0">
            <a:spAutoFit/>
          </a:bodyPr>
          <a:lstStyle/>
          <a:p>
            <a:pPr algn="ctr" defTabSz="457200"/>
            <a:r>
              <a:rPr lang="en-GB" sz="1400" dirty="0">
                <a:solidFill>
                  <a:prstClr val="white"/>
                </a:solidFill>
                <a:latin typeface="Calibri" panose="020F0502020204030204"/>
              </a:rPr>
              <a:t>Tools &amp; Equipment</a:t>
            </a:r>
          </a:p>
        </p:txBody>
      </p:sp>
      <p:graphicFrame>
        <p:nvGraphicFramePr>
          <p:cNvPr id="10" name="Table 9">
            <a:extLst>
              <a:ext uri="{FF2B5EF4-FFF2-40B4-BE49-F238E27FC236}">
                <a16:creationId xmlns:a16="http://schemas.microsoft.com/office/drawing/2014/main" id="{FF67DA39-41EF-41D9-8F50-32C0728B7107}"/>
              </a:ext>
            </a:extLst>
          </p:cNvPr>
          <p:cNvGraphicFramePr>
            <a:graphicFrameLocks noGrp="1"/>
          </p:cNvGraphicFramePr>
          <p:nvPr>
            <p:extLst>
              <p:ext uri="{D42A27DB-BD31-4B8C-83A1-F6EECF244321}">
                <p14:modId xmlns:p14="http://schemas.microsoft.com/office/powerpoint/2010/main" val="3905231171"/>
              </p:ext>
            </p:extLst>
          </p:nvPr>
        </p:nvGraphicFramePr>
        <p:xfrm>
          <a:off x="7709682" y="468833"/>
          <a:ext cx="2081641" cy="3089707"/>
        </p:xfrm>
        <a:graphic>
          <a:graphicData uri="http://schemas.openxmlformats.org/drawingml/2006/table">
            <a:tbl>
              <a:tblPr firstRow="1" bandRow="1">
                <a:tableStyleId>{D7AC3CCA-C797-4891-BE02-D94E43425B78}</a:tableStyleId>
              </a:tblPr>
              <a:tblGrid>
                <a:gridCol w="859552">
                  <a:extLst>
                    <a:ext uri="{9D8B030D-6E8A-4147-A177-3AD203B41FA5}">
                      <a16:colId xmlns:a16="http://schemas.microsoft.com/office/drawing/2014/main" val="3922652725"/>
                    </a:ext>
                  </a:extLst>
                </a:gridCol>
                <a:gridCol w="1222089">
                  <a:extLst>
                    <a:ext uri="{9D8B030D-6E8A-4147-A177-3AD203B41FA5}">
                      <a16:colId xmlns:a16="http://schemas.microsoft.com/office/drawing/2014/main" val="4067240341"/>
                    </a:ext>
                  </a:extLst>
                </a:gridCol>
              </a:tblGrid>
              <a:tr h="895393">
                <a:tc>
                  <a:txBody>
                    <a:bodyPr/>
                    <a:lstStyle/>
                    <a:p>
                      <a:pPr algn="ctr"/>
                      <a:r>
                        <a:rPr lang="en-GB" sz="800" b="1" dirty="0">
                          <a:latin typeface="Century Gothic" panose="020B0502020202020204" pitchFamily="34" charset="0"/>
                        </a:rPr>
                        <a:t>Agriculture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800" b="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84125703"/>
                  </a:ext>
                </a:extLst>
              </a:tr>
              <a:tr h="822714">
                <a:tc>
                  <a:txBody>
                    <a:bodyPr/>
                    <a:lstStyle/>
                    <a:p>
                      <a:pPr algn="ctr"/>
                      <a:r>
                        <a:rPr lang="en-GB" sz="800" b="1" dirty="0">
                          <a:latin typeface="Century Gothic" panose="020B0502020202020204" pitchFamily="34" charset="0"/>
                        </a:rPr>
                        <a:t>Deforestation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800" b="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77472564"/>
                  </a:ext>
                </a:extLst>
              </a:tr>
              <a:tr h="986091">
                <a:tc gridSpan="2">
                  <a:txBody>
                    <a:bodyPr/>
                    <a:lstStyle/>
                    <a:p>
                      <a:pPr algn="ctr"/>
                      <a:endParaRPr lang="en-GB" sz="700" b="1" dirty="0">
                        <a:latin typeface="Century Gothic" panose="020B0502020202020204" pitchFamily="34" charset="0"/>
                      </a:endParaRPr>
                    </a:p>
                    <a:p>
                      <a:pPr algn="ctr"/>
                      <a:endParaRPr lang="en-GB" sz="700" b="1" dirty="0">
                        <a:latin typeface="Century Gothic" panose="020B0502020202020204" pitchFamily="34" charset="0"/>
                      </a:endParaRPr>
                    </a:p>
                    <a:p>
                      <a:pPr algn="ctr"/>
                      <a:endParaRPr lang="en-GB" sz="700" b="1" dirty="0">
                        <a:latin typeface="Century Gothic" panose="020B0502020202020204" pitchFamily="34" charset="0"/>
                      </a:endParaRPr>
                    </a:p>
                    <a:p>
                      <a:pPr algn="ctr"/>
                      <a:endParaRPr lang="en-GB" sz="700" b="1" dirty="0">
                        <a:latin typeface="Century Gothic" panose="020B0502020202020204" pitchFamily="34" charset="0"/>
                      </a:endParaRPr>
                    </a:p>
                    <a:p>
                      <a:pPr algn="ctr"/>
                      <a:endParaRPr lang="en-GB" sz="700" b="1" dirty="0">
                        <a:latin typeface="Century Gothic" panose="020B0502020202020204" pitchFamily="34" charset="0"/>
                      </a:endParaRPr>
                    </a:p>
                    <a:p>
                      <a:pPr algn="ctr"/>
                      <a:endParaRPr lang="en-GB" sz="700" b="1" dirty="0">
                        <a:latin typeface="Century Gothic" panose="020B0502020202020204" pitchFamily="34" charset="0"/>
                      </a:endParaRPr>
                    </a:p>
                    <a:p>
                      <a:pPr algn="ctr"/>
                      <a:endParaRPr lang="en-GB" sz="700" b="1" dirty="0">
                        <a:latin typeface="Century Gothic" panose="020B0502020202020204" pitchFamily="34" charset="0"/>
                      </a:endParaRPr>
                    </a:p>
                    <a:p>
                      <a:pPr algn="ctr"/>
                      <a:endParaRPr lang="en-GB" sz="700" b="1" dirty="0">
                        <a:latin typeface="Century Gothic" panose="020B0502020202020204" pitchFamily="34" charset="0"/>
                      </a:endParaRPr>
                    </a:p>
                    <a:p>
                      <a:pPr algn="ctr"/>
                      <a:endParaRPr lang="en-GB" sz="700" b="1" dirty="0">
                        <a:latin typeface="Century Gothic" panose="020B0502020202020204" pitchFamily="34" charset="0"/>
                      </a:endParaRPr>
                    </a:p>
                    <a:p>
                      <a:pPr algn="ctr"/>
                      <a:endParaRPr lang="en-GB" sz="700" b="1" dirty="0">
                        <a:latin typeface="Century Gothic" panose="020B0502020202020204" pitchFamily="34" charset="0"/>
                      </a:endParaRPr>
                    </a:p>
                    <a:p>
                      <a:pPr algn="ctr"/>
                      <a:endParaRPr lang="en-GB" sz="700" b="1" dirty="0">
                        <a:latin typeface="Century Gothic" panose="020B0502020202020204" pitchFamily="34" charset="0"/>
                      </a:endParaRPr>
                    </a:p>
                    <a:p>
                      <a:pPr algn="ctr"/>
                      <a:endParaRPr lang="en-GB" sz="700" b="1" dirty="0">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800" b="0" dirty="0">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95526129"/>
                  </a:ext>
                </a:extLst>
              </a:tr>
            </a:tbl>
          </a:graphicData>
        </a:graphic>
      </p:graphicFrame>
      <p:sp>
        <p:nvSpPr>
          <p:cNvPr id="17" name="Rectangle 16">
            <a:extLst>
              <a:ext uri="{FF2B5EF4-FFF2-40B4-BE49-F238E27FC236}">
                <a16:creationId xmlns:a16="http://schemas.microsoft.com/office/drawing/2014/main" id="{5EA712A8-449B-4BEF-96C6-20859968B420}"/>
              </a:ext>
            </a:extLst>
          </p:cNvPr>
          <p:cNvSpPr/>
          <p:nvPr/>
        </p:nvSpPr>
        <p:spPr>
          <a:xfrm>
            <a:off x="384248" y="3935680"/>
            <a:ext cx="3183250" cy="30777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GB" dirty="0">
              <a:solidFill>
                <a:prstClr val="white"/>
              </a:solidFill>
              <a:latin typeface="Calibri" panose="020F0502020204030204"/>
            </a:endParaRPr>
          </a:p>
        </p:txBody>
      </p:sp>
      <p:sp>
        <p:nvSpPr>
          <p:cNvPr id="18" name="TextBox 17">
            <a:extLst>
              <a:ext uri="{FF2B5EF4-FFF2-40B4-BE49-F238E27FC236}">
                <a16:creationId xmlns:a16="http://schemas.microsoft.com/office/drawing/2014/main" id="{501F8090-1145-4B33-B46B-9DFD8965D4D3}"/>
              </a:ext>
            </a:extLst>
          </p:cNvPr>
          <p:cNvSpPr txBox="1"/>
          <p:nvPr/>
        </p:nvSpPr>
        <p:spPr>
          <a:xfrm>
            <a:off x="326790" y="3924369"/>
            <a:ext cx="1580399" cy="307777"/>
          </a:xfrm>
          <a:prstGeom prst="rect">
            <a:avLst/>
          </a:prstGeom>
          <a:noFill/>
        </p:spPr>
        <p:txBody>
          <a:bodyPr wrap="square" rtlCol="0">
            <a:spAutoFit/>
          </a:bodyPr>
          <a:lstStyle/>
          <a:p>
            <a:pPr algn="ctr" defTabSz="457200"/>
            <a:r>
              <a:rPr lang="en-GB" sz="1400" b="1" dirty="0">
                <a:solidFill>
                  <a:prstClr val="white"/>
                </a:solidFill>
                <a:latin typeface="Century Gothic" panose="020B0502020202020204" pitchFamily="34" charset="0"/>
              </a:rPr>
              <a:t>Did you know..?</a:t>
            </a:r>
          </a:p>
        </p:txBody>
      </p:sp>
      <p:sp>
        <p:nvSpPr>
          <p:cNvPr id="19" name="Rectangle 18">
            <a:extLst>
              <a:ext uri="{FF2B5EF4-FFF2-40B4-BE49-F238E27FC236}">
                <a16:creationId xmlns:a16="http://schemas.microsoft.com/office/drawing/2014/main" id="{84903193-5152-4CB1-9916-206EDC3918A1}"/>
              </a:ext>
            </a:extLst>
          </p:cNvPr>
          <p:cNvSpPr/>
          <p:nvPr/>
        </p:nvSpPr>
        <p:spPr>
          <a:xfrm>
            <a:off x="7702906" y="3612086"/>
            <a:ext cx="2113513" cy="236813"/>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GB" dirty="0">
              <a:solidFill>
                <a:prstClr val="white"/>
              </a:solidFill>
              <a:latin typeface="Calibri" panose="020F0502020204030204"/>
            </a:endParaRPr>
          </a:p>
        </p:txBody>
      </p:sp>
      <p:sp>
        <p:nvSpPr>
          <p:cNvPr id="21" name="Rectangle 20">
            <a:extLst>
              <a:ext uri="{FF2B5EF4-FFF2-40B4-BE49-F238E27FC236}">
                <a16:creationId xmlns:a16="http://schemas.microsoft.com/office/drawing/2014/main" id="{FECFDD10-C4B7-4EFD-B557-A006798A0937}"/>
              </a:ext>
            </a:extLst>
          </p:cNvPr>
          <p:cNvSpPr/>
          <p:nvPr/>
        </p:nvSpPr>
        <p:spPr>
          <a:xfrm>
            <a:off x="3611549" y="135176"/>
            <a:ext cx="3979072" cy="313445"/>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GB">
              <a:solidFill>
                <a:prstClr val="white"/>
              </a:solidFill>
              <a:latin typeface="Calibri" panose="020F0502020204030204"/>
            </a:endParaRPr>
          </a:p>
        </p:txBody>
      </p:sp>
      <p:sp>
        <p:nvSpPr>
          <p:cNvPr id="22" name="TextBox 21">
            <a:extLst>
              <a:ext uri="{FF2B5EF4-FFF2-40B4-BE49-F238E27FC236}">
                <a16:creationId xmlns:a16="http://schemas.microsoft.com/office/drawing/2014/main" id="{992522BA-9BA3-4A7A-90E1-5478B7F9976F}"/>
              </a:ext>
            </a:extLst>
          </p:cNvPr>
          <p:cNvSpPr txBox="1"/>
          <p:nvPr/>
        </p:nvSpPr>
        <p:spPr>
          <a:xfrm>
            <a:off x="4045527" y="405613"/>
            <a:ext cx="2081640" cy="307777"/>
          </a:xfrm>
          <a:prstGeom prst="rect">
            <a:avLst/>
          </a:prstGeom>
          <a:noFill/>
        </p:spPr>
        <p:txBody>
          <a:bodyPr wrap="square" rtlCol="0">
            <a:spAutoFit/>
          </a:bodyPr>
          <a:lstStyle/>
          <a:p>
            <a:pPr algn="ctr" defTabSz="457200"/>
            <a:r>
              <a:rPr lang="en-GB" sz="1400" dirty="0">
                <a:solidFill>
                  <a:prstClr val="white"/>
                </a:solidFill>
                <a:latin typeface="Calibri" panose="020F0502020204030204"/>
              </a:rPr>
              <a:t>Electrical Components</a:t>
            </a:r>
          </a:p>
        </p:txBody>
      </p:sp>
      <p:graphicFrame>
        <p:nvGraphicFramePr>
          <p:cNvPr id="27" name="Table 26">
            <a:extLst>
              <a:ext uri="{FF2B5EF4-FFF2-40B4-BE49-F238E27FC236}">
                <a16:creationId xmlns:a16="http://schemas.microsoft.com/office/drawing/2014/main" id="{999E490C-4226-4E7A-B56C-480991BA927C}"/>
              </a:ext>
            </a:extLst>
          </p:cNvPr>
          <p:cNvGraphicFramePr>
            <a:graphicFrameLocks noGrp="1"/>
          </p:cNvGraphicFramePr>
          <p:nvPr>
            <p:extLst>
              <p:ext uri="{D42A27DB-BD31-4B8C-83A1-F6EECF244321}">
                <p14:modId xmlns:p14="http://schemas.microsoft.com/office/powerpoint/2010/main" val="3907761209"/>
              </p:ext>
            </p:extLst>
          </p:nvPr>
        </p:nvGraphicFramePr>
        <p:xfrm>
          <a:off x="3616038" y="481724"/>
          <a:ext cx="4049002" cy="3858081"/>
        </p:xfrm>
        <a:graphic>
          <a:graphicData uri="http://schemas.openxmlformats.org/drawingml/2006/table">
            <a:tbl>
              <a:tblPr firstRow="1" bandRow="1">
                <a:tableStyleId>{5C22544A-7EE6-4342-B048-85BDC9FD1C3A}</a:tableStyleId>
              </a:tblPr>
              <a:tblGrid>
                <a:gridCol w="1046261">
                  <a:extLst>
                    <a:ext uri="{9D8B030D-6E8A-4147-A177-3AD203B41FA5}">
                      <a16:colId xmlns:a16="http://schemas.microsoft.com/office/drawing/2014/main" val="4158531255"/>
                    </a:ext>
                  </a:extLst>
                </a:gridCol>
                <a:gridCol w="1062640">
                  <a:extLst>
                    <a:ext uri="{9D8B030D-6E8A-4147-A177-3AD203B41FA5}">
                      <a16:colId xmlns:a16="http://schemas.microsoft.com/office/drawing/2014/main" val="979485983"/>
                    </a:ext>
                  </a:extLst>
                </a:gridCol>
                <a:gridCol w="1940101">
                  <a:extLst>
                    <a:ext uri="{9D8B030D-6E8A-4147-A177-3AD203B41FA5}">
                      <a16:colId xmlns:a16="http://schemas.microsoft.com/office/drawing/2014/main" val="3207474802"/>
                    </a:ext>
                  </a:extLst>
                </a:gridCol>
              </a:tblGrid>
              <a:tr h="1414777">
                <a:tc>
                  <a:txBody>
                    <a:bodyPr/>
                    <a:lstStyle/>
                    <a:p>
                      <a:pPr algn="ctr"/>
                      <a:r>
                        <a:rPr lang="en-GB" sz="1000" b="1" dirty="0">
                          <a:solidFill>
                            <a:schemeClr val="tx1"/>
                          </a:solidFill>
                          <a:latin typeface="Century Gothic" panose="020B0502020202020204" pitchFamily="34" charset="0"/>
                        </a:rPr>
                        <a:t>Kyoto Protocol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000" b="1"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sz="900" b="0" i="0" kern="1200" dirty="0">
                          <a:solidFill>
                            <a:schemeClr val="tx1"/>
                          </a:solidFill>
                          <a:effectLst/>
                          <a:latin typeface="Century Gothic" panose="020B0502020202020204" pitchFamily="34" charset="0"/>
                          <a:ea typeface="+mn-ea"/>
                          <a:cs typeface="+mn-cs"/>
                        </a:rPr>
                        <a:t>The Kyoto Protocol was adopted on 11 December 1997. It is an international treaty among industrialized nations that sets mandatory limits on greenhouse gas emissions.</a:t>
                      </a:r>
                      <a:endParaRPr lang="en-GB" sz="900" b="0" dirty="0">
                        <a:solidFill>
                          <a:schemeClr val="tx1"/>
                        </a:solidFill>
                        <a:latin typeface="Century Gothic" panose="020B0502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31854581"/>
                  </a:ext>
                </a:extLst>
              </a:tr>
              <a:tr h="1228622">
                <a:tc>
                  <a:txBody>
                    <a:bodyPr/>
                    <a:lstStyle/>
                    <a:p>
                      <a:pPr algn="ctr"/>
                      <a:r>
                        <a:rPr lang="en-GB" sz="1000" b="1" dirty="0">
                          <a:solidFill>
                            <a:schemeClr val="tx1"/>
                          </a:solidFill>
                          <a:latin typeface="Century Gothic" panose="020B0502020202020204" pitchFamily="34" charset="0"/>
                        </a:rPr>
                        <a:t>Doha Amendment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000" b="1"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sz="900" b="0" i="0" kern="1200" dirty="0">
                          <a:solidFill>
                            <a:schemeClr val="dk1"/>
                          </a:solidFill>
                          <a:effectLst/>
                          <a:latin typeface="Century Gothic" panose="020B0502020202020204" pitchFamily="34" charset="0"/>
                          <a:ea typeface="+mn-ea"/>
                          <a:cs typeface="+mn-cs"/>
                        </a:rPr>
                        <a:t>The Doha Amendment refers to the changes made to the Kyoto Protocol in 2012. he Amendment adds new emission reduction targets for Second Commitment Period (2012-2020) for participating countries.</a:t>
                      </a:r>
                      <a:endParaRPr lang="en-GB" sz="900" b="0" dirty="0">
                        <a:solidFill>
                          <a:schemeClr val="tx1"/>
                        </a:solidFill>
                        <a:latin typeface="Century Gothic" panose="020B0502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8026508"/>
                  </a:ext>
                </a:extLst>
              </a:tr>
              <a:tr h="121468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a:solidFill>
                            <a:schemeClr val="tx1"/>
                          </a:solidFill>
                          <a:latin typeface="Century Gothic" panose="020B0502020202020204" pitchFamily="34" charset="0"/>
                        </a:rPr>
                        <a:t>Paris Agreement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000" b="1" dirty="0">
                        <a:solidFill>
                          <a:schemeClr val="tx1"/>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sz="700" b="0" i="0" kern="1200" dirty="0">
                          <a:solidFill>
                            <a:schemeClr val="dk1"/>
                          </a:solidFill>
                          <a:effectLst/>
                          <a:latin typeface="Century Gothic" panose="020B0502020202020204" pitchFamily="34" charset="0"/>
                          <a:ea typeface="+mn-ea"/>
                          <a:cs typeface="+mn-cs"/>
                        </a:rPr>
                        <a:t>The Paris Agreement is a pact within the United Nations Framework Convention on Climate Change (UNFCCC) between 197 countries that focuses widely on reducing greenhouse gases emissions, adapting to the impacts of climate change, and to provide financial assistance to developing countries affected by a changing climate.</a:t>
                      </a:r>
                      <a:endParaRPr lang="en-GB" sz="100" b="0" dirty="0">
                        <a:solidFill>
                          <a:schemeClr val="tx1"/>
                        </a:solidFill>
                        <a:latin typeface="Century Gothic" panose="020B0502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31727518"/>
                  </a:ext>
                </a:extLst>
              </a:tr>
            </a:tbl>
          </a:graphicData>
        </a:graphic>
      </p:graphicFrame>
      <p:sp>
        <p:nvSpPr>
          <p:cNvPr id="28" name="TextBox 27">
            <a:extLst>
              <a:ext uri="{FF2B5EF4-FFF2-40B4-BE49-F238E27FC236}">
                <a16:creationId xmlns:a16="http://schemas.microsoft.com/office/drawing/2014/main" id="{70CE6ACB-F24D-44D8-8757-DBA65CE178EB}"/>
              </a:ext>
            </a:extLst>
          </p:cNvPr>
          <p:cNvSpPr txBox="1"/>
          <p:nvPr/>
        </p:nvSpPr>
        <p:spPr>
          <a:xfrm>
            <a:off x="334065" y="4232146"/>
            <a:ext cx="2789462" cy="2031325"/>
          </a:xfrm>
          <a:prstGeom prst="rect">
            <a:avLst/>
          </a:prstGeom>
          <a:noFill/>
        </p:spPr>
        <p:txBody>
          <a:bodyPr wrap="square" rtlCol="0">
            <a:spAutoFit/>
          </a:bodyPr>
          <a:lstStyle/>
          <a:p>
            <a:r>
              <a:rPr lang="en-GB" sz="1050" dirty="0">
                <a:latin typeface="Century Gothic" panose="020B0502020202020204" pitchFamily="34" charset="0"/>
              </a:rPr>
              <a:t>Methane is a greenhouse gas and it is produced by cows. In fact methane enters our atmosphere when a cow passes wind! Due to our growing population and more people than ever eating meat, we need more cows to feed everyone; therefore more methane in out atmosphere. Scientists believe by eating just one meat free meal a week can help reduce the effects of climate change on our planet! </a:t>
            </a:r>
          </a:p>
        </p:txBody>
      </p:sp>
      <p:sp>
        <p:nvSpPr>
          <p:cNvPr id="30" name="TextBox 29">
            <a:extLst>
              <a:ext uri="{FF2B5EF4-FFF2-40B4-BE49-F238E27FC236}">
                <a16:creationId xmlns:a16="http://schemas.microsoft.com/office/drawing/2014/main" id="{E710E9F2-D20C-4241-936F-06A5059CFF84}"/>
              </a:ext>
            </a:extLst>
          </p:cNvPr>
          <p:cNvSpPr txBox="1"/>
          <p:nvPr/>
        </p:nvSpPr>
        <p:spPr>
          <a:xfrm>
            <a:off x="3475762" y="121459"/>
            <a:ext cx="2023143" cy="307777"/>
          </a:xfrm>
          <a:prstGeom prst="rect">
            <a:avLst/>
          </a:prstGeom>
          <a:noFill/>
          <a:ln>
            <a:noFill/>
          </a:ln>
        </p:spPr>
        <p:txBody>
          <a:bodyPr wrap="square" rtlCol="0">
            <a:spAutoFit/>
          </a:bodyPr>
          <a:lstStyle/>
          <a:p>
            <a:pPr algn="ctr" defTabSz="457200"/>
            <a:r>
              <a:rPr lang="en-GB" sz="1400" b="1" dirty="0">
                <a:solidFill>
                  <a:prstClr val="white"/>
                </a:solidFill>
                <a:latin typeface="Century Gothic" panose="020B0502020202020204" pitchFamily="34" charset="0"/>
              </a:rPr>
              <a:t>Key summits…</a:t>
            </a:r>
          </a:p>
        </p:txBody>
      </p:sp>
      <p:sp>
        <p:nvSpPr>
          <p:cNvPr id="32" name="TextBox 31">
            <a:extLst>
              <a:ext uri="{FF2B5EF4-FFF2-40B4-BE49-F238E27FC236}">
                <a16:creationId xmlns:a16="http://schemas.microsoft.com/office/drawing/2014/main" id="{A8A8FE5F-B642-4AFA-BD2E-CADFAE64AE79}"/>
              </a:ext>
            </a:extLst>
          </p:cNvPr>
          <p:cNvSpPr txBox="1"/>
          <p:nvPr/>
        </p:nvSpPr>
        <p:spPr>
          <a:xfrm>
            <a:off x="7702906" y="74911"/>
            <a:ext cx="2259961" cy="307777"/>
          </a:xfrm>
          <a:prstGeom prst="rect">
            <a:avLst/>
          </a:prstGeom>
          <a:noFill/>
          <a:ln>
            <a:noFill/>
          </a:ln>
        </p:spPr>
        <p:txBody>
          <a:bodyPr wrap="square" rtlCol="0">
            <a:spAutoFit/>
          </a:bodyPr>
          <a:lstStyle/>
          <a:p>
            <a:pPr algn="ctr" defTabSz="457200"/>
            <a:r>
              <a:rPr lang="en-GB" sz="1400" b="1" dirty="0">
                <a:solidFill>
                  <a:prstClr val="white"/>
                </a:solidFill>
                <a:latin typeface="Century Gothic" panose="020B0502020202020204" pitchFamily="34" charset="0"/>
              </a:rPr>
              <a:t>Picture this…</a:t>
            </a:r>
          </a:p>
        </p:txBody>
      </p:sp>
      <p:sp>
        <p:nvSpPr>
          <p:cNvPr id="45" name="Rectangle 44">
            <a:extLst>
              <a:ext uri="{FF2B5EF4-FFF2-40B4-BE49-F238E27FC236}">
                <a16:creationId xmlns:a16="http://schemas.microsoft.com/office/drawing/2014/main" id="{C16746B9-7312-4D19-B734-261B8CF55A85}"/>
              </a:ext>
            </a:extLst>
          </p:cNvPr>
          <p:cNvSpPr/>
          <p:nvPr/>
        </p:nvSpPr>
        <p:spPr>
          <a:xfrm>
            <a:off x="4118846" y="4353520"/>
            <a:ext cx="3519330" cy="306502"/>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GB" b="1">
              <a:solidFill>
                <a:prstClr val="white"/>
              </a:solidFill>
              <a:latin typeface="Calibri" panose="020F0502020204030204"/>
            </a:endParaRPr>
          </a:p>
        </p:txBody>
      </p:sp>
      <p:sp>
        <p:nvSpPr>
          <p:cNvPr id="46" name="TextBox 45">
            <a:extLst>
              <a:ext uri="{FF2B5EF4-FFF2-40B4-BE49-F238E27FC236}">
                <a16:creationId xmlns:a16="http://schemas.microsoft.com/office/drawing/2014/main" id="{22A0A090-6B9C-4CBC-B7A2-E7C1DC9A035F}"/>
              </a:ext>
            </a:extLst>
          </p:cNvPr>
          <p:cNvSpPr txBox="1"/>
          <p:nvPr/>
        </p:nvSpPr>
        <p:spPr>
          <a:xfrm>
            <a:off x="4075874" y="4359345"/>
            <a:ext cx="2149023" cy="307777"/>
          </a:xfrm>
          <a:prstGeom prst="rect">
            <a:avLst/>
          </a:prstGeom>
          <a:noFill/>
        </p:spPr>
        <p:txBody>
          <a:bodyPr wrap="square" rtlCol="0">
            <a:spAutoFit/>
          </a:bodyPr>
          <a:lstStyle/>
          <a:p>
            <a:pPr algn="ctr" defTabSz="457200"/>
            <a:r>
              <a:rPr lang="en-GB" sz="1400" b="1" dirty="0">
                <a:solidFill>
                  <a:prstClr val="black"/>
                </a:solidFill>
                <a:latin typeface="Century Gothic" panose="020B0502020202020204" pitchFamily="34" charset="0"/>
              </a:rPr>
              <a:t>Sea levels will rise…</a:t>
            </a:r>
          </a:p>
        </p:txBody>
      </p:sp>
      <p:sp>
        <p:nvSpPr>
          <p:cNvPr id="26" name="TextBox 25">
            <a:extLst>
              <a:ext uri="{FF2B5EF4-FFF2-40B4-BE49-F238E27FC236}">
                <a16:creationId xmlns:a16="http://schemas.microsoft.com/office/drawing/2014/main" id="{3FEF6A5E-657D-49FE-AAC3-10BB1DE99ECE}"/>
              </a:ext>
            </a:extLst>
          </p:cNvPr>
          <p:cNvSpPr txBox="1"/>
          <p:nvPr/>
        </p:nvSpPr>
        <p:spPr>
          <a:xfrm>
            <a:off x="4116522" y="4688769"/>
            <a:ext cx="3513159" cy="784830"/>
          </a:xfrm>
          <a:prstGeom prst="rect">
            <a:avLst/>
          </a:prstGeom>
          <a:noFill/>
        </p:spPr>
        <p:txBody>
          <a:bodyPr wrap="square" rtlCol="0">
            <a:spAutoFit/>
          </a:bodyPr>
          <a:lstStyle/>
          <a:p>
            <a:pPr defTabSz="457200"/>
            <a:r>
              <a:rPr lang="en-GB" sz="900" dirty="0">
                <a:latin typeface="Century Gothic" panose="020B0502020202020204" pitchFamily="34" charset="0"/>
              </a:rPr>
              <a:t>According to an IPCC report, parts of London could be submerged if the sea levels rise by more than two metres. Coastal and low-lying areas will be the affected the most, meaning large areas of the North East could also disappear if ice caps melt.</a:t>
            </a:r>
            <a:endParaRPr lang="en-GB" sz="300" dirty="0">
              <a:solidFill>
                <a:prstClr val="black"/>
              </a:solidFill>
              <a:latin typeface="Century Gothic" panose="020B0502020202020204" pitchFamily="34" charset="0"/>
              <a:cs typeface="Arial" panose="020B0604020202020204" pitchFamily="34" charset="0"/>
            </a:endParaRPr>
          </a:p>
        </p:txBody>
      </p:sp>
      <p:sp>
        <p:nvSpPr>
          <p:cNvPr id="2" name="Rectangle 1"/>
          <p:cNvSpPr/>
          <p:nvPr/>
        </p:nvSpPr>
        <p:spPr>
          <a:xfrm>
            <a:off x="313277" y="6413233"/>
            <a:ext cx="9537306" cy="40588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GB">
              <a:solidFill>
                <a:prstClr val="white"/>
              </a:solidFill>
              <a:latin typeface="Calibri" panose="020F0502020204030204"/>
            </a:endParaRPr>
          </a:p>
        </p:txBody>
      </p:sp>
      <p:sp>
        <p:nvSpPr>
          <p:cNvPr id="39" name="Rectangle 38">
            <a:extLst>
              <a:ext uri="{FF2B5EF4-FFF2-40B4-BE49-F238E27FC236}">
                <a16:creationId xmlns:a16="http://schemas.microsoft.com/office/drawing/2014/main" id="{C16746B9-7312-4D19-B734-261B8CF55A85}"/>
              </a:ext>
            </a:extLst>
          </p:cNvPr>
          <p:cNvSpPr/>
          <p:nvPr/>
        </p:nvSpPr>
        <p:spPr>
          <a:xfrm>
            <a:off x="7683149" y="2188283"/>
            <a:ext cx="2131209" cy="306502"/>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GB" b="1">
              <a:solidFill>
                <a:prstClr val="white"/>
              </a:solidFill>
              <a:latin typeface="Calibri" panose="020F0502020204030204"/>
            </a:endParaRPr>
          </a:p>
        </p:txBody>
      </p:sp>
      <p:sp>
        <p:nvSpPr>
          <p:cNvPr id="40" name="TextBox 39">
            <a:extLst>
              <a:ext uri="{FF2B5EF4-FFF2-40B4-BE49-F238E27FC236}">
                <a16:creationId xmlns:a16="http://schemas.microsoft.com/office/drawing/2014/main" id="{A8A8FE5F-B642-4AFA-BD2E-CADFAE64AE79}"/>
              </a:ext>
            </a:extLst>
          </p:cNvPr>
          <p:cNvSpPr txBox="1"/>
          <p:nvPr/>
        </p:nvSpPr>
        <p:spPr>
          <a:xfrm>
            <a:off x="7484325" y="2162760"/>
            <a:ext cx="2259961" cy="307777"/>
          </a:xfrm>
          <a:prstGeom prst="rect">
            <a:avLst/>
          </a:prstGeom>
          <a:noFill/>
          <a:ln>
            <a:noFill/>
          </a:ln>
        </p:spPr>
        <p:txBody>
          <a:bodyPr wrap="square" rtlCol="0">
            <a:spAutoFit/>
          </a:bodyPr>
          <a:lstStyle/>
          <a:p>
            <a:pPr algn="ctr" defTabSz="457200"/>
            <a:r>
              <a:rPr lang="en-GB" sz="1400" b="1" dirty="0">
                <a:solidFill>
                  <a:prstClr val="white"/>
                </a:solidFill>
                <a:latin typeface="Century Gothic" panose="020B0502020202020204" pitchFamily="34" charset="0"/>
              </a:rPr>
              <a:t>The BIG questions..</a:t>
            </a:r>
          </a:p>
        </p:txBody>
      </p:sp>
      <p:sp>
        <p:nvSpPr>
          <p:cNvPr id="15" name="TextBox 14"/>
          <p:cNvSpPr txBox="1"/>
          <p:nvPr/>
        </p:nvSpPr>
        <p:spPr>
          <a:xfrm>
            <a:off x="298367" y="6393585"/>
            <a:ext cx="9344176" cy="430887"/>
          </a:xfrm>
          <a:prstGeom prst="rect">
            <a:avLst/>
          </a:prstGeom>
          <a:noFill/>
          <a:ln>
            <a:noFill/>
          </a:ln>
        </p:spPr>
        <p:txBody>
          <a:bodyPr wrap="square" rtlCol="0">
            <a:spAutoFit/>
          </a:bodyPr>
          <a:lstStyle/>
          <a:p>
            <a:pPr defTabSz="457200"/>
            <a:r>
              <a:rPr lang="en-GB" sz="1100" b="1" dirty="0">
                <a:solidFill>
                  <a:srgbClr val="777777"/>
                </a:solidFill>
                <a:latin typeface="Century Gothic" panose="020B0502020202020204" pitchFamily="34" charset="0"/>
              </a:rPr>
              <a:t>Activity: </a:t>
            </a:r>
            <a:r>
              <a:rPr lang="en-GB" sz="1100" dirty="0">
                <a:solidFill>
                  <a:srgbClr val="777777"/>
                </a:solidFill>
                <a:latin typeface="Century Gothic" panose="020B0502020202020204" pitchFamily="34" charset="0"/>
              </a:rPr>
              <a:t>You live on a coastal town effected by rising sea levels in the UK. Write a letter to your local MP informing them of the impacts (S,E,EN) and what management strategies they should put in place to help your community.  </a:t>
            </a:r>
            <a:endParaRPr lang="en-GB" sz="1100" dirty="0">
              <a:solidFill>
                <a:prstClr val="black"/>
              </a:solidFill>
              <a:latin typeface="Century Gothic" panose="020B0502020202020204" pitchFamily="34" charset="0"/>
            </a:endParaRPr>
          </a:p>
        </p:txBody>
      </p:sp>
      <p:sp>
        <p:nvSpPr>
          <p:cNvPr id="44" name="TextBox 43">
            <a:extLst>
              <a:ext uri="{FF2B5EF4-FFF2-40B4-BE49-F238E27FC236}">
                <a16:creationId xmlns:a16="http://schemas.microsoft.com/office/drawing/2014/main" id="{A8A8FE5F-B642-4AFA-BD2E-CADFAE64AE79}"/>
              </a:ext>
            </a:extLst>
          </p:cNvPr>
          <p:cNvSpPr txBox="1"/>
          <p:nvPr/>
        </p:nvSpPr>
        <p:spPr>
          <a:xfrm>
            <a:off x="7445878" y="3563540"/>
            <a:ext cx="2259961" cy="307777"/>
          </a:xfrm>
          <a:prstGeom prst="rect">
            <a:avLst/>
          </a:prstGeom>
          <a:noFill/>
          <a:ln>
            <a:noFill/>
          </a:ln>
        </p:spPr>
        <p:txBody>
          <a:bodyPr wrap="square" rtlCol="0">
            <a:spAutoFit/>
          </a:bodyPr>
          <a:lstStyle/>
          <a:p>
            <a:pPr algn="ctr" defTabSz="457200"/>
            <a:r>
              <a:rPr lang="en-GB" sz="1400" b="1" dirty="0">
                <a:solidFill>
                  <a:prstClr val="white"/>
                </a:solidFill>
                <a:latin typeface="Century Gothic" panose="020B0502020202020204" pitchFamily="34" charset="0"/>
              </a:rPr>
              <a:t>Deeper Learning… </a:t>
            </a:r>
          </a:p>
        </p:txBody>
      </p:sp>
      <p:pic>
        <p:nvPicPr>
          <p:cNvPr id="1030"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987136">
            <a:off x="7569914" y="-107576"/>
            <a:ext cx="650875" cy="6985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37" name="Rectangle 36">
            <a:extLst>
              <a:ext uri="{FF2B5EF4-FFF2-40B4-BE49-F238E27FC236}">
                <a16:creationId xmlns:a16="http://schemas.microsoft.com/office/drawing/2014/main" id="{E3DC8CE6-08BF-485E-9E5D-94C7612C4BD2}"/>
              </a:ext>
            </a:extLst>
          </p:cNvPr>
          <p:cNvSpPr/>
          <p:nvPr/>
        </p:nvSpPr>
        <p:spPr>
          <a:xfrm>
            <a:off x="7648592" y="3821571"/>
            <a:ext cx="2259961" cy="2546851"/>
          </a:xfrm>
          <a:prstGeom prst="rect">
            <a:avLst/>
          </a:prstGeom>
        </p:spPr>
        <p:txBody>
          <a:bodyPr wrap="square">
            <a:spAutoFit/>
          </a:bodyPr>
          <a:lstStyle/>
          <a:p>
            <a:r>
              <a:rPr lang="en-GB" sz="725" dirty="0">
                <a:latin typeface="Century Gothic" panose="020B0502020202020204" pitchFamily="34" charset="0"/>
              </a:rPr>
              <a:t>Everywhere on Earth ice is changing. The famed snows of Kilimanjaro have melted more than 80 percent since 1912. Glaciers in the Garhwal Himalaya in India are retreating so fast that researchers believe that most central and eastern Himalayan glaciers could virtually disappear by 2035. Arctic sea ice has thinned significantly over the past half century, and its extent has declined by about 10 percent in the past 30 years. NASA's repeated laser altimeter readings show the edges of Greenland's ice sheet shrinking. Spring freshwater ice breakup in the Northern Hemisphere now occurs nine days earlier than it did 150 years ago, and autumn freeze-up ten days later. Thawing permafrost has caused the ground to subside more than 15 feet (4.6 meters) in parts of Alaska. From the Arctic to Peru, from Switzerland to the equatorial glaciers of Man Jaya in Indonesia, massive ice fields, monstrous glaciers, and sea ice are disappearing, fast.</a:t>
            </a:r>
          </a:p>
        </p:txBody>
      </p:sp>
      <p:sp>
        <p:nvSpPr>
          <p:cNvPr id="38" name="Rectangle 37">
            <a:extLst>
              <a:ext uri="{FF2B5EF4-FFF2-40B4-BE49-F238E27FC236}">
                <a16:creationId xmlns:a16="http://schemas.microsoft.com/office/drawing/2014/main" id="{E2A70CCA-1D44-4D3F-9118-C703BB506BDD}"/>
              </a:ext>
            </a:extLst>
          </p:cNvPr>
          <p:cNvSpPr/>
          <p:nvPr/>
        </p:nvSpPr>
        <p:spPr>
          <a:xfrm>
            <a:off x="7751008" y="2493458"/>
            <a:ext cx="2113512" cy="1477328"/>
          </a:xfrm>
          <a:prstGeom prst="rect">
            <a:avLst/>
          </a:prstGeom>
        </p:spPr>
        <p:txBody>
          <a:bodyPr wrap="square">
            <a:spAutoFit/>
          </a:bodyPr>
          <a:lstStyle/>
          <a:p>
            <a:pPr marL="228600" indent="-228600">
              <a:buAutoNum type="arabicPeriod"/>
            </a:pPr>
            <a:r>
              <a:rPr lang="en-GB" sz="1000" dirty="0"/>
              <a:t>Explain the social, economic and environmental impacts of climate change</a:t>
            </a:r>
          </a:p>
          <a:p>
            <a:pPr marL="228600" indent="-228600">
              <a:buAutoNum type="arabicPeriod" startAt="2"/>
            </a:pPr>
            <a:r>
              <a:rPr lang="en-GB" sz="1000" dirty="0"/>
              <a:t>Do you think climate change is a more natural or human cause? Discus your answer</a:t>
            </a:r>
          </a:p>
          <a:p>
            <a:pPr marL="228600" indent="-228600">
              <a:buAutoNum type="arabicPeriod" startAt="2"/>
            </a:pPr>
            <a:endParaRPr lang="en-GB" sz="1000" dirty="0"/>
          </a:p>
          <a:p>
            <a:pPr marL="228600" indent="-228600">
              <a:buAutoNum type="arabicPeriod" startAt="2"/>
            </a:pPr>
            <a:endParaRPr lang="en-GB" sz="1000" dirty="0"/>
          </a:p>
          <a:p>
            <a:pPr marL="228600" indent="-228600">
              <a:buAutoNum type="arabicPeriod"/>
            </a:pPr>
            <a:endParaRPr lang="en-GB" sz="1000" dirty="0"/>
          </a:p>
        </p:txBody>
      </p:sp>
      <p:pic>
        <p:nvPicPr>
          <p:cNvPr id="1028" name="Picture 4" descr="Govt pushes Doha Amendment to Kyoto Protocol for ratification from ...">
            <a:extLst>
              <a:ext uri="{FF2B5EF4-FFF2-40B4-BE49-F238E27FC236}">
                <a16:creationId xmlns:a16="http://schemas.microsoft.com/office/drawing/2014/main" id="{82EB6066-E5A9-4052-AD13-EB9DEDC65A96}"/>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3205" r="4943"/>
          <a:stretch/>
        </p:blipFill>
        <p:spPr bwMode="auto">
          <a:xfrm>
            <a:off x="4665523" y="2213568"/>
            <a:ext cx="1032202" cy="632597"/>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descr="List of Parties that signed the Paris Agreement on 22 April">
            <a:extLst>
              <a:ext uri="{FF2B5EF4-FFF2-40B4-BE49-F238E27FC236}">
                <a16:creationId xmlns:a16="http://schemas.microsoft.com/office/drawing/2014/main" id="{F0F9498A-F567-4D3F-845C-976A437AC9EA}"/>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6971"/>
          <a:stretch/>
        </p:blipFill>
        <p:spPr bwMode="auto">
          <a:xfrm>
            <a:off x="4727901" y="3442981"/>
            <a:ext cx="1037360" cy="58704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Sustainable Building Performance and Design by RCZM">
            <a:extLst>
              <a:ext uri="{FF2B5EF4-FFF2-40B4-BE49-F238E27FC236}">
                <a16:creationId xmlns:a16="http://schemas.microsoft.com/office/drawing/2014/main" id="{0CE17B84-6173-4530-99D0-B085355D3506}"/>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4293" r="14448"/>
          <a:stretch/>
        </p:blipFill>
        <p:spPr bwMode="auto">
          <a:xfrm>
            <a:off x="4665123" y="831500"/>
            <a:ext cx="1037360" cy="727881"/>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What is the Environmental Impact of Agriculture? - WorldAtlas.com">
            <a:extLst>
              <a:ext uri="{FF2B5EF4-FFF2-40B4-BE49-F238E27FC236}">
                <a16:creationId xmlns:a16="http://schemas.microsoft.com/office/drawing/2014/main" id="{03C15721-1394-4F92-A7E4-6B2FF8F6FFB1}"/>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588008" y="572949"/>
            <a:ext cx="1181825" cy="690186"/>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Deforestation has driven up hottest day temperatures, study says ...">
            <a:extLst>
              <a:ext uri="{FF2B5EF4-FFF2-40B4-BE49-F238E27FC236}">
                <a16:creationId xmlns:a16="http://schemas.microsoft.com/office/drawing/2014/main" id="{25492713-51FE-416D-9024-2AD89B34433C}"/>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588008" y="1449614"/>
            <a:ext cx="1181825" cy="613072"/>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Anxious about climate change? There's a cow-farting-methane emoji ...">
            <a:extLst>
              <a:ext uri="{FF2B5EF4-FFF2-40B4-BE49-F238E27FC236}">
                <a16:creationId xmlns:a16="http://schemas.microsoft.com/office/drawing/2014/main" id="{E5C52159-768B-454A-8C69-3DE412699E05}"/>
              </a:ext>
            </a:extLst>
          </p:cNvPr>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6781" t="20998" r="7202" b="19954"/>
          <a:stretch/>
        </p:blipFill>
        <p:spPr bwMode="auto">
          <a:xfrm>
            <a:off x="2799782" y="4324665"/>
            <a:ext cx="1274422" cy="874843"/>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Muhammad Khairul on Behance">
            <a:extLst>
              <a:ext uri="{FF2B5EF4-FFF2-40B4-BE49-F238E27FC236}">
                <a16:creationId xmlns:a16="http://schemas.microsoft.com/office/drawing/2014/main" id="{756C8C17-332B-4A35-83AD-23F5504BB150}"/>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754164" y="5255258"/>
            <a:ext cx="1291363" cy="1010075"/>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Sea level RISE: How much of the UK will be under water as sea ...">
            <a:extLst>
              <a:ext uri="{FF2B5EF4-FFF2-40B4-BE49-F238E27FC236}">
                <a16:creationId xmlns:a16="http://schemas.microsoft.com/office/drawing/2014/main" id="{D4326DBA-5503-42C6-9F0C-4EB13CD8F359}"/>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914290" y="5456532"/>
            <a:ext cx="1440143" cy="854323"/>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The average U.S. family destroys a football field's worth of ...">
            <a:extLst>
              <a:ext uri="{FF2B5EF4-FFF2-40B4-BE49-F238E27FC236}">
                <a16:creationId xmlns:a16="http://schemas.microsoft.com/office/drawing/2014/main" id="{A597E6E0-4BAB-4047-B5C2-F2ADBFBDD151}"/>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184917" y="5459900"/>
            <a:ext cx="1512808" cy="8509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7594352"/>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2960</TotalTime>
  <Words>688</Words>
  <Application>Microsoft Office PowerPoint</Application>
  <PresentationFormat>A4 Paper (210x297 mm)</PresentationFormat>
  <Paragraphs>45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Century Gothic</vt:lpstr>
      <vt:lpstr>1_Office Theme</vt:lpstr>
      <vt:lpstr>PowerPoint Presentation</vt:lpstr>
    </vt:vector>
  </TitlesOfParts>
  <Company>Atherton Community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L.Leonard</dc:creator>
  <cp:lastModifiedBy> </cp:lastModifiedBy>
  <cp:revision>69</cp:revision>
  <dcterms:created xsi:type="dcterms:W3CDTF">2019-06-14T08:58:33Z</dcterms:created>
  <dcterms:modified xsi:type="dcterms:W3CDTF">2020-04-01T12:24:34Z</dcterms:modified>
</cp:coreProperties>
</file>