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1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6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4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1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2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25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17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5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8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2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5A4B-5B04-4DBC-B44D-234F089E8E10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83C6-6059-4AAC-B5CB-9465D2E5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6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898D89-AC3A-4AB4-BBF2-431FEE5CB738}"/>
              </a:ext>
            </a:extLst>
          </p:cNvPr>
          <p:cNvSpPr txBox="1"/>
          <p:nvPr/>
        </p:nvSpPr>
        <p:spPr>
          <a:xfrm rot="16200000">
            <a:off x="-4200399" y="2193575"/>
            <a:ext cx="871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Subject: Geography : Yr8 Topic: Ecosystem Emergency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D2552E-7A1A-463A-9757-1DE67E041B5C}"/>
              </a:ext>
            </a:extLst>
          </p:cNvPr>
          <p:cNvSpPr txBox="1"/>
          <p:nvPr/>
        </p:nvSpPr>
        <p:spPr>
          <a:xfrm>
            <a:off x="8733623" y="554642"/>
            <a:ext cx="225996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dirty="0">
                <a:solidFill>
                  <a:prstClr val="white"/>
                </a:solidFill>
                <a:latin typeface="Calibri" panose="020F0502020204030204"/>
              </a:rPr>
              <a:t>Tools &amp; Equipment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2522BA-9BA3-4A7A-90E1-5478B7F9976F}"/>
              </a:ext>
            </a:extLst>
          </p:cNvPr>
          <p:cNvSpPr txBox="1"/>
          <p:nvPr/>
        </p:nvSpPr>
        <p:spPr>
          <a:xfrm>
            <a:off x="5188527" y="405614"/>
            <a:ext cx="208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dirty="0">
                <a:solidFill>
                  <a:prstClr val="white"/>
                </a:solidFill>
                <a:latin typeface="Calibri" panose="020F0502020204030204"/>
              </a:rPr>
              <a:t>Electrical Components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A8FE5F-B642-4AFA-BD2E-CADFAE64AE79}"/>
              </a:ext>
            </a:extLst>
          </p:cNvPr>
          <p:cNvSpPr txBox="1"/>
          <p:nvPr/>
        </p:nvSpPr>
        <p:spPr>
          <a:xfrm>
            <a:off x="916090" y="4030027"/>
            <a:ext cx="225996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Activity…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88710"/>
              </p:ext>
            </p:extLst>
          </p:nvPr>
        </p:nvGraphicFramePr>
        <p:xfrm>
          <a:off x="410100" y="75691"/>
          <a:ext cx="3180109" cy="3949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4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1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7" marR="5909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Ecosystem</a:t>
                      </a:r>
                      <a:endParaRPr lang="en-GB" sz="7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effectLst/>
                        </a:rPr>
                        <a:t>An ecosystem is a system in which organisms interact with each other and with their environment. </a:t>
                      </a:r>
                      <a:endParaRPr lang="en-GB" sz="700" b="1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Afforestation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The planting of new trees and forests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Deforestation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cutting down of trees and forests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Food Web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 complex system showing how plants and animals depend on each other for survival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Abiotic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Anything that is not alive e.g. Sunlight, Oxygen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Biotic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Anything that is alive e.g. plants, animals, fungi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8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Adaptation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change that enables better survival in an environment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DF6DE1-1B4D-450E-8A2C-4FAD15FE8FB2}"/>
              </a:ext>
            </a:extLst>
          </p:cNvPr>
          <p:cNvSpPr txBox="1"/>
          <p:nvPr/>
        </p:nvSpPr>
        <p:spPr>
          <a:xfrm>
            <a:off x="746830" y="75691"/>
            <a:ext cx="225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Key Vocabulary…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BB35B8-4016-4870-B7C6-C3FAE9CE2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275" y="4605952"/>
            <a:ext cx="3781086" cy="21983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6582EF-87D3-4EAC-A475-1BD6E74F8F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42" t="2929" r="8242" b="16079"/>
          <a:stretch/>
        </p:blipFill>
        <p:spPr>
          <a:xfrm>
            <a:off x="5142089" y="45995"/>
            <a:ext cx="3263423" cy="15823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EEA8008-2A21-4206-94E2-AC36B4E1F1A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29"/>
          <a:stretch/>
        </p:blipFill>
        <p:spPr>
          <a:xfrm>
            <a:off x="1749856" y="4480560"/>
            <a:ext cx="3526419" cy="235967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5D15CAC-E5C3-4D1E-9C71-ABD52E06A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79237"/>
              </p:ext>
            </p:extLst>
          </p:nvPr>
        </p:nvGraphicFramePr>
        <p:xfrm>
          <a:off x="5142089" y="2380938"/>
          <a:ext cx="3263423" cy="12140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63423">
                  <a:extLst>
                    <a:ext uri="{9D8B030D-6E8A-4147-A177-3AD203B41FA5}">
                      <a16:colId xmlns:a16="http://schemas.microsoft.com/office/drawing/2014/main" val="2267236438"/>
                    </a:ext>
                  </a:extLst>
                </a:gridCol>
              </a:tblGrid>
              <a:tr h="267498">
                <a:tc>
                  <a:txBody>
                    <a:bodyPr/>
                    <a:lstStyle/>
                    <a:p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Climate of Tropical Rainforests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0045"/>
                  </a:ext>
                </a:extLst>
              </a:tr>
              <a:tr h="946534">
                <a:tc>
                  <a:txBody>
                    <a:bodyPr/>
                    <a:lstStyle/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900" dirty="0"/>
                        <a:t>Evening temperatures rarely fall below</a:t>
                      </a:r>
                      <a:r>
                        <a:rPr lang="en-GB" sz="900" b="1" dirty="0"/>
                        <a:t> 22°C.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900" dirty="0"/>
                        <a:t>Due to the </a:t>
                      </a:r>
                      <a:r>
                        <a:rPr lang="en-GB" sz="900" b="1" dirty="0"/>
                        <a:t>presence of clouds</a:t>
                      </a:r>
                      <a:r>
                        <a:rPr lang="en-GB" sz="900" dirty="0"/>
                        <a:t>,</a:t>
                      </a:r>
                      <a:r>
                        <a:rPr lang="en-GB" sz="900" baseline="0" dirty="0"/>
                        <a:t> t</a:t>
                      </a:r>
                      <a:r>
                        <a:rPr lang="en-GB" sz="900" dirty="0"/>
                        <a:t>emperatures rarely rise above </a:t>
                      </a:r>
                      <a:r>
                        <a:rPr lang="en-GB" sz="900" b="1" dirty="0"/>
                        <a:t>32°C</a:t>
                      </a:r>
                      <a:r>
                        <a:rPr lang="en-GB" sz="900" dirty="0"/>
                        <a:t>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900" dirty="0"/>
                        <a:t>Most afternoons have heavy showers.</a:t>
                      </a:r>
                    </a:p>
                    <a:p>
                      <a:pPr marL="171450" indent="-17145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900" dirty="0"/>
                        <a:t>At night with no clouds insulating, temperature drops.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242797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8F8F49A8-ACC6-46E6-AAC6-01A781E2C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66824"/>
              </p:ext>
            </p:extLst>
          </p:nvPr>
        </p:nvGraphicFramePr>
        <p:xfrm>
          <a:off x="9101740" y="4605952"/>
          <a:ext cx="3079537" cy="22060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5193">
                  <a:extLst>
                    <a:ext uri="{9D8B030D-6E8A-4147-A177-3AD203B41FA5}">
                      <a16:colId xmlns:a16="http://schemas.microsoft.com/office/drawing/2014/main" val="2700391838"/>
                    </a:ext>
                  </a:extLst>
                </a:gridCol>
                <a:gridCol w="2284344">
                  <a:extLst>
                    <a:ext uri="{9D8B030D-6E8A-4147-A177-3AD203B41FA5}">
                      <a16:colId xmlns:a16="http://schemas.microsoft.com/office/drawing/2014/main" val="736635396"/>
                    </a:ext>
                  </a:extLst>
                </a:gridCol>
              </a:tblGrid>
              <a:tr h="328048">
                <a:tc gridSpan="2"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Layers of the Rainforest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198713"/>
                  </a:ext>
                </a:extLst>
              </a:tr>
              <a:tr h="434314">
                <a:tc>
                  <a:txBody>
                    <a:bodyPr/>
                    <a:lstStyle/>
                    <a:p>
                      <a:r>
                        <a:rPr lang="en-GB" sz="900" b="1" dirty="0"/>
                        <a:t>Emergent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Highest layer</a:t>
                      </a:r>
                      <a:r>
                        <a:rPr lang="en-GB" sz="900" baseline="0" dirty="0"/>
                        <a:t> with trees reaching </a:t>
                      </a:r>
                      <a:r>
                        <a:rPr lang="en-GB" sz="900" b="1" dirty="0"/>
                        <a:t>50 metres.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051613"/>
                  </a:ext>
                </a:extLst>
              </a:tr>
              <a:tr h="504689">
                <a:tc>
                  <a:txBody>
                    <a:bodyPr/>
                    <a:lstStyle/>
                    <a:p>
                      <a:r>
                        <a:rPr lang="en-GB" sz="900" b="1" dirty="0"/>
                        <a:t>Canopy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80%</a:t>
                      </a:r>
                      <a:r>
                        <a:rPr lang="en-GB" sz="900" baseline="0" dirty="0"/>
                        <a:t> of</a:t>
                      </a:r>
                      <a:r>
                        <a:rPr lang="en-GB" sz="900" dirty="0"/>
                        <a:t> life</a:t>
                      </a:r>
                      <a:r>
                        <a:rPr lang="en-GB" sz="900" baseline="0" dirty="0"/>
                        <a:t> is found here as It receives </a:t>
                      </a:r>
                      <a:r>
                        <a:rPr lang="en-GB" sz="900" b="1" baseline="0" dirty="0"/>
                        <a:t>most of the sunlight and rainfall.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257054"/>
                  </a:ext>
                </a:extLst>
              </a:tr>
              <a:tr h="434314">
                <a:tc>
                  <a:txBody>
                    <a:bodyPr/>
                    <a:lstStyle/>
                    <a:p>
                      <a:r>
                        <a:rPr lang="en-GB" sz="900" b="1" dirty="0"/>
                        <a:t>Understory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Consists</a:t>
                      </a:r>
                      <a:r>
                        <a:rPr lang="en-GB" sz="900" baseline="0" dirty="0"/>
                        <a:t> of trees that reach </a:t>
                      </a:r>
                      <a:r>
                        <a:rPr lang="en-GB" sz="900" b="1" baseline="0" dirty="0"/>
                        <a:t>20 metres high.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546467"/>
                  </a:ext>
                </a:extLst>
              </a:tr>
              <a:tr h="504689">
                <a:tc>
                  <a:txBody>
                    <a:bodyPr/>
                    <a:lstStyle/>
                    <a:p>
                      <a:r>
                        <a:rPr lang="en-GB" sz="900" b="1" dirty="0"/>
                        <a:t>Shrub Layer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Lowest layer with </a:t>
                      </a:r>
                      <a:r>
                        <a:rPr lang="en-GB" sz="900" b="1" dirty="0"/>
                        <a:t>small</a:t>
                      </a:r>
                      <a:r>
                        <a:rPr lang="en-GB" sz="900" b="1" baseline="0" dirty="0"/>
                        <a:t> trees </a:t>
                      </a:r>
                      <a:r>
                        <a:rPr lang="en-GB" sz="900" baseline="0" dirty="0"/>
                        <a:t>that have adapted to living in the </a:t>
                      </a:r>
                      <a:r>
                        <a:rPr lang="en-GB" sz="900" b="1" baseline="0" dirty="0"/>
                        <a:t>shade.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062272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F76BDF2-5ACB-4EA8-B867-E64414234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491431"/>
              </p:ext>
            </p:extLst>
          </p:nvPr>
        </p:nvGraphicFramePr>
        <p:xfrm>
          <a:off x="5033142" y="1782890"/>
          <a:ext cx="3372370" cy="579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72370">
                  <a:extLst>
                    <a:ext uri="{9D8B030D-6E8A-4147-A177-3AD203B41FA5}">
                      <a16:colId xmlns:a16="http://schemas.microsoft.com/office/drawing/2014/main" val="4280047058"/>
                    </a:ext>
                  </a:extLst>
                </a:gridCol>
              </a:tblGrid>
              <a:tr h="20327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Tropical Rainforest Biome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42921"/>
                  </a:ext>
                </a:extLst>
              </a:tr>
              <a:tr h="348472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Tropical rainforest cover about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2 per cent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of the Earth’s surface yet they are home to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over half of the world’s plant and animals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60192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4D8AFDC3-16D2-4AC2-BECC-86568A40F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0994"/>
              </p:ext>
            </p:extLst>
          </p:nvPr>
        </p:nvGraphicFramePr>
        <p:xfrm>
          <a:off x="5142089" y="3647813"/>
          <a:ext cx="3381568" cy="85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1568">
                  <a:extLst>
                    <a:ext uri="{9D8B030D-6E8A-4147-A177-3AD203B41FA5}">
                      <a16:colId xmlns:a16="http://schemas.microsoft.com/office/drawing/2014/main" val="1884857248"/>
                    </a:ext>
                  </a:extLst>
                </a:gridCol>
              </a:tblGrid>
              <a:tr h="19556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Interdependence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</a:rPr>
                        <a:t> in the rainforest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584275"/>
                  </a:ext>
                </a:extLst>
              </a:tr>
              <a:tr h="30086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 rainforest works through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interdependence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. This is where the plants and animals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depend on each other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survival. If one component changes, there can be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serious knock-up effects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for the entire ecosystem.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84191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CE131CB3-973A-4C3A-A196-99122D4AD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955601"/>
              </p:ext>
            </p:extLst>
          </p:nvPr>
        </p:nvGraphicFramePr>
        <p:xfrm>
          <a:off x="3588904" y="45994"/>
          <a:ext cx="1519729" cy="25616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9729">
                  <a:extLst>
                    <a:ext uri="{9D8B030D-6E8A-4147-A177-3AD203B41FA5}">
                      <a16:colId xmlns:a16="http://schemas.microsoft.com/office/drawing/2014/main" val="3296507065"/>
                    </a:ext>
                  </a:extLst>
                </a:gridCol>
              </a:tblGrid>
              <a:tr h="412818"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</a:rPr>
                        <a:t>Rainforest nutrient cycle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23155"/>
                  </a:ext>
                </a:extLst>
              </a:tr>
              <a:tr h="1905315">
                <a:tc>
                  <a:txBody>
                    <a:bodyPr/>
                    <a:lstStyle/>
                    <a:p>
                      <a:r>
                        <a:rPr lang="en-GB" sz="900" kern="1200" dirty="0">
                          <a:effectLst/>
                        </a:rPr>
                        <a:t>The </a:t>
                      </a:r>
                      <a:r>
                        <a:rPr lang="en-GB" sz="900" b="1" kern="1200" dirty="0">
                          <a:effectLst/>
                        </a:rPr>
                        <a:t>hot, damp conditions </a:t>
                      </a:r>
                      <a:r>
                        <a:rPr lang="en-GB" sz="900" kern="1200" dirty="0">
                          <a:effectLst/>
                        </a:rPr>
                        <a:t>on the forest floor allow for the </a:t>
                      </a:r>
                      <a:r>
                        <a:rPr lang="en-GB" sz="900" b="1" kern="1200" dirty="0">
                          <a:effectLst/>
                        </a:rPr>
                        <a:t>rapid decomposition </a:t>
                      </a:r>
                      <a:r>
                        <a:rPr lang="en-GB" sz="900" kern="1200" dirty="0">
                          <a:effectLst/>
                        </a:rPr>
                        <a:t>of dead plant material. This provides plentiful nutrients that are easily absorbed by plant roots. However, as these nutrients are in high demand from the many fast-growing plants, they do not remain in the soil for long and stay close to the surface. If vegetation is removed, the soils quickly become </a:t>
                      </a:r>
                      <a:r>
                        <a:rPr lang="en-GB" sz="900" b="1" kern="1200" dirty="0">
                          <a:effectLst/>
                        </a:rPr>
                        <a:t>infertile</a:t>
                      </a:r>
                      <a:r>
                        <a:rPr lang="en-GB" sz="700" kern="1200" dirty="0">
                          <a:effectLst/>
                        </a:rPr>
                        <a:t>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852395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0A3E243-7788-4883-A779-A33A7A761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741359"/>
              </p:ext>
            </p:extLst>
          </p:nvPr>
        </p:nvGraphicFramePr>
        <p:xfrm>
          <a:off x="3573968" y="2635182"/>
          <a:ext cx="1545931" cy="17026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5931">
                  <a:extLst>
                    <a:ext uri="{9D8B030D-6E8A-4147-A177-3AD203B41FA5}">
                      <a16:colId xmlns:a16="http://schemas.microsoft.com/office/drawing/2014/main" val="1844453886"/>
                    </a:ext>
                  </a:extLst>
                </a:gridCol>
              </a:tblGrid>
              <a:tr h="304994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Food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</a:rPr>
                        <a:t> Web and Chains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97396"/>
                  </a:ext>
                </a:extLst>
              </a:tr>
              <a:tr h="1397628">
                <a:tc>
                  <a:txBody>
                    <a:bodyPr/>
                    <a:lstStyle/>
                    <a:p>
                      <a:r>
                        <a:rPr lang="en-GB" sz="900" b="0" dirty="0"/>
                        <a:t>Simple </a:t>
                      </a:r>
                      <a:r>
                        <a:rPr lang="en-GB" sz="900" b="1" dirty="0"/>
                        <a:t>food chains</a:t>
                      </a:r>
                      <a:r>
                        <a:rPr lang="en-GB" sz="900" b="1" baseline="0" dirty="0"/>
                        <a:t> </a:t>
                      </a:r>
                      <a:r>
                        <a:rPr lang="en-GB" sz="900" b="0" baseline="0" dirty="0"/>
                        <a:t>are useful in explaining the basic principles behind ecosystems. They show only one species at a particular trophic level. </a:t>
                      </a:r>
                      <a:r>
                        <a:rPr lang="en-GB" sz="900" b="1" baseline="0" dirty="0"/>
                        <a:t>Food webs </a:t>
                      </a:r>
                      <a:r>
                        <a:rPr lang="en-GB" sz="900" b="0" baseline="0" dirty="0"/>
                        <a:t>however consists of a network of many food chains interconnected together.</a:t>
                      </a:r>
                      <a:endParaRPr lang="en-GB" sz="9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09033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C5BDA18-5D36-4E4C-9C6A-B4E0297BF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84750"/>
              </p:ext>
            </p:extLst>
          </p:nvPr>
        </p:nvGraphicFramePr>
        <p:xfrm>
          <a:off x="8523657" y="-1"/>
          <a:ext cx="3668342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34171">
                  <a:extLst>
                    <a:ext uri="{9D8B030D-6E8A-4147-A177-3AD203B41FA5}">
                      <a16:colId xmlns:a16="http://schemas.microsoft.com/office/drawing/2014/main" val="2770630730"/>
                    </a:ext>
                  </a:extLst>
                </a:gridCol>
                <a:gridCol w="1834171">
                  <a:extLst>
                    <a:ext uri="{9D8B030D-6E8A-4147-A177-3AD203B41FA5}">
                      <a16:colId xmlns:a16="http://schemas.microsoft.com/office/drawing/2014/main" val="4245610051"/>
                    </a:ext>
                  </a:extLst>
                </a:gridCol>
              </a:tblGrid>
              <a:tr h="219869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What are the causes of deforestation?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631545"/>
                  </a:ext>
                </a:extLst>
              </a:tr>
              <a:tr h="219869">
                <a:tc>
                  <a:txBody>
                    <a:bodyPr/>
                    <a:lstStyle/>
                    <a:p>
                      <a:r>
                        <a:rPr lang="en-GB" sz="900" b="1" dirty="0"/>
                        <a:t>Logging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Agriculture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92071"/>
                  </a:ext>
                </a:extLst>
              </a:tr>
              <a:tr h="10486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Most widely reported cause of </a:t>
                      </a:r>
                      <a:r>
                        <a:rPr lang="en-GB" sz="900" baseline="0" dirty="0"/>
                        <a:t>destructions to biodiversity.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Timber</a:t>
                      </a:r>
                      <a:r>
                        <a:rPr lang="en-GB" sz="900" baseline="0" dirty="0"/>
                        <a:t> is harvested to create </a:t>
                      </a:r>
                      <a:r>
                        <a:rPr lang="en-GB" sz="900" b="1" baseline="0" dirty="0"/>
                        <a:t>commercial items </a:t>
                      </a:r>
                      <a:r>
                        <a:rPr lang="en-GB" sz="900" baseline="0" dirty="0"/>
                        <a:t>such as furniture and paper.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Large scale </a:t>
                      </a:r>
                      <a:r>
                        <a:rPr lang="en-GB" sz="900" b="1" dirty="0"/>
                        <a:t>‘slash  and burn’ </a:t>
                      </a:r>
                      <a:r>
                        <a:rPr lang="en-GB" sz="900" baseline="0" dirty="0"/>
                        <a:t>of land for ranches &amp;palm oil.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Increases </a:t>
                      </a:r>
                      <a:r>
                        <a:rPr lang="en-GB" sz="900" b="1" baseline="0" dirty="0"/>
                        <a:t>carbon emission</a:t>
                      </a:r>
                      <a:r>
                        <a:rPr lang="en-GB" sz="900" baseline="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1" baseline="0" dirty="0"/>
                        <a:t>River saltation </a:t>
                      </a:r>
                      <a:r>
                        <a:rPr lang="en-GB" sz="900" baseline="0" dirty="0"/>
                        <a:t>and </a:t>
                      </a:r>
                      <a:r>
                        <a:rPr lang="en-GB" sz="900" b="1" baseline="0" dirty="0"/>
                        <a:t>soil erosion </a:t>
                      </a:r>
                      <a:r>
                        <a:rPr lang="en-GB" sz="900" baseline="0" dirty="0"/>
                        <a:t>increasing due to the large areas of </a:t>
                      </a:r>
                      <a:r>
                        <a:rPr lang="en-GB" sz="900" b="1" baseline="0" dirty="0"/>
                        <a:t>exposed land.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Increase in </a:t>
                      </a:r>
                      <a:r>
                        <a:rPr lang="en-GB" sz="900" b="1" baseline="0" dirty="0"/>
                        <a:t>palm oil </a:t>
                      </a:r>
                      <a:r>
                        <a:rPr lang="en-GB" sz="900" baseline="0" dirty="0"/>
                        <a:t>is making the </a:t>
                      </a:r>
                      <a:r>
                        <a:rPr lang="en-GB" sz="900" b="1" baseline="0" dirty="0"/>
                        <a:t>soil infertile</a:t>
                      </a:r>
                      <a:r>
                        <a:rPr lang="en-GB" sz="900" baseline="0" dirty="0"/>
                        <a:t>.</a:t>
                      </a:r>
                      <a:endParaRPr lang="en-GB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77347"/>
                  </a:ext>
                </a:extLst>
              </a:tr>
              <a:tr h="219869">
                <a:tc>
                  <a:txBody>
                    <a:bodyPr/>
                    <a:lstStyle/>
                    <a:p>
                      <a:r>
                        <a:rPr lang="en-GB" sz="900" b="1" dirty="0"/>
                        <a:t>Mineral Extraction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Tourism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595456"/>
                  </a:ext>
                </a:extLst>
              </a:tr>
              <a:tr h="10486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1" dirty="0"/>
                        <a:t>Precious</a:t>
                      </a:r>
                      <a:r>
                        <a:rPr lang="en-GB" sz="900" b="1" baseline="0" dirty="0"/>
                        <a:t> metals </a:t>
                      </a:r>
                      <a:r>
                        <a:rPr lang="en-GB" sz="900" baseline="0" dirty="0"/>
                        <a:t>are found in the rainforest.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Areas </a:t>
                      </a:r>
                      <a:r>
                        <a:rPr lang="en-GB" sz="900" b="1" dirty="0"/>
                        <a:t>mined</a:t>
                      </a:r>
                      <a:r>
                        <a:rPr lang="en-GB" sz="900" dirty="0"/>
                        <a:t> can experience </a:t>
                      </a:r>
                      <a:r>
                        <a:rPr lang="en-GB" sz="900" b="1" dirty="0"/>
                        <a:t>soil and water contamination</a:t>
                      </a:r>
                      <a:r>
                        <a:rPr lang="en-GB" sz="90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1" dirty="0"/>
                        <a:t>Indigenous</a:t>
                      </a:r>
                      <a:r>
                        <a:rPr lang="en-GB" sz="900" b="1" baseline="0" dirty="0"/>
                        <a:t> people </a:t>
                      </a:r>
                      <a:r>
                        <a:rPr lang="en-GB" sz="900" baseline="0" dirty="0"/>
                        <a:t>are becoming </a:t>
                      </a:r>
                      <a:r>
                        <a:rPr lang="en-GB" sz="900" b="1" baseline="0" dirty="0"/>
                        <a:t>displaced</a:t>
                      </a:r>
                      <a:r>
                        <a:rPr lang="en-GB" sz="900" baseline="0" dirty="0"/>
                        <a:t> from their land due to roads being built to transport products.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1" dirty="0"/>
                        <a:t>Mass tourism </a:t>
                      </a:r>
                      <a:r>
                        <a:rPr lang="en-GB" sz="900" dirty="0"/>
                        <a:t>is resulting in the building</a:t>
                      </a:r>
                      <a:r>
                        <a:rPr lang="en-GB" sz="900" baseline="0" dirty="0"/>
                        <a:t> of hotels in extremely </a:t>
                      </a:r>
                      <a:r>
                        <a:rPr lang="en-GB" sz="900" b="1" baseline="0" dirty="0"/>
                        <a:t>vulnerable areas</a:t>
                      </a:r>
                      <a:r>
                        <a:rPr lang="en-GB" sz="900" baseline="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Lead to </a:t>
                      </a:r>
                      <a:r>
                        <a:rPr lang="en-GB" sz="900" b="1" baseline="0" dirty="0"/>
                        <a:t>negative relationship </a:t>
                      </a:r>
                      <a:r>
                        <a:rPr lang="en-GB" sz="900" baseline="0" dirty="0"/>
                        <a:t>between the government and indigenous tribes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/>
                        <a:t>Tourism has </a:t>
                      </a:r>
                      <a:r>
                        <a:rPr lang="en-GB" sz="900" b="1" baseline="0" dirty="0"/>
                        <a:t>exposed animals </a:t>
                      </a:r>
                      <a:r>
                        <a:rPr lang="en-GB" sz="900" baseline="0" dirty="0"/>
                        <a:t>to human </a:t>
                      </a:r>
                      <a:r>
                        <a:rPr lang="en-GB" sz="900" b="1" baseline="0" dirty="0"/>
                        <a:t>diseases. 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69378"/>
                  </a:ext>
                </a:extLst>
              </a:tr>
              <a:tr h="21986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 dirty="0"/>
                        <a:t>Energy Development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 dirty="0"/>
                        <a:t>Road Building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243405"/>
                  </a:ext>
                </a:extLst>
              </a:tr>
              <a:tr h="10486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The </a:t>
                      </a:r>
                      <a:r>
                        <a:rPr lang="en-GB" sz="900" b="1" dirty="0"/>
                        <a:t>high rainfall </a:t>
                      </a:r>
                      <a:r>
                        <a:rPr lang="en-GB" sz="900" dirty="0"/>
                        <a:t>creates ideal conditions for </a:t>
                      </a:r>
                      <a:r>
                        <a:rPr lang="en-GB" sz="900" b="1" dirty="0"/>
                        <a:t>hydro-electric power (HEP).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The </a:t>
                      </a:r>
                      <a:r>
                        <a:rPr lang="en-GB" sz="900" b="1" dirty="0" err="1"/>
                        <a:t>Bakun</a:t>
                      </a:r>
                      <a:r>
                        <a:rPr lang="en-GB" sz="900" b="1" dirty="0"/>
                        <a:t> Dam </a:t>
                      </a:r>
                      <a:r>
                        <a:rPr lang="en-GB" sz="900" dirty="0"/>
                        <a:t>in Malaysia is key for creating energy in this developing country, however, both people and environment have suffered.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1" dirty="0"/>
                        <a:t>Roads</a:t>
                      </a:r>
                      <a:r>
                        <a:rPr lang="en-GB" sz="900" dirty="0"/>
                        <a:t> are needed to bring supplies and </a:t>
                      </a:r>
                      <a:r>
                        <a:rPr lang="en-GB" sz="900" b="1" dirty="0"/>
                        <a:t>provide access </a:t>
                      </a:r>
                      <a:r>
                        <a:rPr lang="en-GB" sz="900" dirty="0"/>
                        <a:t>to new mining areas, settlements and energy projects.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59013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A526DCA-F5D2-42DB-885D-176CD2A2B39B}"/>
              </a:ext>
            </a:extLst>
          </p:cNvPr>
          <p:cNvSpPr txBox="1"/>
          <p:nvPr/>
        </p:nvSpPr>
        <p:spPr>
          <a:xfrm>
            <a:off x="517794" y="4748269"/>
            <a:ext cx="1307348" cy="192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Homework Project:  Research and create a model of the rainforest.  Show the layers, plants and animals that live in it.  You can make this out of anything you have at home- rubbish, cardboard, </a:t>
            </a:r>
            <a:r>
              <a:rPr lang="en-GB" sz="1000" dirty="0" err="1"/>
              <a:t>lego</a:t>
            </a:r>
            <a:r>
              <a:rPr lang="en-GB" sz="1000" dirty="0"/>
              <a:t> – whatever you have at home.  </a:t>
            </a:r>
          </a:p>
        </p:txBody>
      </p:sp>
    </p:spTree>
    <p:extLst>
      <p:ext uri="{BB962C8B-B14F-4D97-AF65-F5344CB8AC3E}">
        <p14:creationId xmlns:p14="http://schemas.microsoft.com/office/powerpoint/2010/main" val="41866054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643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lawrie thorpe</dc:creator>
  <cp:lastModifiedBy>lawrie thorpe</cp:lastModifiedBy>
  <cp:revision>9</cp:revision>
  <dcterms:created xsi:type="dcterms:W3CDTF">2020-04-24T07:19:39Z</dcterms:created>
  <dcterms:modified xsi:type="dcterms:W3CDTF">2020-05-04T06:33:28Z</dcterms:modified>
</cp:coreProperties>
</file>