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4" d="100"/>
          <a:sy n="84" d="100"/>
        </p:scale>
        <p:origin x="192" y="-6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121645A0-0F9B-4628-9264-BBB26CDCB8DE}" type="datetimeFigureOut">
              <a:rPr lang="en-GB" smtClean="0"/>
              <a:t>23/06/2020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FAD5850A-66AE-4DF2-BDE2-21AFDEE49ED2}" type="slidenum">
              <a:rPr lang="en-GB" smtClean="0"/>
              <a:t>‹#›</a:t>
            </a:fld>
            <a:endParaRPr lang="en-GB"/>
          </a:p>
        </p:txBody>
      </p:sp>
    </p:spTree>
    <p:extLst>
      <p:ext uri="{BB962C8B-B14F-4D97-AF65-F5344CB8AC3E}">
        <p14:creationId xmlns:p14="http://schemas.microsoft.com/office/powerpoint/2010/main" val="1883986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D5850A-66AE-4DF2-BDE2-21AFDEE49ED2}" type="slidenum">
              <a:rPr lang="en-GB" smtClean="0"/>
              <a:t>1</a:t>
            </a:fld>
            <a:endParaRPr lang="en-GB"/>
          </a:p>
        </p:txBody>
      </p:sp>
    </p:spTree>
    <p:extLst>
      <p:ext uri="{BB962C8B-B14F-4D97-AF65-F5344CB8AC3E}">
        <p14:creationId xmlns:p14="http://schemas.microsoft.com/office/powerpoint/2010/main" val="655011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C952440-2D15-4A2C-9C49-E45A482634EC}" type="datetimeFigureOut">
              <a:rPr lang="en-GB" smtClean="0"/>
              <a:t>23/06/2020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07CBB4-4D00-4E21-92E9-BF9F34BD31D3}" type="slidenum">
              <a:rPr lang="en-GB" smtClean="0"/>
              <a:t>‹#›</a:t>
            </a:fld>
            <a:endParaRPr lang="en-GB"/>
          </a:p>
        </p:txBody>
      </p:sp>
    </p:spTree>
    <p:extLst>
      <p:ext uri="{BB962C8B-B14F-4D97-AF65-F5344CB8AC3E}">
        <p14:creationId xmlns:p14="http://schemas.microsoft.com/office/powerpoint/2010/main" val="2410096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C952440-2D15-4A2C-9C49-E45A482634EC}" type="datetimeFigureOut">
              <a:rPr lang="en-GB" smtClean="0"/>
              <a:t>23/06/2020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07CBB4-4D00-4E21-92E9-BF9F34BD31D3}" type="slidenum">
              <a:rPr lang="en-GB" smtClean="0"/>
              <a:t>‹#›</a:t>
            </a:fld>
            <a:endParaRPr lang="en-GB"/>
          </a:p>
        </p:txBody>
      </p:sp>
    </p:spTree>
    <p:extLst>
      <p:ext uri="{BB962C8B-B14F-4D97-AF65-F5344CB8AC3E}">
        <p14:creationId xmlns:p14="http://schemas.microsoft.com/office/powerpoint/2010/main" val="74750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C952440-2D15-4A2C-9C49-E45A482634EC}" type="datetimeFigureOut">
              <a:rPr lang="en-GB" smtClean="0"/>
              <a:t>23/06/2020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07CBB4-4D00-4E21-92E9-BF9F34BD31D3}" type="slidenum">
              <a:rPr lang="en-GB" smtClean="0"/>
              <a:t>‹#›</a:t>
            </a:fld>
            <a:endParaRPr lang="en-GB"/>
          </a:p>
        </p:txBody>
      </p:sp>
    </p:spTree>
    <p:extLst>
      <p:ext uri="{BB962C8B-B14F-4D97-AF65-F5344CB8AC3E}">
        <p14:creationId xmlns:p14="http://schemas.microsoft.com/office/powerpoint/2010/main" val="3308664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C952440-2D15-4A2C-9C49-E45A482634EC}" type="datetimeFigureOut">
              <a:rPr lang="en-GB" smtClean="0"/>
              <a:t>23/06/2020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07CBB4-4D00-4E21-92E9-BF9F34BD31D3}" type="slidenum">
              <a:rPr lang="en-GB" smtClean="0"/>
              <a:t>‹#›</a:t>
            </a:fld>
            <a:endParaRPr lang="en-GB"/>
          </a:p>
        </p:txBody>
      </p:sp>
    </p:spTree>
    <p:extLst>
      <p:ext uri="{BB962C8B-B14F-4D97-AF65-F5344CB8AC3E}">
        <p14:creationId xmlns:p14="http://schemas.microsoft.com/office/powerpoint/2010/main" val="1367343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952440-2D15-4A2C-9C49-E45A482634EC}" type="datetimeFigureOut">
              <a:rPr lang="en-GB" smtClean="0"/>
              <a:t>23/06/2020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07CBB4-4D00-4E21-92E9-BF9F34BD31D3}" type="slidenum">
              <a:rPr lang="en-GB" smtClean="0"/>
              <a:t>‹#›</a:t>
            </a:fld>
            <a:endParaRPr lang="en-GB"/>
          </a:p>
        </p:txBody>
      </p:sp>
    </p:spTree>
    <p:extLst>
      <p:ext uri="{BB962C8B-B14F-4D97-AF65-F5344CB8AC3E}">
        <p14:creationId xmlns:p14="http://schemas.microsoft.com/office/powerpoint/2010/main" val="29595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C952440-2D15-4A2C-9C49-E45A482634EC}" type="datetimeFigureOut">
              <a:rPr lang="en-GB" smtClean="0"/>
              <a:t>23/06/2020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07CBB4-4D00-4E21-92E9-BF9F34BD31D3}" type="slidenum">
              <a:rPr lang="en-GB" smtClean="0"/>
              <a:t>‹#›</a:t>
            </a:fld>
            <a:endParaRPr lang="en-GB"/>
          </a:p>
        </p:txBody>
      </p:sp>
    </p:spTree>
    <p:extLst>
      <p:ext uri="{BB962C8B-B14F-4D97-AF65-F5344CB8AC3E}">
        <p14:creationId xmlns:p14="http://schemas.microsoft.com/office/powerpoint/2010/main" val="1646155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C952440-2D15-4A2C-9C49-E45A482634EC}" type="datetimeFigureOut">
              <a:rPr lang="en-GB" smtClean="0"/>
              <a:t>23/06/2020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07CBB4-4D00-4E21-92E9-BF9F34BD31D3}" type="slidenum">
              <a:rPr lang="en-GB" smtClean="0"/>
              <a:t>‹#›</a:t>
            </a:fld>
            <a:endParaRPr lang="en-GB"/>
          </a:p>
        </p:txBody>
      </p:sp>
    </p:spTree>
    <p:extLst>
      <p:ext uri="{BB962C8B-B14F-4D97-AF65-F5344CB8AC3E}">
        <p14:creationId xmlns:p14="http://schemas.microsoft.com/office/powerpoint/2010/main" val="2958512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C952440-2D15-4A2C-9C49-E45A482634EC}" type="datetimeFigureOut">
              <a:rPr lang="en-GB" smtClean="0"/>
              <a:t>23/06/2020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07CBB4-4D00-4E21-92E9-BF9F34BD31D3}" type="slidenum">
              <a:rPr lang="en-GB" smtClean="0"/>
              <a:t>‹#›</a:t>
            </a:fld>
            <a:endParaRPr lang="en-GB"/>
          </a:p>
        </p:txBody>
      </p:sp>
    </p:spTree>
    <p:extLst>
      <p:ext uri="{BB962C8B-B14F-4D97-AF65-F5344CB8AC3E}">
        <p14:creationId xmlns:p14="http://schemas.microsoft.com/office/powerpoint/2010/main" val="393845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952440-2D15-4A2C-9C49-E45A482634EC}" type="datetimeFigureOut">
              <a:rPr lang="en-GB" smtClean="0"/>
              <a:t>23/06/2020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07CBB4-4D00-4E21-92E9-BF9F34BD31D3}" type="slidenum">
              <a:rPr lang="en-GB" smtClean="0"/>
              <a:t>‹#›</a:t>
            </a:fld>
            <a:endParaRPr lang="en-GB"/>
          </a:p>
        </p:txBody>
      </p:sp>
    </p:spTree>
    <p:extLst>
      <p:ext uri="{BB962C8B-B14F-4D97-AF65-F5344CB8AC3E}">
        <p14:creationId xmlns:p14="http://schemas.microsoft.com/office/powerpoint/2010/main" val="126237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952440-2D15-4A2C-9C49-E45A482634EC}" type="datetimeFigureOut">
              <a:rPr lang="en-GB" smtClean="0"/>
              <a:t>23/06/2020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07CBB4-4D00-4E21-92E9-BF9F34BD31D3}" type="slidenum">
              <a:rPr lang="en-GB" smtClean="0"/>
              <a:t>‹#›</a:t>
            </a:fld>
            <a:endParaRPr lang="en-GB"/>
          </a:p>
        </p:txBody>
      </p:sp>
    </p:spTree>
    <p:extLst>
      <p:ext uri="{BB962C8B-B14F-4D97-AF65-F5344CB8AC3E}">
        <p14:creationId xmlns:p14="http://schemas.microsoft.com/office/powerpoint/2010/main" val="3496909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952440-2D15-4A2C-9C49-E45A482634EC}" type="datetimeFigureOut">
              <a:rPr lang="en-GB" smtClean="0"/>
              <a:t>23/06/2020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07CBB4-4D00-4E21-92E9-BF9F34BD31D3}" type="slidenum">
              <a:rPr lang="en-GB" smtClean="0"/>
              <a:t>‹#›</a:t>
            </a:fld>
            <a:endParaRPr lang="en-GB"/>
          </a:p>
        </p:txBody>
      </p:sp>
    </p:spTree>
    <p:extLst>
      <p:ext uri="{BB962C8B-B14F-4D97-AF65-F5344CB8AC3E}">
        <p14:creationId xmlns:p14="http://schemas.microsoft.com/office/powerpoint/2010/main" val="3947628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52440-2D15-4A2C-9C49-E45A482634EC}" type="datetimeFigureOut">
              <a:rPr lang="en-GB" smtClean="0"/>
              <a:t>23/06/2020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07CBB4-4D00-4E21-92E9-BF9F34BD31D3}" type="slidenum">
              <a:rPr lang="en-GB" smtClean="0"/>
              <a:t>‹#›</a:t>
            </a:fld>
            <a:endParaRPr lang="en-GB"/>
          </a:p>
        </p:txBody>
      </p:sp>
    </p:spTree>
    <p:extLst>
      <p:ext uri="{BB962C8B-B14F-4D97-AF65-F5344CB8AC3E}">
        <p14:creationId xmlns:p14="http://schemas.microsoft.com/office/powerpoint/2010/main" val="565479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4898D89-AC3A-4AB4-BBF2-431FEE5CB738}"/>
              </a:ext>
            </a:extLst>
          </p:cNvPr>
          <p:cNvSpPr txBox="1"/>
          <p:nvPr/>
        </p:nvSpPr>
        <p:spPr>
          <a:xfrm rot="16200000">
            <a:off x="-4125082" y="936849"/>
            <a:ext cx="8714509" cy="400110"/>
          </a:xfrm>
          <a:prstGeom prst="rect">
            <a:avLst/>
          </a:prstGeom>
          <a:noFill/>
        </p:spPr>
        <p:txBody>
          <a:bodyPr wrap="square" rtlCol="0">
            <a:spAutoFit/>
          </a:bodyPr>
          <a:lstStyle/>
          <a:p>
            <a:pPr defTabSz="457200"/>
            <a:r>
              <a:rPr lang="en-GB" sz="2000" b="1" i="1" dirty="0">
                <a:solidFill>
                  <a:prstClr val="black"/>
                </a:solidFill>
                <a:latin typeface="Century Gothic" panose="020B0502020202020204" pitchFamily="34" charset="0"/>
              </a:rPr>
              <a:t>Religious Studies – Y8 – Ethics </a:t>
            </a:r>
          </a:p>
        </p:txBody>
      </p:sp>
      <p:sp>
        <p:nvSpPr>
          <p:cNvPr id="5" name="Rectangle 4">
            <a:extLst>
              <a:ext uri="{FF2B5EF4-FFF2-40B4-BE49-F238E27FC236}">
                <a16:creationId xmlns:a16="http://schemas.microsoft.com/office/drawing/2014/main" id="{48656245-7D96-4C05-99C4-F010B8CA4797}"/>
              </a:ext>
            </a:extLst>
          </p:cNvPr>
          <p:cNvSpPr/>
          <p:nvPr/>
        </p:nvSpPr>
        <p:spPr>
          <a:xfrm>
            <a:off x="446630" y="143147"/>
            <a:ext cx="4300567" cy="298389"/>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a:solidFill>
                <a:prstClr val="white"/>
              </a:solidFill>
              <a:latin typeface="Calibri" panose="020F0502020204030204"/>
            </a:endParaRPr>
          </a:p>
        </p:txBody>
      </p:sp>
      <p:sp>
        <p:nvSpPr>
          <p:cNvPr id="6" name="TextBox 5">
            <a:extLst>
              <a:ext uri="{FF2B5EF4-FFF2-40B4-BE49-F238E27FC236}">
                <a16:creationId xmlns:a16="http://schemas.microsoft.com/office/drawing/2014/main" id="{3BDF6DE1-1B4D-450E-8A2C-4FAD15FE8FB2}"/>
              </a:ext>
            </a:extLst>
          </p:cNvPr>
          <p:cNvSpPr txBox="1"/>
          <p:nvPr/>
        </p:nvSpPr>
        <p:spPr>
          <a:xfrm>
            <a:off x="1294536" y="148815"/>
            <a:ext cx="2259961" cy="307777"/>
          </a:xfrm>
          <a:prstGeom prst="rect">
            <a:avLst/>
          </a:prstGeom>
          <a:noFill/>
        </p:spPr>
        <p:txBody>
          <a:bodyPr wrap="square" rtlCol="0">
            <a:spAutoFit/>
          </a:bodyPr>
          <a:lstStyle/>
          <a:p>
            <a:pPr algn="ctr" defTabSz="457200"/>
            <a:r>
              <a:rPr lang="en-GB" sz="1400" b="1" dirty="0">
                <a:solidFill>
                  <a:prstClr val="white"/>
                </a:solidFill>
                <a:latin typeface="Comic Sans MS" panose="030F0702030302020204" pitchFamily="66" charset="0"/>
              </a:rPr>
              <a:t>Key Vocabulary</a:t>
            </a:r>
            <a:r>
              <a:rPr lang="en-GB" sz="1400" b="1" dirty="0">
                <a:solidFill>
                  <a:prstClr val="white"/>
                </a:solidFill>
                <a:latin typeface="Century Gothic" panose="020B0502020202020204" pitchFamily="34" charset="0"/>
              </a:rPr>
              <a:t>…</a:t>
            </a:r>
          </a:p>
        </p:txBody>
      </p:sp>
      <p:graphicFrame>
        <p:nvGraphicFramePr>
          <p:cNvPr id="7" name="Table 6">
            <a:extLst>
              <a:ext uri="{FF2B5EF4-FFF2-40B4-BE49-F238E27FC236}">
                <a16:creationId xmlns:a16="http://schemas.microsoft.com/office/drawing/2014/main" id="{BA9D27F0-B374-471F-B6B9-33020F5AAA64}"/>
              </a:ext>
            </a:extLst>
          </p:cNvPr>
          <p:cNvGraphicFramePr>
            <a:graphicFrameLocks noGrp="1"/>
          </p:cNvGraphicFramePr>
          <p:nvPr>
            <p:extLst>
              <p:ext uri="{D42A27DB-BD31-4B8C-83A1-F6EECF244321}">
                <p14:modId xmlns:p14="http://schemas.microsoft.com/office/powerpoint/2010/main" val="3980539601"/>
              </p:ext>
            </p:extLst>
          </p:nvPr>
        </p:nvGraphicFramePr>
        <p:xfrm>
          <a:off x="468380" y="471382"/>
          <a:ext cx="4300568" cy="3444240"/>
        </p:xfrm>
        <a:graphic>
          <a:graphicData uri="http://schemas.openxmlformats.org/drawingml/2006/table">
            <a:tbl>
              <a:tblPr firstRow="1" bandRow="1">
                <a:tableStyleId>{D7AC3CCA-C797-4891-BE02-D94E43425B78}</a:tableStyleId>
              </a:tblPr>
              <a:tblGrid>
                <a:gridCol w="1122739">
                  <a:extLst>
                    <a:ext uri="{9D8B030D-6E8A-4147-A177-3AD203B41FA5}">
                      <a16:colId xmlns:a16="http://schemas.microsoft.com/office/drawing/2014/main" val="3922652725"/>
                    </a:ext>
                  </a:extLst>
                </a:gridCol>
                <a:gridCol w="3177829">
                  <a:extLst>
                    <a:ext uri="{9D8B030D-6E8A-4147-A177-3AD203B41FA5}">
                      <a16:colId xmlns:a16="http://schemas.microsoft.com/office/drawing/2014/main" val="4067240341"/>
                    </a:ext>
                  </a:extLst>
                </a:gridCol>
              </a:tblGrid>
              <a:tr h="330770">
                <a:tc>
                  <a:txBody>
                    <a:bodyPr/>
                    <a:lstStyle/>
                    <a:p>
                      <a:r>
                        <a:rPr lang="en-GB" sz="1000" b="1" dirty="0">
                          <a:latin typeface="Comic Sans MS" panose="030F0702030302020204" pitchFamily="66" charset="0"/>
                        </a:rPr>
                        <a:t>Human Rights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latin typeface="Comic Sans MS" panose="030F0702030302020204" pitchFamily="66" charset="0"/>
                        </a:rPr>
                        <a:t>A right which belongs to every person. The Universal Declaration of Human Rights was issued in 1948 – it set out basic rights that every human being was entitled to such as FREEDOM, SHELTER, SAFETY, NOT TO BE A SLAVE and EDUCATION.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4125703"/>
                  </a:ext>
                </a:extLst>
              </a:tr>
              <a:tr h="298939">
                <a:tc>
                  <a:txBody>
                    <a:bodyPr/>
                    <a:lstStyle/>
                    <a:p>
                      <a:r>
                        <a:rPr lang="en-GB" sz="1000" b="1" dirty="0">
                          <a:latin typeface="Comic Sans MS" panose="030F0702030302020204" pitchFamily="66" charset="0"/>
                        </a:rPr>
                        <a:t>Social Justice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latin typeface="Comic Sans MS" panose="030F0702030302020204" pitchFamily="66" charset="0"/>
                        </a:rPr>
                        <a:t>A fair distribution of wealth and opportunities such as housing and education.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7472564"/>
                  </a:ext>
                </a:extLst>
              </a:tr>
              <a:tr h="325315">
                <a:tc>
                  <a:txBody>
                    <a:bodyPr/>
                    <a:lstStyle/>
                    <a:p>
                      <a:r>
                        <a:rPr lang="en-GB" sz="1000" b="1" dirty="0">
                          <a:latin typeface="Comic Sans MS" panose="030F0702030302020204" pitchFamily="66" charset="0"/>
                        </a:rPr>
                        <a:t>Wealth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latin typeface="Comic Sans MS" panose="030F0702030302020204" pitchFamily="66" charset="0"/>
                        </a:rPr>
                        <a:t>Financial assets (things) that can be used in a transaction (bought and sold). These can include property, raw materials and money.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5526129"/>
                  </a:ext>
                </a:extLst>
              </a:tr>
              <a:tr h="272561">
                <a:tc>
                  <a:txBody>
                    <a:bodyPr/>
                    <a:lstStyle/>
                    <a:p>
                      <a:r>
                        <a:rPr lang="en-GB" sz="1000" b="1" dirty="0">
                          <a:latin typeface="Comic Sans MS" panose="030F0702030302020204" pitchFamily="66" charset="0"/>
                        </a:rPr>
                        <a:t>Poverty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latin typeface="Comic Sans MS" panose="030F0702030302020204" pitchFamily="66" charset="0"/>
                        </a:rPr>
                        <a:t>The state of being extremely poor and not having enough basic things that a person needs (This can include education)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336789"/>
                  </a:ext>
                </a:extLst>
              </a:tr>
              <a:tr h="281354">
                <a:tc>
                  <a:txBody>
                    <a:bodyPr/>
                    <a:lstStyle/>
                    <a:p>
                      <a:r>
                        <a:rPr lang="en-GB" sz="1000" b="1" dirty="0">
                          <a:latin typeface="Comic Sans MS" panose="030F0702030302020204" pitchFamily="66" charset="0"/>
                        </a:rPr>
                        <a:t>Prejudice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latin typeface="Comic Sans MS" panose="030F0702030302020204" pitchFamily="66" charset="0"/>
                        </a:rPr>
                        <a:t>Feeling towards another person or group that is not based on evidence but pre-conceived (ideas and thoughts that are already there) feelings.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511630"/>
                  </a:ext>
                </a:extLst>
              </a:tr>
              <a:tr h="281354">
                <a:tc>
                  <a:txBody>
                    <a:bodyPr/>
                    <a:lstStyle/>
                    <a:p>
                      <a:r>
                        <a:rPr lang="en-GB" sz="1000" b="1" dirty="0">
                          <a:latin typeface="Comic Sans MS" panose="030F0702030302020204" pitchFamily="66" charset="0"/>
                        </a:rPr>
                        <a:t>Discrimination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latin typeface="Comic Sans MS" panose="030F0702030302020204" pitchFamily="66" charset="0"/>
                        </a:rPr>
                        <a:t>Unfair treatment of people or groups based on gender, sexuality, race, religion and skin colour.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1354181"/>
                  </a:ext>
                </a:extLst>
              </a:tr>
            </a:tbl>
          </a:graphicData>
        </a:graphic>
      </p:graphicFrame>
      <p:sp>
        <p:nvSpPr>
          <p:cNvPr id="9" name="TextBox 8">
            <a:extLst>
              <a:ext uri="{FF2B5EF4-FFF2-40B4-BE49-F238E27FC236}">
                <a16:creationId xmlns:a16="http://schemas.microsoft.com/office/drawing/2014/main" id="{96D2552E-7A1A-463A-9757-1DE67E041B5C}"/>
              </a:ext>
            </a:extLst>
          </p:cNvPr>
          <p:cNvSpPr txBox="1"/>
          <p:nvPr/>
        </p:nvSpPr>
        <p:spPr>
          <a:xfrm>
            <a:off x="8733623" y="554642"/>
            <a:ext cx="2259961" cy="307777"/>
          </a:xfrm>
          <a:prstGeom prst="rect">
            <a:avLst/>
          </a:prstGeom>
          <a:noFill/>
          <a:ln>
            <a:noFill/>
          </a:ln>
        </p:spPr>
        <p:txBody>
          <a:bodyPr wrap="square" rtlCol="0">
            <a:spAutoFit/>
          </a:bodyPr>
          <a:lstStyle/>
          <a:p>
            <a:pPr algn="ctr" defTabSz="457200"/>
            <a:r>
              <a:rPr lang="en-GB" sz="1400" dirty="0">
                <a:solidFill>
                  <a:prstClr val="white"/>
                </a:solidFill>
                <a:latin typeface="Calibri" panose="020F0502020204030204"/>
              </a:rPr>
              <a:t>Tools &amp; Equipment</a:t>
            </a:r>
          </a:p>
        </p:txBody>
      </p:sp>
      <p:sp>
        <p:nvSpPr>
          <p:cNvPr id="19" name="Rectangle 18">
            <a:extLst>
              <a:ext uri="{FF2B5EF4-FFF2-40B4-BE49-F238E27FC236}">
                <a16:creationId xmlns:a16="http://schemas.microsoft.com/office/drawing/2014/main" id="{84903193-5152-4CB1-9916-206EDC3918A1}"/>
              </a:ext>
            </a:extLst>
          </p:cNvPr>
          <p:cNvSpPr/>
          <p:nvPr/>
        </p:nvSpPr>
        <p:spPr>
          <a:xfrm>
            <a:off x="8855994" y="1387715"/>
            <a:ext cx="2976829" cy="269331"/>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a:solidFill>
                <a:prstClr val="white"/>
              </a:solidFill>
              <a:latin typeface="Calibri" panose="020F0502020204030204"/>
            </a:endParaRPr>
          </a:p>
        </p:txBody>
      </p:sp>
      <p:sp>
        <p:nvSpPr>
          <p:cNvPr id="21" name="Rectangle 20">
            <a:extLst>
              <a:ext uri="{FF2B5EF4-FFF2-40B4-BE49-F238E27FC236}">
                <a16:creationId xmlns:a16="http://schemas.microsoft.com/office/drawing/2014/main" id="{FECFDD10-C4B7-4EFD-B557-A006798A0937}"/>
              </a:ext>
            </a:extLst>
          </p:cNvPr>
          <p:cNvSpPr/>
          <p:nvPr/>
        </p:nvSpPr>
        <p:spPr>
          <a:xfrm>
            <a:off x="4797082" y="109574"/>
            <a:ext cx="3956517" cy="298389"/>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a:solidFill>
                <a:prstClr val="white"/>
              </a:solidFill>
              <a:latin typeface="Calibri" panose="020F0502020204030204"/>
            </a:endParaRPr>
          </a:p>
        </p:txBody>
      </p:sp>
      <p:sp>
        <p:nvSpPr>
          <p:cNvPr id="22" name="TextBox 21">
            <a:extLst>
              <a:ext uri="{FF2B5EF4-FFF2-40B4-BE49-F238E27FC236}">
                <a16:creationId xmlns:a16="http://schemas.microsoft.com/office/drawing/2014/main" id="{992522BA-9BA3-4A7A-90E1-5478B7F9976F}"/>
              </a:ext>
            </a:extLst>
          </p:cNvPr>
          <p:cNvSpPr txBox="1"/>
          <p:nvPr/>
        </p:nvSpPr>
        <p:spPr>
          <a:xfrm>
            <a:off x="5188527" y="405614"/>
            <a:ext cx="2081640" cy="307777"/>
          </a:xfrm>
          <a:prstGeom prst="rect">
            <a:avLst/>
          </a:prstGeom>
          <a:noFill/>
        </p:spPr>
        <p:txBody>
          <a:bodyPr wrap="square" rtlCol="0">
            <a:spAutoFit/>
          </a:bodyPr>
          <a:lstStyle/>
          <a:p>
            <a:pPr algn="ctr" defTabSz="457200"/>
            <a:r>
              <a:rPr lang="en-GB" sz="1400" dirty="0">
                <a:solidFill>
                  <a:prstClr val="white"/>
                </a:solidFill>
                <a:latin typeface="Calibri" panose="020F0502020204030204"/>
              </a:rPr>
              <a:t>Electrical Components</a:t>
            </a:r>
          </a:p>
        </p:txBody>
      </p:sp>
      <p:sp>
        <p:nvSpPr>
          <p:cNvPr id="28" name="TextBox 27">
            <a:extLst>
              <a:ext uri="{FF2B5EF4-FFF2-40B4-BE49-F238E27FC236}">
                <a16:creationId xmlns:a16="http://schemas.microsoft.com/office/drawing/2014/main" id="{70CE6ACB-F24D-44D8-8757-DBA65CE178EB}"/>
              </a:ext>
            </a:extLst>
          </p:cNvPr>
          <p:cNvSpPr txBox="1"/>
          <p:nvPr/>
        </p:nvSpPr>
        <p:spPr>
          <a:xfrm>
            <a:off x="8848190" y="564770"/>
            <a:ext cx="2932261" cy="830997"/>
          </a:xfrm>
          <a:prstGeom prst="rect">
            <a:avLst/>
          </a:prstGeom>
          <a:noFill/>
        </p:spPr>
        <p:txBody>
          <a:bodyPr wrap="square" rtlCol="0">
            <a:spAutoFit/>
          </a:bodyPr>
          <a:lstStyle/>
          <a:p>
            <a:pPr defTabSz="457200"/>
            <a:r>
              <a:rPr lang="en-GB" sz="1200" dirty="0">
                <a:solidFill>
                  <a:prstClr val="black"/>
                </a:solidFill>
                <a:latin typeface="Comic Sans MS" panose="030F0702030302020204" pitchFamily="66" charset="0"/>
              </a:rPr>
              <a:t>When we look at Christian Ethics we are looking at how Christian values such as PEACE, LOVE and RESPECT are applied in the ‘real world’ </a:t>
            </a:r>
          </a:p>
        </p:txBody>
      </p:sp>
      <p:sp>
        <p:nvSpPr>
          <p:cNvPr id="30" name="TextBox 29">
            <a:extLst>
              <a:ext uri="{FF2B5EF4-FFF2-40B4-BE49-F238E27FC236}">
                <a16:creationId xmlns:a16="http://schemas.microsoft.com/office/drawing/2014/main" id="{E710E9F2-D20C-4241-936F-06A5059CFF84}"/>
              </a:ext>
            </a:extLst>
          </p:cNvPr>
          <p:cNvSpPr txBox="1"/>
          <p:nvPr/>
        </p:nvSpPr>
        <p:spPr>
          <a:xfrm>
            <a:off x="5635683" y="112011"/>
            <a:ext cx="2259961" cy="307777"/>
          </a:xfrm>
          <a:prstGeom prst="rect">
            <a:avLst/>
          </a:prstGeom>
          <a:noFill/>
          <a:ln>
            <a:noFill/>
          </a:ln>
        </p:spPr>
        <p:txBody>
          <a:bodyPr wrap="square" rtlCol="0">
            <a:spAutoFit/>
          </a:bodyPr>
          <a:lstStyle/>
          <a:p>
            <a:pPr algn="ctr" defTabSz="457200"/>
            <a:r>
              <a:rPr lang="en-GB" sz="1400" b="1" dirty="0">
                <a:solidFill>
                  <a:prstClr val="white"/>
                </a:solidFill>
                <a:latin typeface="Comic Sans MS" panose="030F0702030302020204" pitchFamily="66" charset="0"/>
              </a:rPr>
              <a:t>Key People</a:t>
            </a:r>
          </a:p>
        </p:txBody>
      </p:sp>
      <p:sp>
        <p:nvSpPr>
          <p:cNvPr id="45" name="Rectangle 44">
            <a:extLst>
              <a:ext uri="{FF2B5EF4-FFF2-40B4-BE49-F238E27FC236}">
                <a16:creationId xmlns:a16="http://schemas.microsoft.com/office/drawing/2014/main" id="{C16746B9-7312-4D19-B734-261B8CF55A85}"/>
              </a:ext>
            </a:extLst>
          </p:cNvPr>
          <p:cNvSpPr/>
          <p:nvPr/>
        </p:nvSpPr>
        <p:spPr>
          <a:xfrm>
            <a:off x="8831947" y="193659"/>
            <a:ext cx="3000877" cy="30650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b="1">
              <a:solidFill>
                <a:prstClr val="white"/>
              </a:solidFill>
              <a:latin typeface="Calibri" panose="020F0502020204030204"/>
            </a:endParaRPr>
          </a:p>
        </p:txBody>
      </p:sp>
      <p:sp>
        <p:nvSpPr>
          <p:cNvPr id="46" name="TextBox 45">
            <a:extLst>
              <a:ext uri="{FF2B5EF4-FFF2-40B4-BE49-F238E27FC236}">
                <a16:creationId xmlns:a16="http://schemas.microsoft.com/office/drawing/2014/main" id="{22A0A090-6B9C-4CBC-B7A2-E7C1DC9A035F}"/>
              </a:ext>
            </a:extLst>
          </p:cNvPr>
          <p:cNvSpPr txBox="1"/>
          <p:nvPr/>
        </p:nvSpPr>
        <p:spPr>
          <a:xfrm>
            <a:off x="9082820" y="193659"/>
            <a:ext cx="2149023" cy="307777"/>
          </a:xfrm>
          <a:prstGeom prst="rect">
            <a:avLst/>
          </a:prstGeom>
          <a:noFill/>
        </p:spPr>
        <p:txBody>
          <a:bodyPr wrap="square" rtlCol="0">
            <a:spAutoFit/>
          </a:bodyPr>
          <a:lstStyle/>
          <a:p>
            <a:pPr algn="ctr" defTabSz="457200"/>
            <a:r>
              <a:rPr lang="en-GB" sz="1400" b="1" dirty="0">
                <a:solidFill>
                  <a:prstClr val="black"/>
                </a:solidFill>
                <a:latin typeface="Comic Sans MS" panose="030F0702030302020204" pitchFamily="66" charset="0"/>
              </a:rPr>
              <a:t>Always Remember…</a:t>
            </a:r>
          </a:p>
        </p:txBody>
      </p:sp>
      <p:sp>
        <p:nvSpPr>
          <p:cNvPr id="2" name="Rectangle 1"/>
          <p:cNvSpPr/>
          <p:nvPr/>
        </p:nvSpPr>
        <p:spPr>
          <a:xfrm>
            <a:off x="457907" y="6350327"/>
            <a:ext cx="11550856" cy="40051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a:solidFill>
                <a:prstClr val="white"/>
              </a:solidFill>
              <a:latin typeface="Calibri" panose="020F0502020204030204"/>
            </a:endParaRPr>
          </a:p>
        </p:txBody>
      </p:sp>
      <p:sp>
        <p:nvSpPr>
          <p:cNvPr id="15" name="TextBox 14"/>
          <p:cNvSpPr txBox="1"/>
          <p:nvPr/>
        </p:nvSpPr>
        <p:spPr>
          <a:xfrm>
            <a:off x="457907" y="6335537"/>
            <a:ext cx="11528386" cy="400110"/>
          </a:xfrm>
          <a:prstGeom prst="rect">
            <a:avLst/>
          </a:prstGeom>
          <a:noFill/>
          <a:ln>
            <a:noFill/>
          </a:ln>
        </p:spPr>
        <p:txBody>
          <a:bodyPr wrap="square" rtlCol="0">
            <a:spAutoFit/>
          </a:bodyPr>
          <a:lstStyle/>
          <a:p>
            <a:pPr defTabSz="457200"/>
            <a:r>
              <a:rPr lang="en-GB" sz="1000" b="1" dirty="0">
                <a:solidFill>
                  <a:srgbClr val="7030A0"/>
                </a:solidFill>
                <a:latin typeface="Comic Sans MS" panose="030F0702030302020204" pitchFamily="66" charset="0"/>
              </a:rPr>
              <a:t>Activity – </a:t>
            </a:r>
            <a:r>
              <a:rPr lang="en-GB" sz="1000" b="1" u="sng" dirty="0">
                <a:solidFill>
                  <a:srgbClr val="7030A0"/>
                </a:solidFill>
                <a:latin typeface="Comic Sans MS" panose="030F0702030302020204" pitchFamily="66" charset="0"/>
              </a:rPr>
              <a:t>Everybody in the U.K should be given a living wage of £12,000 a year. </a:t>
            </a:r>
            <a:r>
              <a:rPr lang="en-GB" sz="1000" b="1" dirty="0">
                <a:solidFill>
                  <a:srgbClr val="7030A0"/>
                </a:solidFill>
                <a:latin typeface="Comic Sans MS" panose="030F0702030302020204" pitchFamily="66" charset="0"/>
              </a:rPr>
              <a:t>(a person in work would have their wage added to this but there would be no benefit system). How far do you agree with this statement? Write an essay arguing FOR and AGAINST this statement with your own conclusion at </a:t>
            </a:r>
            <a:r>
              <a:rPr lang="en-GB" sz="1000" b="1">
                <a:solidFill>
                  <a:srgbClr val="7030A0"/>
                </a:solidFill>
                <a:latin typeface="Comic Sans MS" panose="030F0702030302020204" pitchFamily="66" charset="0"/>
              </a:rPr>
              <a:t>the end.</a:t>
            </a:r>
            <a:endParaRPr lang="en-GB" sz="1000" dirty="0">
              <a:solidFill>
                <a:prstClr val="black"/>
              </a:solidFill>
              <a:latin typeface="Comic Sans MS" panose="030F0702030302020204" pitchFamily="66" charset="0"/>
            </a:endParaRPr>
          </a:p>
        </p:txBody>
      </p:sp>
      <p:sp>
        <p:nvSpPr>
          <p:cNvPr id="44" name="TextBox 43">
            <a:extLst>
              <a:ext uri="{FF2B5EF4-FFF2-40B4-BE49-F238E27FC236}">
                <a16:creationId xmlns:a16="http://schemas.microsoft.com/office/drawing/2014/main" id="{A8A8FE5F-B642-4AFA-BD2E-CADFAE64AE79}"/>
              </a:ext>
            </a:extLst>
          </p:cNvPr>
          <p:cNvSpPr txBox="1"/>
          <p:nvPr/>
        </p:nvSpPr>
        <p:spPr>
          <a:xfrm>
            <a:off x="9202404" y="1387715"/>
            <a:ext cx="2259961" cy="246221"/>
          </a:xfrm>
          <a:prstGeom prst="rect">
            <a:avLst/>
          </a:prstGeom>
          <a:noFill/>
          <a:ln>
            <a:noFill/>
          </a:ln>
        </p:spPr>
        <p:txBody>
          <a:bodyPr wrap="square" rtlCol="0">
            <a:spAutoFit/>
          </a:bodyPr>
          <a:lstStyle/>
          <a:p>
            <a:pPr algn="ctr" defTabSz="457200"/>
            <a:r>
              <a:rPr lang="en-GB" sz="1000" b="1" dirty="0">
                <a:solidFill>
                  <a:prstClr val="white"/>
                </a:solidFill>
                <a:latin typeface="Comic Sans MS" panose="030F0702030302020204" pitchFamily="66" charset="0"/>
              </a:rPr>
              <a:t> UNCHR + UNCRC</a:t>
            </a:r>
          </a:p>
        </p:txBody>
      </p:sp>
      <p:sp>
        <p:nvSpPr>
          <p:cNvPr id="11" name="TextBox 10">
            <a:extLst>
              <a:ext uri="{FF2B5EF4-FFF2-40B4-BE49-F238E27FC236}">
                <a16:creationId xmlns:a16="http://schemas.microsoft.com/office/drawing/2014/main" id="{DE3B11F8-BD31-41A3-AE26-2AA1765DC868}"/>
              </a:ext>
            </a:extLst>
          </p:cNvPr>
          <p:cNvSpPr txBox="1"/>
          <p:nvPr/>
        </p:nvSpPr>
        <p:spPr>
          <a:xfrm>
            <a:off x="461026" y="3923636"/>
            <a:ext cx="4317110" cy="276999"/>
          </a:xfrm>
          <a:prstGeom prst="rect">
            <a:avLst/>
          </a:prstGeom>
          <a:solidFill>
            <a:srgbClr val="FF0000"/>
          </a:solidFill>
        </p:spPr>
        <p:txBody>
          <a:bodyPr wrap="square" rtlCol="0">
            <a:spAutoFit/>
          </a:bodyPr>
          <a:lstStyle/>
          <a:p>
            <a:pPr algn="ctr"/>
            <a:r>
              <a:rPr lang="en-GB" sz="1200" b="1" dirty="0">
                <a:solidFill>
                  <a:schemeClr val="bg1"/>
                </a:solidFill>
                <a:latin typeface="Comic Sans MS" panose="030F0702030302020204" pitchFamily="66" charset="0"/>
              </a:rPr>
              <a:t>What is a ‘Living Wage’?</a:t>
            </a:r>
          </a:p>
        </p:txBody>
      </p:sp>
      <p:graphicFrame>
        <p:nvGraphicFramePr>
          <p:cNvPr id="18" name="Table 19">
            <a:extLst>
              <a:ext uri="{FF2B5EF4-FFF2-40B4-BE49-F238E27FC236}">
                <a16:creationId xmlns:a16="http://schemas.microsoft.com/office/drawing/2014/main" id="{2897A575-0E4B-4B01-8C98-869C60D16D78}"/>
              </a:ext>
            </a:extLst>
          </p:cNvPr>
          <p:cNvGraphicFramePr>
            <a:graphicFrameLocks noGrp="1"/>
          </p:cNvGraphicFramePr>
          <p:nvPr>
            <p:extLst>
              <p:ext uri="{D42A27DB-BD31-4B8C-83A1-F6EECF244321}">
                <p14:modId xmlns:p14="http://schemas.microsoft.com/office/powerpoint/2010/main" val="3703931061"/>
              </p:ext>
            </p:extLst>
          </p:nvPr>
        </p:nvGraphicFramePr>
        <p:xfrm>
          <a:off x="4832980" y="478562"/>
          <a:ext cx="3915478" cy="4800600"/>
        </p:xfrm>
        <a:graphic>
          <a:graphicData uri="http://schemas.openxmlformats.org/drawingml/2006/table">
            <a:tbl>
              <a:tblPr firstRow="1" bandRow="1">
                <a:tableStyleId>{5940675A-B579-460E-94D1-54222C63F5DA}</a:tableStyleId>
              </a:tblPr>
              <a:tblGrid>
                <a:gridCol w="1957739">
                  <a:extLst>
                    <a:ext uri="{9D8B030D-6E8A-4147-A177-3AD203B41FA5}">
                      <a16:colId xmlns:a16="http://schemas.microsoft.com/office/drawing/2014/main" val="4159993650"/>
                    </a:ext>
                  </a:extLst>
                </a:gridCol>
                <a:gridCol w="1957739">
                  <a:extLst>
                    <a:ext uri="{9D8B030D-6E8A-4147-A177-3AD203B41FA5}">
                      <a16:colId xmlns:a16="http://schemas.microsoft.com/office/drawing/2014/main" val="3365963944"/>
                    </a:ext>
                  </a:extLst>
                </a:gridCol>
              </a:tblGrid>
              <a:tr h="3362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Comic Sans MS" panose="030F0702030302020204" pitchFamily="66"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Comic Sans MS" panose="030F0702030302020204" pitchFamily="66" charset="0"/>
                          <a:ea typeface="+mn-ea"/>
                          <a:cs typeface="+mn-cs"/>
                        </a:rPr>
                        <a:t>One of the best-known Christian leaders who fought against racial prejudice and discrimination was </a:t>
                      </a:r>
                      <a:r>
                        <a:rPr lang="en-US" sz="900" b="1" i="0" u="sng" kern="1200" dirty="0">
                          <a:solidFill>
                            <a:schemeClr val="tx1"/>
                          </a:solidFill>
                          <a:effectLst/>
                          <a:latin typeface="Comic Sans MS" panose="030F0702030302020204" pitchFamily="66" charset="0"/>
                          <a:ea typeface="+mn-ea"/>
                          <a:cs typeface="+mn-cs"/>
                        </a:rPr>
                        <a:t>Martin Luther King Jr</a:t>
                      </a:r>
                      <a:r>
                        <a:rPr lang="en-US" sz="900" b="1" i="0" kern="1200" dirty="0">
                          <a:solidFill>
                            <a:schemeClr val="tx1"/>
                          </a:solidFill>
                          <a:effectLst/>
                          <a:latin typeface="Comic Sans MS" panose="030F0702030302020204" pitchFamily="66" charset="0"/>
                          <a:ea typeface="+mn-ea"/>
                          <a:cs typeface="+mn-cs"/>
                        </a:rPr>
                        <a:t>,</a:t>
                      </a:r>
                      <a:r>
                        <a:rPr lang="en-US" sz="900" b="0" i="0" kern="1200" dirty="0">
                          <a:solidFill>
                            <a:schemeClr val="tx1"/>
                          </a:solidFill>
                          <a:effectLst/>
                          <a:latin typeface="Comic Sans MS" panose="030F0702030302020204" pitchFamily="66" charset="0"/>
                          <a:ea typeface="+mn-ea"/>
                          <a:cs typeface="+mn-cs"/>
                        </a:rPr>
                        <a:t> an American</a:t>
                      </a:r>
                      <a:r>
                        <a:rPr lang="en-US" sz="900" b="1" i="0" kern="1200" dirty="0">
                          <a:solidFill>
                            <a:schemeClr val="tx1"/>
                          </a:solidFill>
                          <a:effectLst/>
                          <a:latin typeface="Comic Sans MS" panose="030F0702030302020204" pitchFamily="66" charset="0"/>
                          <a:ea typeface="+mn-ea"/>
                          <a:cs typeface="+mn-cs"/>
                        </a:rPr>
                        <a:t> </a:t>
                      </a:r>
                      <a:r>
                        <a:rPr lang="en-US" sz="900" b="0" i="0" kern="1200" dirty="0">
                          <a:solidFill>
                            <a:schemeClr val="tx1"/>
                          </a:solidFill>
                          <a:effectLst/>
                          <a:latin typeface="Comic Sans MS" panose="030F0702030302020204" pitchFamily="66" charset="0"/>
                          <a:ea typeface="+mn-ea"/>
                          <a:cs typeface="+mn-cs"/>
                        </a:rPr>
                        <a:t>clergyman, activist, and leader in the African-American Civil Rights Movement.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Comic Sans MS" panose="030F0702030302020204" pitchFamily="66" charset="0"/>
                          <a:ea typeface="+mn-ea"/>
                          <a:cs typeface="+mn-cs"/>
                        </a:rPr>
                        <a:t>‘Love your enemies and pray for those who persecute you.’ (Matthew 5:44)</a:t>
                      </a:r>
                      <a:endParaRPr lang="en-GB" sz="900" kern="1200" dirty="0">
                        <a:solidFill>
                          <a:schemeClr val="tx1"/>
                        </a:solidFill>
                        <a:effectLst/>
                        <a:latin typeface="Comic Sans MS" panose="030F0702030302020204" pitchFamily="66" charset="0"/>
                        <a:ea typeface="+mn-ea"/>
                        <a:cs typeface="+mn-cs"/>
                      </a:endParaRPr>
                    </a:p>
                  </a:txBody>
                  <a:tcPr/>
                </a:tc>
                <a:extLst>
                  <a:ext uri="{0D108BD9-81ED-4DB2-BD59-A6C34878D82A}">
                    <a16:rowId xmlns:a16="http://schemas.microsoft.com/office/drawing/2014/main" val="1396794993"/>
                  </a:ext>
                </a:extLst>
              </a:tr>
              <a:tr h="336205">
                <a:tc>
                  <a:txBody>
                    <a:bodyPr/>
                    <a:lstStyle/>
                    <a:p>
                      <a:pPr fontAlgn="base"/>
                      <a:r>
                        <a:rPr lang="en-US" sz="900" b="1" i="0" u="sng" kern="1200" dirty="0">
                          <a:solidFill>
                            <a:schemeClr val="tx1"/>
                          </a:solidFill>
                          <a:effectLst/>
                          <a:latin typeface="Comic Sans MS" panose="030F0702030302020204" pitchFamily="66" charset="0"/>
                          <a:ea typeface="+mn-ea"/>
                          <a:cs typeface="+mn-cs"/>
                        </a:rPr>
                        <a:t>Nelson Mandela </a:t>
                      </a:r>
                      <a:r>
                        <a:rPr lang="en-US" sz="900" b="0" i="0" kern="1200" dirty="0">
                          <a:solidFill>
                            <a:schemeClr val="tx1"/>
                          </a:solidFill>
                          <a:effectLst/>
                          <a:latin typeface="Comic Sans MS" panose="030F0702030302020204" pitchFamily="66" charset="0"/>
                          <a:ea typeface="+mn-ea"/>
                          <a:cs typeface="+mn-cs"/>
                        </a:rPr>
                        <a:t>was a tireless campaigner for equality and justice who spent 27 years in prison for his beliefs.</a:t>
                      </a:r>
                    </a:p>
                    <a:p>
                      <a:pPr fontAlgn="base"/>
                      <a:r>
                        <a:rPr lang="en-US" sz="900" b="0" i="0" kern="1200" dirty="0">
                          <a:solidFill>
                            <a:schemeClr val="tx1"/>
                          </a:solidFill>
                          <a:effectLst/>
                          <a:latin typeface="Comic Sans MS" panose="030F0702030302020204" pitchFamily="66" charset="0"/>
                          <a:ea typeface="+mn-ea"/>
                          <a:cs typeface="+mn-cs"/>
                        </a:rPr>
                        <a:t>In 1994 he became the first president of </a:t>
                      </a:r>
                      <a:r>
                        <a:rPr lang="en-US" sz="900" b="0" i="0" u="none" strike="noStrike" kern="1200" dirty="0">
                          <a:solidFill>
                            <a:schemeClr val="tx1"/>
                          </a:solidFill>
                          <a:effectLst/>
                          <a:latin typeface="Comic Sans MS" panose="030F0702030302020204" pitchFamily="66" charset="0"/>
                          <a:ea typeface="+mn-ea"/>
                          <a:cs typeface="+mn-cs"/>
                        </a:rPr>
                        <a:t>South Africa</a:t>
                      </a:r>
                      <a:r>
                        <a:rPr lang="en-US" sz="900" b="0" i="0" kern="1200" dirty="0">
                          <a:solidFill>
                            <a:schemeClr val="tx1"/>
                          </a:solidFill>
                          <a:effectLst/>
                          <a:latin typeface="Comic Sans MS" panose="030F0702030302020204" pitchFamily="66" charset="0"/>
                          <a:ea typeface="+mn-ea"/>
                          <a:cs typeface="+mn-cs"/>
                        </a:rPr>
                        <a:t> to be elected by all the people, black as well as white. He worked to take end the old racist system (apartheid) of government and to make South Africa a fairer society for all its citizens.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Comic Sans MS" panose="030F0702030302020204" pitchFamily="66" charset="0"/>
                        <a:ea typeface="+mn-ea"/>
                        <a:cs typeface="+mn-cs"/>
                      </a:endParaRPr>
                    </a:p>
                  </a:txBody>
                  <a:tcPr/>
                </a:tc>
                <a:extLst>
                  <a:ext uri="{0D108BD9-81ED-4DB2-BD59-A6C34878D82A}">
                    <a16:rowId xmlns:a16="http://schemas.microsoft.com/office/drawing/2014/main" val="246134140"/>
                  </a:ext>
                </a:extLst>
              </a:tr>
              <a:tr h="3362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400" kern="1200" dirty="0">
                        <a:solidFill>
                          <a:schemeClr val="tx1"/>
                        </a:solidFill>
                        <a:effectLst/>
                        <a:latin typeface="Comic Sans MS" panose="030F0702030302020204" pitchFamily="66"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i="0" kern="1200" dirty="0">
                          <a:solidFill>
                            <a:schemeClr val="tx1"/>
                          </a:solidFill>
                          <a:effectLst/>
                          <a:latin typeface="Comic Sans MS" panose="030F0702030302020204" pitchFamily="66" charset="0"/>
                          <a:ea typeface="+mn-ea"/>
                          <a:cs typeface="+mn-cs"/>
                        </a:rPr>
                        <a:t>Mother Teresa</a:t>
                      </a:r>
                      <a:r>
                        <a:rPr lang="en-US" sz="900" b="0" i="0" kern="1200" dirty="0">
                          <a:solidFill>
                            <a:schemeClr val="tx1"/>
                          </a:solidFill>
                          <a:effectLst/>
                          <a:latin typeface="Comic Sans MS" panose="030F0702030302020204" pitchFamily="66" charset="0"/>
                          <a:ea typeface="+mn-ea"/>
                          <a:cs typeface="+mn-cs"/>
                        </a:rPr>
                        <a:t> was a Roman Catholic nun who believed God called her to work with the poor and dying in Calcutta (the capital of the Indian state of West Bengal). Her example helps people experience God’s love and care for the poor and encourages others to do the same</a:t>
                      </a:r>
                      <a:endParaRPr lang="en-GB" sz="900" kern="1200" dirty="0">
                        <a:solidFill>
                          <a:schemeClr val="tx1"/>
                        </a:solidFill>
                        <a:effectLst/>
                        <a:latin typeface="Comic Sans MS" panose="030F0702030302020204" pitchFamily="66" charset="0"/>
                        <a:ea typeface="+mn-ea"/>
                        <a:cs typeface="+mn-cs"/>
                      </a:endParaRPr>
                    </a:p>
                  </a:txBody>
                  <a:tcPr/>
                </a:tc>
                <a:extLst>
                  <a:ext uri="{0D108BD9-81ED-4DB2-BD59-A6C34878D82A}">
                    <a16:rowId xmlns:a16="http://schemas.microsoft.com/office/drawing/2014/main" val="1819921861"/>
                  </a:ext>
                </a:extLst>
              </a:tr>
            </a:tbl>
          </a:graphicData>
        </a:graphic>
      </p:graphicFrame>
      <p:sp>
        <p:nvSpPr>
          <p:cNvPr id="32" name="TextBox 31">
            <a:extLst>
              <a:ext uri="{FF2B5EF4-FFF2-40B4-BE49-F238E27FC236}">
                <a16:creationId xmlns:a16="http://schemas.microsoft.com/office/drawing/2014/main" id="{97615281-B9C1-4D26-B8FF-9B1FC14D3D9A}"/>
              </a:ext>
            </a:extLst>
          </p:cNvPr>
          <p:cNvSpPr txBox="1"/>
          <p:nvPr/>
        </p:nvSpPr>
        <p:spPr>
          <a:xfrm>
            <a:off x="468379" y="5320422"/>
            <a:ext cx="11526070" cy="954107"/>
          </a:xfrm>
          <a:prstGeom prst="rect">
            <a:avLst/>
          </a:prstGeom>
          <a:solidFill>
            <a:srgbClr val="FFC000">
              <a:alpha val="61176"/>
            </a:srgbClr>
          </a:solidFill>
        </p:spPr>
        <p:txBody>
          <a:bodyPr wrap="square" rtlCol="0">
            <a:spAutoFit/>
          </a:bodyPr>
          <a:lstStyle/>
          <a:p>
            <a:r>
              <a:rPr lang="en-US" sz="800" dirty="0">
                <a:latin typeface="Comic Sans MS" panose="030F0702030302020204" pitchFamily="66" charset="0"/>
              </a:rPr>
              <a:t>In the Parable of the </a:t>
            </a:r>
            <a:r>
              <a:rPr lang="en-US" sz="800" b="1" u="sng" dirty="0">
                <a:latin typeface="Comic Sans MS" panose="030F0702030302020204" pitchFamily="66" charset="0"/>
              </a:rPr>
              <a:t>Good Samaritan</a:t>
            </a:r>
            <a:r>
              <a:rPr lang="en-US" sz="800" dirty="0">
                <a:latin typeface="Comic Sans MS" panose="030F0702030302020204" pitchFamily="66" charset="0"/>
              </a:rPr>
              <a:t>, Jesus uses the example of the Jew and the Samaritan, who would not ordinarily have been friendly towards each other. However, out of all those who could have helped the Jew, only the Samaritan did. Jesus tells of a man who was travelling from Jerusalem to Jericho and was attacked by robbers on the way. He was badly beaten and left for dead.</a:t>
            </a:r>
          </a:p>
          <a:p>
            <a:pPr marL="171450" indent="-171450">
              <a:buFont typeface="Arial" panose="020B0604020202020204" pitchFamily="34" charset="0"/>
              <a:buChar char="•"/>
            </a:pPr>
            <a:r>
              <a:rPr lang="en-US" sz="800" dirty="0">
                <a:latin typeface="Comic Sans MS" panose="030F0702030302020204" pitchFamily="66" charset="0"/>
              </a:rPr>
              <a:t>The first person to pass the injured man was a priest, who crossed the road and continued walking.</a:t>
            </a:r>
          </a:p>
          <a:p>
            <a:pPr marL="171450" indent="-171450">
              <a:buFont typeface="Arial" panose="020B0604020202020204" pitchFamily="34" charset="0"/>
              <a:buChar char="•"/>
            </a:pPr>
            <a:r>
              <a:rPr lang="en-US" sz="800" dirty="0">
                <a:latin typeface="Comic Sans MS" panose="030F0702030302020204" pitchFamily="66" charset="0"/>
              </a:rPr>
              <a:t>The second person to pass the injured man was a Levite, a priest’s assistant. He also crossed the road and continued walking without helping the man.</a:t>
            </a:r>
          </a:p>
          <a:p>
            <a:pPr marL="171450" indent="-171450">
              <a:buFont typeface="Arial" panose="020B0604020202020204" pitchFamily="34" charset="0"/>
              <a:buChar char="•"/>
            </a:pPr>
            <a:r>
              <a:rPr lang="en-US" sz="800" dirty="0">
                <a:latin typeface="Comic Sans MS" panose="030F0702030302020204" pitchFamily="66" charset="0"/>
              </a:rPr>
              <a:t>The third person to come by was a Samaritan, a person from Samaria. The Samaritans were hated by the Jews. When the Samaritan saw the man, he took pity on him. He bandaged him and cleaned his wounds. He then put him on the back of his donkey and took him to an innkeeper, whom he paid to look after him.</a:t>
            </a:r>
          </a:p>
          <a:p>
            <a:r>
              <a:rPr lang="en-US" sz="800" dirty="0">
                <a:latin typeface="Comic Sans MS" panose="030F0702030302020204" pitchFamily="66" charset="0"/>
              </a:rPr>
              <a:t>The parable ends with Jesus giving a commandment to go out and do the same as the Samaritan had done. The key message was that you should </a:t>
            </a:r>
            <a:r>
              <a:rPr lang="en-US" sz="800" b="1" u="sng" dirty="0">
                <a:latin typeface="Comic Sans MS" panose="030F0702030302020204" pitchFamily="66" charset="0"/>
              </a:rPr>
              <a:t>‘Love thy </a:t>
            </a:r>
            <a:r>
              <a:rPr lang="en-US" sz="800" b="1" u="sng" dirty="0" err="1">
                <a:latin typeface="Comic Sans MS" panose="030F0702030302020204" pitchFamily="66" charset="0"/>
              </a:rPr>
              <a:t>Neighbour</a:t>
            </a:r>
            <a:r>
              <a:rPr lang="en-US" sz="800" b="1" u="sng" dirty="0">
                <a:latin typeface="Comic Sans MS" panose="030F0702030302020204" pitchFamily="66" charset="0"/>
              </a:rPr>
              <a:t>’. </a:t>
            </a:r>
            <a:r>
              <a:rPr lang="en-US" sz="800" dirty="0">
                <a:latin typeface="Comic Sans MS" panose="030F0702030302020204" pitchFamily="66" charset="0"/>
              </a:rPr>
              <a:t>Jesus defined any other person as a </a:t>
            </a:r>
            <a:r>
              <a:rPr lang="en-US" sz="800" dirty="0" err="1">
                <a:latin typeface="Comic Sans MS" panose="030F0702030302020204" pitchFamily="66" charset="0"/>
              </a:rPr>
              <a:t>neighbour</a:t>
            </a:r>
            <a:endParaRPr lang="en-US" sz="800" b="1" u="sng" dirty="0">
              <a:latin typeface="Comic Sans MS" panose="030F0702030302020204" pitchFamily="66" charset="0"/>
            </a:endParaRPr>
          </a:p>
        </p:txBody>
      </p:sp>
      <p:sp>
        <p:nvSpPr>
          <p:cNvPr id="3" name="Rectangle 2">
            <a:extLst>
              <a:ext uri="{FF2B5EF4-FFF2-40B4-BE49-F238E27FC236}">
                <a16:creationId xmlns:a16="http://schemas.microsoft.com/office/drawing/2014/main" id="{C373E22F-4344-4C67-BC56-5373EFA15715}"/>
              </a:ext>
            </a:extLst>
          </p:cNvPr>
          <p:cNvSpPr/>
          <p:nvPr/>
        </p:nvSpPr>
        <p:spPr>
          <a:xfrm>
            <a:off x="446627" y="4150036"/>
            <a:ext cx="4278817" cy="1200329"/>
          </a:xfrm>
          <a:prstGeom prst="rect">
            <a:avLst/>
          </a:prstGeom>
        </p:spPr>
        <p:txBody>
          <a:bodyPr wrap="square">
            <a:spAutoFit/>
          </a:bodyPr>
          <a:lstStyle/>
          <a:p>
            <a:r>
              <a:rPr lang="en-US" sz="900" dirty="0">
                <a:latin typeface="Comic Sans MS" panose="030F0702030302020204" pitchFamily="66" charset="0"/>
              </a:rPr>
              <a:t>Living wage refers to a wage level that allows an individual to afford adequate shelter, food and the other necessities. A living wage should be substantial enough to ensure that no more than 30% of it gets spent on housing. </a:t>
            </a:r>
            <a:r>
              <a:rPr lang="en-US" sz="900" b="1" u="sng" dirty="0">
                <a:latin typeface="Comic Sans MS" panose="030F0702030302020204" pitchFamily="66" charset="0"/>
              </a:rPr>
              <a:t>Finland</a:t>
            </a:r>
            <a:r>
              <a:rPr lang="en-US" sz="900" dirty="0">
                <a:latin typeface="Comic Sans MS" panose="030F0702030302020204" pitchFamily="66" charset="0"/>
              </a:rPr>
              <a:t> has started paying a basic income of €560 a month to randomly selected unemployed people. Finland has become the first country in Europe to pay its unemployed citizens a monthly wage, in a social experiment that will be watched around the world amid gathering interest in the idea of a universal (for everyone in the world) basic income.</a:t>
            </a:r>
            <a:endParaRPr lang="en-GB" sz="900" dirty="0">
              <a:latin typeface="Comic Sans MS" panose="030F0702030302020204" pitchFamily="66" charset="0"/>
            </a:endParaRPr>
          </a:p>
        </p:txBody>
      </p:sp>
      <p:pic>
        <p:nvPicPr>
          <p:cNvPr id="8" name="Picture 7">
            <a:extLst>
              <a:ext uri="{FF2B5EF4-FFF2-40B4-BE49-F238E27FC236}">
                <a16:creationId xmlns:a16="http://schemas.microsoft.com/office/drawing/2014/main" id="{4519F781-1336-49B8-A774-B572DCCF70DF}"/>
              </a:ext>
            </a:extLst>
          </p:cNvPr>
          <p:cNvPicPr>
            <a:picLocks noChangeAspect="1"/>
          </p:cNvPicPr>
          <p:nvPr/>
        </p:nvPicPr>
        <p:blipFill>
          <a:blip r:embed="rId3"/>
          <a:stretch>
            <a:fillRect/>
          </a:stretch>
        </p:blipFill>
        <p:spPr>
          <a:xfrm>
            <a:off x="4885672" y="511715"/>
            <a:ext cx="1847850" cy="1524000"/>
          </a:xfrm>
          <a:prstGeom prst="rect">
            <a:avLst/>
          </a:prstGeom>
        </p:spPr>
      </p:pic>
      <p:pic>
        <p:nvPicPr>
          <p:cNvPr id="10" name="Picture 9">
            <a:extLst>
              <a:ext uri="{FF2B5EF4-FFF2-40B4-BE49-F238E27FC236}">
                <a16:creationId xmlns:a16="http://schemas.microsoft.com/office/drawing/2014/main" id="{6682CC55-AC47-4DA3-B678-F3505B8AA22A}"/>
              </a:ext>
            </a:extLst>
          </p:cNvPr>
          <p:cNvPicPr>
            <a:picLocks noChangeAspect="1"/>
          </p:cNvPicPr>
          <p:nvPr/>
        </p:nvPicPr>
        <p:blipFill>
          <a:blip r:embed="rId4"/>
          <a:stretch>
            <a:fillRect/>
          </a:stretch>
        </p:blipFill>
        <p:spPr>
          <a:xfrm>
            <a:off x="6884894" y="2118191"/>
            <a:ext cx="1756140" cy="1660544"/>
          </a:xfrm>
          <a:prstGeom prst="rect">
            <a:avLst/>
          </a:prstGeom>
        </p:spPr>
      </p:pic>
      <p:pic>
        <p:nvPicPr>
          <p:cNvPr id="20" name="Picture 19">
            <a:extLst>
              <a:ext uri="{FF2B5EF4-FFF2-40B4-BE49-F238E27FC236}">
                <a16:creationId xmlns:a16="http://schemas.microsoft.com/office/drawing/2014/main" id="{758BBB4E-113B-4317-96BF-7128FF18CF30}"/>
              </a:ext>
            </a:extLst>
          </p:cNvPr>
          <p:cNvPicPr>
            <a:picLocks noChangeAspect="1"/>
          </p:cNvPicPr>
          <p:nvPr/>
        </p:nvPicPr>
        <p:blipFill>
          <a:blip r:embed="rId5"/>
          <a:stretch>
            <a:fillRect/>
          </a:stretch>
        </p:blipFill>
        <p:spPr>
          <a:xfrm>
            <a:off x="4885672" y="3849328"/>
            <a:ext cx="1847850" cy="1378895"/>
          </a:xfrm>
          <a:prstGeom prst="rect">
            <a:avLst/>
          </a:prstGeom>
        </p:spPr>
      </p:pic>
      <p:sp>
        <p:nvSpPr>
          <p:cNvPr id="12" name="TextBox 11">
            <a:extLst>
              <a:ext uri="{FF2B5EF4-FFF2-40B4-BE49-F238E27FC236}">
                <a16:creationId xmlns:a16="http://schemas.microsoft.com/office/drawing/2014/main" id="{0744B74C-BB2A-473E-9D31-FB6747EF532D}"/>
              </a:ext>
            </a:extLst>
          </p:cNvPr>
          <p:cNvSpPr txBox="1"/>
          <p:nvPr/>
        </p:nvSpPr>
        <p:spPr>
          <a:xfrm>
            <a:off x="8831947" y="1657046"/>
            <a:ext cx="3176816" cy="3693319"/>
          </a:xfrm>
          <a:prstGeom prst="rect">
            <a:avLst/>
          </a:prstGeom>
          <a:noFill/>
        </p:spPr>
        <p:txBody>
          <a:bodyPr wrap="square" rtlCol="0">
            <a:spAutoFit/>
          </a:bodyPr>
          <a:lstStyle/>
          <a:p>
            <a:r>
              <a:rPr lang="en-GB" sz="900" b="1" u="sng" dirty="0"/>
              <a:t>UNCHR</a:t>
            </a:r>
          </a:p>
          <a:p>
            <a:r>
              <a:rPr lang="en-US" sz="900" dirty="0">
                <a:latin typeface="Comic Sans MS" panose="030F0702030302020204" pitchFamily="66" charset="0"/>
              </a:rPr>
              <a:t>The Universal Declaration of Human Rights (UDHR) is a milestone document in the history of human rights. Drafted by representatives with different legal and cultural backgrounds from all regions of the world, the Declaration was proclaimed by the United Nations General Assembly in Paris on 10 December 1948 (General Assembly resolution 217 A) as a common standard of achievements for all peoples and all nations. It sets out, for the first time, fundamental human rights to be universally protected and it has been translated into over 500 languages.</a:t>
            </a:r>
          </a:p>
          <a:p>
            <a:endParaRPr lang="en-US" sz="900" dirty="0">
              <a:latin typeface="Comic Sans MS" panose="030F0702030302020204" pitchFamily="66" charset="0"/>
            </a:endParaRPr>
          </a:p>
          <a:p>
            <a:endParaRPr lang="en-US" sz="900" dirty="0">
              <a:latin typeface="Comic Sans MS" panose="030F0702030302020204" pitchFamily="66" charset="0"/>
            </a:endParaRPr>
          </a:p>
          <a:p>
            <a:endParaRPr lang="en-US" sz="900" dirty="0">
              <a:latin typeface="Comic Sans MS" panose="030F0702030302020204" pitchFamily="66" charset="0"/>
            </a:endParaRPr>
          </a:p>
          <a:p>
            <a:endParaRPr lang="en-US" sz="900" dirty="0">
              <a:latin typeface="Comic Sans MS" panose="030F0702030302020204" pitchFamily="66" charset="0"/>
            </a:endParaRPr>
          </a:p>
          <a:p>
            <a:endParaRPr lang="en-US" sz="900" dirty="0">
              <a:latin typeface="Comic Sans MS" panose="030F0702030302020204" pitchFamily="66" charset="0"/>
            </a:endParaRPr>
          </a:p>
          <a:p>
            <a:endParaRPr lang="en-US" sz="900" dirty="0">
              <a:latin typeface="Comic Sans MS" panose="030F0702030302020204" pitchFamily="66" charset="0"/>
            </a:endParaRPr>
          </a:p>
          <a:p>
            <a:endParaRPr lang="en-GB" dirty="0"/>
          </a:p>
          <a:p>
            <a:r>
              <a:rPr lang="en-GB" sz="900" b="1" u="sng" dirty="0">
                <a:latin typeface="Comic Sans MS" panose="030F0702030302020204" pitchFamily="66" charset="0"/>
              </a:rPr>
              <a:t>UNCRC</a:t>
            </a:r>
          </a:p>
          <a:p>
            <a:r>
              <a:rPr lang="en-US" sz="900" dirty="0">
                <a:latin typeface="Comic Sans MS" panose="030F0702030302020204" pitchFamily="66" charset="0"/>
              </a:rPr>
              <a:t>The United Nations Convention on the Rights of the Child (commonly abbreviated as the CRC or </a:t>
            </a:r>
            <a:r>
              <a:rPr lang="en-US" sz="900" b="1" dirty="0">
                <a:latin typeface="Comic Sans MS" panose="030F0702030302020204" pitchFamily="66" charset="0"/>
              </a:rPr>
              <a:t>UNCRC)</a:t>
            </a:r>
            <a:r>
              <a:rPr lang="en-US" sz="900" dirty="0">
                <a:latin typeface="Comic Sans MS" panose="030F0702030302020204" pitchFamily="66" charset="0"/>
              </a:rPr>
              <a:t> is a human rights treaty which sets out the civil, political, economic, social, health and cultural rights of children.</a:t>
            </a:r>
            <a:endParaRPr lang="en-GB" sz="900" dirty="0">
              <a:latin typeface="Comic Sans MS" panose="030F0702030302020204" pitchFamily="66" charset="0"/>
            </a:endParaRPr>
          </a:p>
        </p:txBody>
      </p:sp>
      <p:pic>
        <p:nvPicPr>
          <p:cNvPr id="13" name="Picture 12">
            <a:extLst>
              <a:ext uri="{FF2B5EF4-FFF2-40B4-BE49-F238E27FC236}">
                <a16:creationId xmlns:a16="http://schemas.microsoft.com/office/drawing/2014/main" id="{4B608C16-B6F0-481B-9829-53A076C76B70}"/>
              </a:ext>
            </a:extLst>
          </p:cNvPr>
          <p:cNvPicPr>
            <a:picLocks noChangeAspect="1"/>
          </p:cNvPicPr>
          <p:nvPr/>
        </p:nvPicPr>
        <p:blipFill>
          <a:blip r:embed="rId6"/>
          <a:stretch>
            <a:fillRect/>
          </a:stretch>
        </p:blipFill>
        <p:spPr>
          <a:xfrm>
            <a:off x="10049221" y="3368812"/>
            <a:ext cx="2043031" cy="1189031"/>
          </a:xfrm>
          <a:prstGeom prst="rect">
            <a:avLst/>
          </a:prstGeom>
        </p:spPr>
      </p:pic>
      <p:pic>
        <p:nvPicPr>
          <p:cNvPr id="14" name="Picture 13">
            <a:extLst>
              <a:ext uri="{FF2B5EF4-FFF2-40B4-BE49-F238E27FC236}">
                <a16:creationId xmlns:a16="http://schemas.microsoft.com/office/drawing/2014/main" id="{BE4FBDE0-1BD2-486D-8B35-2AF9C854D063}"/>
              </a:ext>
            </a:extLst>
          </p:cNvPr>
          <p:cNvPicPr>
            <a:picLocks noChangeAspect="1"/>
          </p:cNvPicPr>
          <p:nvPr/>
        </p:nvPicPr>
        <p:blipFill>
          <a:blip r:embed="rId7"/>
          <a:stretch>
            <a:fillRect/>
          </a:stretch>
        </p:blipFill>
        <p:spPr>
          <a:xfrm>
            <a:off x="8687900" y="3394345"/>
            <a:ext cx="1505369" cy="1046260"/>
          </a:xfrm>
          <a:prstGeom prst="rect">
            <a:avLst/>
          </a:prstGeom>
        </p:spPr>
      </p:pic>
    </p:spTree>
    <p:extLst>
      <p:ext uri="{BB962C8B-B14F-4D97-AF65-F5344CB8AC3E}">
        <p14:creationId xmlns:p14="http://schemas.microsoft.com/office/powerpoint/2010/main" val="1291548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1169</TotalTime>
  <Words>947</Words>
  <Application>Microsoft Office PowerPoint</Application>
  <PresentationFormat>Widescreen</PresentationFormat>
  <Paragraphs>46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Comic Sans MS</vt:lpstr>
      <vt:lpstr>Office Theme</vt:lpstr>
      <vt:lpstr>PowerPoint Presentation</vt:lpstr>
    </vt:vector>
  </TitlesOfParts>
  <Company>Atherton Community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Gibson</dc:creator>
  <cp:lastModifiedBy>Victoria McNamara</cp:lastModifiedBy>
  <cp:revision>62</cp:revision>
  <cp:lastPrinted>2019-06-21T15:49:00Z</cp:lastPrinted>
  <dcterms:created xsi:type="dcterms:W3CDTF">2019-06-14T09:59:46Z</dcterms:created>
  <dcterms:modified xsi:type="dcterms:W3CDTF">2020-06-23T15:45:07Z</dcterms:modified>
</cp:coreProperties>
</file>