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2" d="100"/>
          <a:sy n="62" d="100"/>
        </p:scale>
        <p:origin x="1032"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121645A0-0F9B-4628-9264-BBB26CDCB8DE}" type="datetimeFigureOut">
              <a:rPr lang="en-GB" smtClean="0"/>
              <a:t>09/04/2020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FAD5850A-66AE-4DF2-BDE2-21AFDEE49ED2}" type="slidenum">
              <a:rPr lang="en-GB" smtClean="0"/>
              <a:t>‹#›</a:t>
            </a:fld>
            <a:endParaRPr lang="en-GB"/>
          </a:p>
        </p:txBody>
      </p:sp>
    </p:spTree>
    <p:extLst>
      <p:ext uri="{BB962C8B-B14F-4D97-AF65-F5344CB8AC3E}">
        <p14:creationId xmlns:p14="http://schemas.microsoft.com/office/powerpoint/2010/main" val="1883986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D5850A-66AE-4DF2-BDE2-21AFDEE49ED2}" type="slidenum">
              <a:rPr lang="en-GB" smtClean="0"/>
              <a:t>1</a:t>
            </a:fld>
            <a:endParaRPr lang="en-GB"/>
          </a:p>
        </p:txBody>
      </p:sp>
    </p:spTree>
    <p:extLst>
      <p:ext uri="{BB962C8B-B14F-4D97-AF65-F5344CB8AC3E}">
        <p14:creationId xmlns:p14="http://schemas.microsoft.com/office/powerpoint/2010/main" val="655011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C952440-2D15-4A2C-9C49-E45A482634EC}" type="datetimeFigureOut">
              <a:rPr lang="en-GB" smtClean="0"/>
              <a:t>09/04/2020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07CBB4-4D00-4E21-92E9-BF9F34BD31D3}" type="slidenum">
              <a:rPr lang="en-GB" smtClean="0"/>
              <a:t>‹#›</a:t>
            </a:fld>
            <a:endParaRPr lang="en-GB"/>
          </a:p>
        </p:txBody>
      </p:sp>
    </p:spTree>
    <p:extLst>
      <p:ext uri="{BB962C8B-B14F-4D97-AF65-F5344CB8AC3E}">
        <p14:creationId xmlns:p14="http://schemas.microsoft.com/office/powerpoint/2010/main" val="2410096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C952440-2D15-4A2C-9C49-E45A482634EC}" type="datetimeFigureOut">
              <a:rPr lang="en-GB" smtClean="0"/>
              <a:t>09/04/2020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07CBB4-4D00-4E21-92E9-BF9F34BD31D3}" type="slidenum">
              <a:rPr lang="en-GB" smtClean="0"/>
              <a:t>‹#›</a:t>
            </a:fld>
            <a:endParaRPr lang="en-GB"/>
          </a:p>
        </p:txBody>
      </p:sp>
    </p:spTree>
    <p:extLst>
      <p:ext uri="{BB962C8B-B14F-4D97-AF65-F5344CB8AC3E}">
        <p14:creationId xmlns:p14="http://schemas.microsoft.com/office/powerpoint/2010/main" val="74750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C952440-2D15-4A2C-9C49-E45A482634EC}" type="datetimeFigureOut">
              <a:rPr lang="en-GB" smtClean="0"/>
              <a:t>09/04/2020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07CBB4-4D00-4E21-92E9-BF9F34BD31D3}" type="slidenum">
              <a:rPr lang="en-GB" smtClean="0"/>
              <a:t>‹#›</a:t>
            </a:fld>
            <a:endParaRPr lang="en-GB"/>
          </a:p>
        </p:txBody>
      </p:sp>
    </p:spTree>
    <p:extLst>
      <p:ext uri="{BB962C8B-B14F-4D97-AF65-F5344CB8AC3E}">
        <p14:creationId xmlns:p14="http://schemas.microsoft.com/office/powerpoint/2010/main" val="3308664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C952440-2D15-4A2C-9C49-E45A482634EC}" type="datetimeFigureOut">
              <a:rPr lang="en-GB" smtClean="0"/>
              <a:t>09/04/2020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07CBB4-4D00-4E21-92E9-BF9F34BD31D3}" type="slidenum">
              <a:rPr lang="en-GB" smtClean="0"/>
              <a:t>‹#›</a:t>
            </a:fld>
            <a:endParaRPr lang="en-GB"/>
          </a:p>
        </p:txBody>
      </p:sp>
    </p:spTree>
    <p:extLst>
      <p:ext uri="{BB962C8B-B14F-4D97-AF65-F5344CB8AC3E}">
        <p14:creationId xmlns:p14="http://schemas.microsoft.com/office/powerpoint/2010/main" val="1367343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952440-2D15-4A2C-9C49-E45A482634EC}" type="datetimeFigureOut">
              <a:rPr lang="en-GB" smtClean="0"/>
              <a:t>09/04/2020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07CBB4-4D00-4E21-92E9-BF9F34BD31D3}" type="slidenum">
              <a:rPr lang="en-GB" smtClean="0"/>
              <a:t>‹#›</a:t>
            </a:fld>
            <a:endParaRPr lang="en-GB"/>
          </a:p>
        </p:txBody>
      </p:sp>
    </p:spTree>
    <p:extLst>
      <p:ext uri="{BB962C8B-B14F-4D97-AF65-F5344CB8AC3E}">
        <p14:creationId xmlns:p14="http://schemas.microsoft.com/office/powerpoint/2010/main" val="29595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C952440-2D15-4A2C-9C49-E45A482634EC}" type="datetimeFigureOut">
              <a:rPr lang="en-GB" smtClean="0"/>
              <a:t>09/04/2020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07CBB4-4D00-4E21-92E9-BF9F34BD31D3}" type="slidenum">
              <a:rPr lang="en-GB" smtClean="0"/>
              <a:t>‹#›</a:t>
            </a:fld>
            <a:endParaRPr lang="en-GB"/>
          </a:p>
        </p:txBody>
      </p:sp>
    </p:spTree>
    <p:extLst>
      <p:ext uri="{BB962C8B-B14F-4D97-AF65-F5344CB8AC3E}">
        <p14:creationId xmlns:p14="http://schemas.microsoft.com/office/powerpoint/2010/main" val="1646155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C952440-2D15-4A2C-9C49-E45A482634EC}" type="datetimeFigureOut">
              <a:rPr lang="en-GB" smtClean="0"/>
              <a:t>09/04/2020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07CBB4-4D00-4E21-92E9-BF9F34BD31D3}" type="slidenum">
              <a:rPr lang="en-GB" smtClean="0"/>
              <a:t>‹#›</a:t>
            </a:fld>
            <a:endParaRPr lang="en-GB"/>
          </a:p>
        </p:txBody>
      </p:sp>
    </p:spTree>
    <p:extLst>
      <p:ext uri="{BB962C8B-B14F-4D97-AF65-F5344CB8AC3E}">
        <p14:creationId xmlns:p14="http://schemas.microsoft.com/office/powerpoint/2010/main" val="2958512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C952440-2D15-4A2C-9C49-E45A482634EC}" type="datetimeFigureOut">
              <a:rPr lang="en-GB" smtClean="0"/>
              <a:t>09/04/2020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07CBB4-4D00-4E21-92E9-BF9F34BD31D3}" type="slidenum">
              <a:rPr lang="en-GB" smtClean="0"/>
              <a:t>‹#›</a:t>
            </a:fld>
            <a:endParaRPr lang="en-GB"/>
          </a:p>
        </p:txBody>
      </p:sp>
    </p:spTree>
    <p:extLst>
      <p:ext uri="{BB962C8B-B14F-4D97-AF65-F5344CB8AC3E}">
        <p14:creationId xmlns:p14="http://schemas.microsoft.com/office/powerpoint/2010/main" val="393845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952440-2D15-4A2C-9C49-E45A482634EC}" type="datetimeFigureOut">
              <a:rPr lang="en-GB" smtClean="0"/>
              <a:t>09/04/2020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07CBB4-4D00-4E21-92E9-BF9F34BD31D3}" type="slidenum">
              <a:rPr lang="en-GB" smtClean="0"/>
              <a:t>‹#›</a:t>
            </a:fld>
            <a:endParaRPr lang="en-GB"/>
          </a:p>
        </p:txBody>
      </p:sp>
    </p:spTree>
    <p:extLst>
      <p:ext uri="{BB962C8B-B14F-4D97-AF65-F5344CB8AC3E}">
        <p14:creationId xmlns:p14="http://schemas.microsoft.com/office/powerpoint/2010/main" val="126237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952440-2D15-4A2C-9C49-E45A482634EC}" type="datetimeFigureOut">
              <a:rPr lang="en-GB" smtClean="0"/>
              <a:t>09/04/2020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07CBB4-4D00-4E21-92E9-BF9F34BD31D3}" type="slidenum">
              <a:rPr lang="en-GB" smtClean="0"/>
              <a:t>‹#›</a:t>
            </a:fld>
            <a:endParaRPr lang="en-GB"/>
          </a:p>
        </p:txBody>
      </p:sp>
    </p:spTree>
    <p:extLst>
      <p:ext uri="{BB962C8B-B14F-4D97-AF65-F5344CB8AC3E}">
        <p14:creationId xmlns:p14="http://schemas.microsoft.com/office/powerpoint/2010/main" val="3496909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952440-2D15-4A2C-9C49-E45A482634EC}" type="datetimeFigureOut">
              <a:rPr lang="en-GB" smtClean="0"/>
              <a:t>09/04/2020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07CBB4-4D00-4E21-92E9-BF9F34BD31D3}" type="slidenum">
              <a:rPr lang="en-GB" smtClean="0"/>
              <a:t>‹#›</a:t>
            </a:fld>
            <a:endParaRPr lang="en-GB"/>
          </a:p>
        </p:txBody>
      </p:sp>
    </p:spTree>
    <p:extLst>
      <p:ext uri="{BB962C8B-B14F-4D97-AF65-F5344CB8AC3E}">
        <p14:creationId xmlns:p14="http://schemas.microsoft.com/office/powerpoint/2010/main" val="3947628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952440-2D15-4A2C-9C49-E45A482634EC}" type="datetimeFigureOut">
              <a:rPr lang="en-GB" smtClean="0"/>
              <a:t>09/04/2020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07CBB4-4D00-4E21-92E9-BF9F34BD31D3}" type="slidenum">
              <a:rPr lang="en-GB" smtClean="0"/>
              <a:t>‹#›</a:t>
            </a:fld>
            <a:endParaRPr lang="en-GB"/>
          </a:p>
        </p:txBody>
      </p:sp>
    </p:spTree>
    <p:extLst>
      <p:ext uri="{BB962C8B-B14F-4D97-AF65-F5344CB8AC3E}">
        <p14:creationId xmlns:p14="http://schemas.microsoft.com/office/powerpoint/2010/main" val="565479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4898D89-AC3A-4AB4-BBF2-431FEE5CB738}"/>
              </a:ext>
            </a:extLst>
          </p:cNvPr>
          <p:cNvSpPr txBox="1"/>
          <p:nvPr/>
        </p:nvSpPr>
        <p:spPr>
          <a:xfrm rot="16200000">
            <a:off x="-4073362" y="1122603"/>
            <a:ext cx="8714509" cy="400110"/>
          </a:xfrm>
          <a:prstGeom prst="rect">
            <a:avLst/>
          </a:prstGeom>
          <a:noFill/>
        </p:spPr>
        <p:txBody>
          <a:bodyPr wrap="square" rtlCol="0">
            <a:spAutoFit/>
          </a:bodyPr>
          <a:lstStyle/>
          <a:p>
            <a:pPr defTabSz="457200"/>
            <a:r>
              <a:rPr lang="en-GB" sz="2000" b="1" i="1" dirty="0">
                <a:solidFill>
                  <a:prstClr val="black"/>
                </a:solidFill>
                <a:latin typeface="Century Gothic" panose="020B0502020202020204" pitchFamily="34" charset="0"/>
              </a:rPr>
              <a:t>Religious Studies – Year 7 - Hinduism </a:t>
            </a:r>
          </a:p>
        </p:txBody>
      </p:sp>
      <p:sp>
        <p:nvSpPr>
          <p:cNvPr id="5" name="Rectangle 4">
            <a:extLst>
              <a:ext uri="{FF2B5EF4-FFF2-40B4-BE49-F238E27FC236}">
                <a16:creationId xmlns:a16="http://schemas.microsoft.com/office/drawing/2014/main" id="{48656245-7D96-4C05-99C4-F010B8CA4797}"/>
              </a:ext>
            </a:extLst>
          </p:cNvPr>
          <p:cNvSpPr/>
          <p:nvPr/>
        </p:nvSpPr>
        <p:spPr>
          <a:xfrm>
            <a:off x="513021" y="140844"/>
            <a:ext cx="4212455" cy="30210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a:solidFill>
                <a:prstClr val="white"/>
              </a:solidFill>
              <a:latin typeface="Calibri" panose="020F0502020204030204"/>
            </a:endParaRPr>
          </a:p>
        </p:txBody>
      </p:sp>
      <p:sp>
        <p:nvSpPr>
          <p:cNvPr id="6" name="TextBox 5">
            <a:extLst>
              <a:ext uri="{FF2B5EF4-FFF2-40B4-BE49-F238E27FC236}">
                <a16:creationId xmlns:a16="http://schemas.microsoft.com/office/drawing/2014/main" id="{3BDF6DE1-1B4D-450E-8A2C-4FAD15FE8FB2}"/>
              </a:ext>
            </a:extLst>
          </p:cNvPr>
          <p:cNvSpPr txBox="1"/>
          <p:nvPr/>
        </p:nvSpPr>
        <p:spPr>
          <a:xfrm>
            <a:off x="1463253" y="121715"/>
            <a:ext cx="2259961" cy="307777"/>
          </a:xfrm>
          <a:prstGeom prst="rect">
            <a:avLst/>
          </a:prstGeom>
          <a:noFill/>
        </p:spPr>
        <p:txBody>
          <a:bodyPr wrap="square" rtlCol="0">
            <a:spAutoFit/>
          </a:bodyPr>
          <a:lstStyle/>
          <a:p>
            <a:pPr algn="ctr" defTabSz="457200"/>
            <a:r>
              <a:rPr lang="en-GB" sz="1400" b="1" dirty="0">
                <a:solidFill>
                  <a:prstClr val="white"/>
                </a:solidFill>
                <a:latin typeface="Century Gothic" panose="020B0502020202020204" pitchFamily="34" charset="0"/>
              </a:rPr>
              <a:t>Key Vocabulary…</a:t>
            </a:r>
          </a:p>
        </p:txBody>
      </p:sp>
      <p:graphicFrame>
        <p:nvGraphicFramePr>
          <p:cNvPr id="7" name="Table 6">
            <a:extLst>
              <a:ext uri="{FF2B5EF4-FFF2-40B4-BE49-F238E27FC236}">
                <a16:creationId xmlns:a16="http://schemas.microsoft.com/office/drawing/2014/main" id="{BA9D27F0-B374-471F-B6B9-33020F5AAA64}"/>
              </a:ext>
            </a:extLst>
          </p:cNvPr>
          <p:cNvGraphicFramePr>
            <a:graphicFrameLocks noGrp="1"/>
          </p:cNvGraphicFramePr>
          <p:nvPr>
            <p:extLst>
              <p:ext uri="{D42A27DB-BD31-4B8C-83A1-F6EECF244321}">
                <p14:modId xmlns:p14="http://schemas.microsoft.com/office/powerpoint/2010/main" val="1000710626"/>
              </p:ext>
            </p:extLst>
          </p:nvPr>
        </p:nvGraphicFramePr>
        <p:xfrm>
          <a:off x="486351" y="442953"/>
          <a:ext cx="4231441" cy="4186765"/>
        </p:xfrm>
        <a:graphic>
          <a:graphicData uri="http://schemas.openxmlformats.org/drawingml/2006/table">
            <a:tbl>
              <a:tblPr firstRow="1" bandRow="1">
                <a:tableStyleId>{D7AC3CCA-C797-4891-BE02-D94E43425B78}</a:tableStyleId>
              </a:tblPr>
              <a:tblGrid>
                <a:gridCol w="1174836">
                  <a:extLst>
                    <a:ext uri="{9D8B030D-6E8A-4147-A177-3AD203B41FA5}">
                      <a16:colId xmlns:a16="http://schemas.microsoft.com/office/drawing/2014/main" val="3922652725"/>
                    </a:ext>
                  </a:extLst>
                </a:gridCol>
                <a:gridCol w="3056605">
                  <a:extLst>
                    <a:ext uri="{9D8B030D-6E8A-4147-A177-3AD203B41FA5}">
                      <a16:colId xmlns:a16="http://schemas.microsoft.com/office/drawing/2014/main" val="4067240341"/>
                    </a:ext>
                  </a:extLst>
                </a:gridCol>
              </a:tblGrid>
              <a:tr h="330770">
                <a:tc>
                  <a:txBody>
                    <a:bodyPr/>
                    <a:lstStyle/>
                    <a:p>
                      <a:pPr algn="r"/>
                      <a:r>
                        <a:rPr lang="en-GB" sz="1000" b="1" dirty="0">
                          <a:latin typeface="Comic Sans MS" panose="030F0702030302020204" pitchFamily="66" charset="0"/>
                        </a:rPr>
                        <a:t>Om/</a:t>
                      </a:r>
                      <a:r>
                        <a:rPr lang="en-GB" sz="1000" b="1" dirty="0" err="1">
                          <a:latin typeface="Comic Sans MS" panose="030F0702030302020204" pitchFamily="66" charset="0"/>
                        </a:rPr>
                        <a:t>Aum</a:t>
                      </a:r>
                      <a:endParaRPr lang="en-GB" sz="1000" b="1"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800" b="0" dirty="0">
                          <a:latin typeface="Comic Sans MS" panose="030F0702030302020204" pitchFamily="66" charset="0"/>
                        </a:rPr>
                        <a:t>Symbol of the religion of Hinduism. It is said at the beginning and end of all prayers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4125703"/>
                  </a:ext>
                </a:extLst>
              </a:tr>
              <a:tr h="298939">
                <a:tc>
                  <a:txBody>
                    <a:bodyPr/>
                    <a:lstStyle/>
                    <a:p>
                      <a:pPr algn="l"/>
                      <a:r>
                        <a:rPr lang="en-GB" sz="1000" b="1" dirty="0">
                          <a:latin typeface="Comic Sans MS" panose="030F0702030302020204" pitchFamily="66" charset="0"/>
                        </a:rPr>
                        <a:t>Brahman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dk1"/>
                          </a:solidFill>
                          <a:effectLst/>
                          <a:latin typeface="Comic Sans MS" panose="030F0702030302020204" pitchFamily="66" charset="0"/>
                          <a:ea typeface="+mn-ea"/>
                          <a:cs typeface="+mn-cs"/>
                        </a:rPr>
                        <a:t>Hindus believe in One Supreme Spirit, or Power called </a:t>
                      </a:r>
                      <a:r>
                        <a:rPr lang="en-GB" sz="800" b="1" kern="1200" dirty="0">
                          <a:solidFill>
                            <a:schemeClr val="dk1"/>
                          </a:solidFill>
                          <a:effectLst/>
                          <a:latin typeface="Comic Sans MS" panose="030F0702030302020204" pitchFamily="66" charset="0"/>
                          <a:ea typeface="+mn-ea"/>
                          <a:cs typeface="+mn-cs"/>
                        </a:rPr>
                        <a:t>Brahman</a:t>
                      </a:r>
                      <a:r>
                        <a:rPr lang="en-GB" sz="800" kern="1200" dirty="0">
                          <a:solidFill>
                            <a:schemeClr val="dk1"/>
                          </a:solidFill>
                          <a:effectLst/>
                          <a:latin typeface="Comic Sans MS" panose="030F0702030302020204" pitchFamily="66" charset="0"/>
                          <a:ea typeface="+mn-ea"/>
                          <a:cs typeface="+mn-cs"/>
                        </a:rPr>
                        <a:t>. Brahman can take the form of many gods and goddesses, also known as deities.</a:t>
                      </a:r>
                      <a:endParaRPr lang="en-GB" sz="18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7472564"/>
                  </a:ext>
                </a:extLst>
              </a:tr>
              <a:tr h="325315">
                <a:tc>
                  <a:txBody>
                    <a:bodyPr/>
                    <a:lstStyle/>
                    <a:p>
                      <a:pPr algn="l"/>
                      <a:r>
                        <a:rPr lang="en-GB" sz="1000" b="1" dirty="0">
                          <a:latin typeface="Comic Sans MS" panose="030F0702030302020204" pitchFamily="66" charset="0"/>
                        </a:rPr>
                        <a:t>Trimurti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800" dirty="0">
                          <a:solidFill>
                            <a:srgbClr val="231F20"/>
                          </a:solidFill>
                          <a:effectLst/>
                          <a:latin typeface="Comic Sans MS" panose="030F0702030302020204" pitchFamily="66" charset="0"/>
                          <a:ea typeface="Times New Roman" panose="02020603050405020304" pitchFamily="18" charset="0"/>
                          <a:cs typeface="Arial" panose="020B0604020202020204" pitchFamily="34" charset="0"/>
                        </a:rPr>
                        <a:t>Hindus believe that Brahman is beyond their understanding, so the different gods and goddesses help them to understand various aspects of Brahman. Three of the Hindu gods are known as the </a:t>
                      </a:r>
                      <a:r>
                        <a:rPr lang="en-GB" sz="800" b="1" dirty="0">
                          <a:effectLst/>
                          <a:latin typeface="Comic Sans MS" panose="030F0702030302020204" pitchFamily="66" charset="0"/>
                          <a:ea typeface="Times New Roman" panose="02020603050405020304" pitchFamily="18" charset="0"/>
                          <a:cs typeface="Arial" panose="020B0604020202020204" pitchFamily="34" charset="0"/>
                        </a:rPr>
                        <a:t>Trimurti (Brahma, Vishnu, Shiva)&gt;&gt;</a:t>
                      </a:r>
                      <a:endParaRPr lang="en-GB" sz="800" dirty="0">
                        <a:effectLst/>
                        <a:latin typeface="Times New Roman" panose="02020603050405020304" pitchFamily="18" charset="0"/>
                        <a:ea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5526129"/>
                  </a:ext>
                </a:extLst>
              </a:tr>
              <a:tr h="272561">
                <a:tc>
                  <a:txBody>
                    <a:bodyPr/>
                    <a:lstStyle/>
                    <a:p>
                      <a:pPr algn="l"/>
                      <a:r>
                        <a:rPr lang="en-GB" sz="1000" b="1" dirty="0">
                          <a:latin typeface="Comic Sans MS" panose="030F0702030302020204" pitchFamily="66" charset="0"/>
                        </a:rPr>
                        <a:t>Mandir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800" b="0" dirty="0">
                          <a:latin typeface="Comic Sans MS" panose="030F0702030302020204" pitchFamily="66" charset="0"/>
                        </a:rPr>
                        <a:t>Hindu Temple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4336789"/>
                  </a:ext>
                </a:extLst>
              </a:tr>
              <a:tr h="281354">
                <a:tc>
                  <a:txBody>
                    <a:bodyPr/>
                    <a:lstStyle/>
                    <a:p>
                      <a:pPr algn="l"/>
                      <a:r>
                        <a:rPr lang="en-GB" sz="900" b="1" dirty="0">
                          <a:latin typeface="Comic Sans MS" panose="030F0702030302020204" pitchFamily="66" charset="0"/>
                        </a:rPr>
                        <a:t>Puja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800" b="0" dirty="0">
                          <a:latin typeface="Comic Sans MS" panose="030F0702030302020204" pitchFamily="66" charset="0"/>
                        </a:rPr>
                        <a:t>Hindu Worship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511630"/>
                  </a:ext>
                </a:extLst>
              </a:tr>
              <a:tr h="281354">
                <a:tc>
                  <a:txBody>
                    <a:bodyPr/>
                    <a:lstStyle/>
                    <a:p>
                      <a:pPr algn="l"/>
                      <a:r>
                        <a:rPr lang="en-GB" sz="1000" b="1" dirty="0">
                          <a:latin typeface="Comic Sans MS" panose="030F0702030302020204" pitchFamily="66" charset="0"/>
                        </a:rPr>
                        <a:t>Ahimsa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fontAlgn="base">
                        <a:lnSpc>
                          <a:spcPct val="107000"/>
                        </a:lnSpc>
                        <a:spcAft>
                          <a:spcPts val="800"/>
                        </a:spcAft>
                      </a:pPr>
                      <a:r>
                        <a:rPr lang="en-GB" sz="800" dirty="0">
                          <a:solidFill>
                            <a:schemeClr val="tx1"/>
                          </a:solidFill>
                          <a:effectLst/>
                          <a:latin typeface="Comic Sans MS" panose="030F0702030302020204" pitchFamily="66" charset="0"/>
                          <a:ea typeface="Calibri" panose="020F0502020204030204" pitchFamily="34" charset="0"/>
                          <a:cs typeface="Helvetica" panose="020B0604020202020204" pitchFamily="34" charset="0"/>
                        </a:rPr>
                        <a:t>Many Hindus are vegetarian because they live by a principle called </a:t>
                      </a:r>
                      <a:r>
                        <a:rPr lang="en-GB" sz="800" b="1" dirty="0">
                          <a:solidFill>
                            <a:schemeClr val="tx1"/>
                          </a:solidFill>
                          <a:effectLst/>
                          <a:latin typeface="Comic Sans MS" panose="030F0702030302020204" pitchFamily="66" charset="0"/>
                          <a:ea typeface="Calibri" panose="020F0502020204030204" pitchFamily="34" charset="0"/>
                          <a:cs typeface="Helvetica" panose="020B0604020202020204" pitchFamily="34" charset="0"/>
                        </a:rPr>
                        <a:t>ahimsa</a:t>
                      </a:r>
                      <a:r>
                        <a:rPr lang="en-GB" sz="800" dirty="0">
                          <a:solidFill>
                            <a:schemeClr val="tx1"/>
                          </a:solidFill>
                          <a:effectLst/>
                          <a:latin typeface="Comic Sans MS" panose="030F0702030302020204" pitchFamily="66" charset="0"/>
                          <a:ea typeface="Calibri" panose="020F0502020204030204" pitchFamily="34" charset="0"/>
                          <a:cs typeface="Helvetica" panose="020B0604020202020204" pitchFamily="34" charset="0"/>
                        </a:rPr>
                        <a:t>, which means not harming any living creature. Hindus believe cows are especially holy so many Hindus avoid eating or harming them.</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8113533"/>
                  </a:ext>
                </a:extLst>
              </a:tr>
              <a:tr h="252046">
                <a:tc>
                  <a:txBody>
                    <a:bodyPr/>
                    <a:lstStyle/>
                    <a:p>
                      <a:pPr algn="l"/>
                      <a:r>
                        <a:rPr lang="en-GB" sz="1000" b="1" dirty="0">
                          <a:latin typeface="Comic Sans MS" panose="030F0702030302020204" pitchFamily="66" charset="0"/>
                        </a:rPr>
                        <a:t>Murtis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800" b="0" dirty="0">
                          <a:latin typeface="Comic Sans MS" panose="030F0702030302020204" pitchFamily="66" charset="0"/>
                        </a:rPr>
                        <a:t>Different forms of Brahman.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2410696"/>
                  </a:ext>
                </a:extLst>
              </a:tr>
              <a:tr h="242049">
                <a:tc>
                  <a:txBody>
                    <a:bodyPr/>
                    <a:lstStyle/>
                    <a:p>
                      <a:pPr algn="l"/>
                      <a:r>
                        <a:rPr lang="en-GB" sz="1000" b="1" dirty="0" err="1">
                          <a:latin typeface="Comic Sans MS" panose="030F0702030302020204" pitchFamily="66" charset="0"/>
                        </a:rPr>
                        <a:t>Divali</a:t>
                      </a:r>
                      <a:r>
                        <a:rPr lang="en-GB" sz="1000" b="1" dirty="0">
                          <a:latin typeface="Comic Sans MS" panose="030F0702030302020204" pitchFamily="66" charset="0"/>
                        </a:rPr>
                        <a:t>/Diwali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800" b="0" dirty="0">
                          <a:latin typeface="Comic Sans MS" panose="030F0702030302020204" pitchFamily="66" charset="0"/>
                        </a:rPr>
                        <a:t>The main Hindu festival – The festival of lights.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5861987"/>
                  </a:ext>
                </a:extLst>
              </a:tr>
              <a:tr h="244394">
                <a:tc>
                  <a:txBody>
                    <a:bodyPr/>
                    <a:lstStyle/>
                    <a:p>
                      <a:pPr algn="l"/>
                      <a:r>
                        <a:rPr lang="en-GB" sz="1000" b="1" dirty="0">
                          <a:latin typeface="Comic Sans MS" panose="030F0702030302020204" pitchFamily="66" charset="0"/>
                        </a:rPr>
                        <a:t>Ramayana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800" dirty="0">
                          <a:solidFill>
                            <a:srgbClr val="231F20"/>
                          </a:solidFill>
                          <a:effectLst/>
                          <a:latin typeface="Comic Sans MS" panose="030F0702030302020204" pitchFamily="66" charset="0"/>
                          <a:ea typeface="Calibri" panose="020F0502020204030204" pitchFamily="34" charset="0"/>
                          <a:cs typeface="Arial" panose="020B0604020202020204" pitchFamily="34" charset="0"/>
                        </a:rPr>
                        <a:t>An epic poem telling the story of Hindu deities, </a:t>
                      </a:r>
                      <a:r>
                        <a:rPr lang="en-GB" sz="800" b="1" dirty="0">
                          <a:effectLst/>
                          <a:latin typeface="Comic Sans MS" panose="030F0702030302020204" pitchFamily="66" charset="0"/>
                          <a:cs typeface="Arial" panose="020B0604020202020204" pitchFamily="34" charset="0"/>
                        </a:rPr>
                        <a:t>Rama and Sita</a:t>
                      </a:r>
                      <a:r>
                        <a:rPr lang="en-GB" sz="800" dirty="0">
                          <a:effectLst/>
                        </a:rPr>
                        <a:t>. Their safe return, led by lights or lamps, is the reason that Diwali is celebrated.</a:t>
                      </a:r>
                      <a:endParaRPr lang="en-GB" sz="800" b="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71570"/>
                  </a:ext>
                </a:extLst>
              </a:tr>
              <a:tr h="290146">
                <a:tc>
                  <a:txBody>
                    <a:bodyPr/>
                    <a:lstStyle/>
                    <a:p>
                      <a:pPr algn="l"/>
                      <a:r>
                        <a:rPr lang="en-GB" sz="1000" b="1" dirty="0">
                          <a:latin typeface="Comic Sans MS" panose="030F0702030302020204" pitchFamily="66" charset="0"/>
                        </a:rPr>
                        <a:t>4 stages of life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800" b="0" i="0" kern="1200" dirty="0">
                          <a:solidFill>
                            <a:schemeClr val="dk1"/>
                          </a:solidFill>
                          <a:effectLst/>
                          <a:latin typeface="+mn-lt"/>
                          <a:ea typeface="+mn-ea"/>
                          <a:cs typeface="+mn-cs"/>
                        </a:rPr>
                        <a:t>The Four Stages of Life in the Hindu faith are the outline of the ideal lifestyle and bring you one step closer to achieving </a:t>
                      </a:r>
                      <a:r>
                        <a:rPr lang="en-US" sz="800" b="1" i="0" u="none" strike="noStrike" kern="1200" dirty="0">
                          <a:solidFill>
                            <a:schemeClr val="dk1"/>
                          </a:solidFill>
                          <a:effectLst/>
                          <a:latin typeface="+mn-lt"/>
                          <a:ea typeface="+mn-ea"/>
                          <a:cs typeface="+mn-cs"/>
                        </a:rPr>
                        <a:t>Moksha (Freedom the cycle of re-birth and death)</a:t>
                      </a:r>
                      <a:r>
                        <a:rPr lang="en-US" sz="800" b="0" i="0" kern="1200" dirty="0">
                          <a:solidFill>
                            <a:schemeClr val="dk1"/>
                          </a:solidFill>
                          <a:effectLst/>
                          <a:latin typeface="+mn-lt"/>
                          <a:ea typeface="+mn-ea"/>
                          <a:cs typeface="+mn-cs"/>
                        </a:rPr>
                        <a:t>. The four stages are </a:t>
                      </a:r>
                      <a:r>
                        <a:rPr lang="en-US" sz="800" b="1" i="0" kern="1200" dirty="0">
                          <a:solidFill>
                            <a:schemeClr val="dk1"/>
                          </a:solidFill>
                          <a:effectLst/>
                          <a:latin typeface="+mn-lt"/>
                          <a:ea typeface="+mn-ea"/>
                          <a:cs typeface="+mn-cs"/>
                        </a:rPr>
                        <a:t>Student, Householder, Forest Dweller and Wandering Ascetic stage</a:t>
                      </a:r>
                      <a:endParaRPr lang="en-GB" sz="800" b="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4749798"/>
                  </a:ext>
                </a:extLst>
              </a:tr>
            </a:tbl>
          </a:graphicData>
        </a:graphic>
      </p:graphicFrame>
      <p:sp>
        <p:nvSpPr>
          <p:cNvPr id="9" name="TextBox 8">
            <a:extLst>
              <a:ext uri="{FF2B5EF4-FFF2-40B4-BE49-F238E27FC236}">
                <a16:creationId xmlns:a16="http://schemas.microsoft.com/office/drawing/2014/main" id="{96D2552E-7A1A-463A-9757-1DE67E041B5C}"/>
              </a:ext>
            </a:extLst>
          </p:cNvPr>
          <p:cNvSpPr txBox="1"/>
          <p:nvPr/>
        </p:nvSpPr>
        <p:spPr>
          <a:xfrm>
            <a:off x="8733623" y="554642"/>
            <a:ext cx="2259961" cy="307777"/>
          </a:xfrm>
          <a:prstGeom prst="rect">
            <a:avLst/>
          </a:prstGeom>
          <a:noFill/>
          <a:ln>
            <a:noFill/>
          </a:ln>
        </p:spPr>
        <p:txBody>
          <a:bodyPr wrap="square" rtlCol="0">
            <a:spAutoFit/>
          </a:bodyPr>
          <a:lstStyle/>
          <a:p>
            <a:pPr algn="ctr" defTabSz="457200"/>
            <a:r>
              <a:rPr lang="en-GB" sz="1400" dirty="0">
                <a:solidFill>
                  <a:prstClr val="white"/>
                </a:solidFill>
                <a:latin typeface="Calibri" panose="020F0502020204030204"/>
              </a:rPr>
              <a:t>Tools &amp; Equipment</a:t>
            </a:r>
          </a:p>
        </p:txBody>
      </p:sp>
      <p:sp>
        <p:nvSpPr>
          <p:cNvPr id="17" name="Rectangle 16">
            <a:extLst>
              <a:ext uri="{FF2B5EF4-FFF2-40B4-BE49-F238E27FC236}">
                <a16:creationId xmlns:a16="http://schemas.microsoft.com/office/drawing/2014/main" id="{5EA712A8-449B-4BEF-96C6-20859968B420}"/>
              </a:ext>
            </a:extLst>
          </p:cNvPr>
          <p:cNvSpPr/>
          <p:nvPr/>
        </p:nvSpPr>
        <p:spPr>
          <a:xfrm>
            <a:off x="484093" y="4644606"/>
            <a:ext cx="4233699" cy="22322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b="1" dirty="0">
                <a:solidFill>
                  <a:prstClr val="white"/>
                </a:solidFill>
                <a:latin typeface="Calibri" panose="020F0502020204030204"/>
              </a:rPr>
              <a:t>Hindu Worship - Puja</a:t>
            </a:r>
          </a:p>
        </p:txBody>
      </p:sp>
      <p:sp>
        <p:nvSpPr>
          <p:cNvPr id="19" name="Rectangle 18">
            <a:extLst>
              <a:ext uri="{FF2B5EF4-FFF2-40B4-BE49-F238E27FC236}">
                <a16:creationId xmlns:a16="http://schemas.microsoft.com/office/drawing/2014/main" id="{84903193-5152-4CB1-9916-206EDC3918A1}"/>
              </a:ext>
            </a:extLst>
          </p:cNvPr>
          <p:cNvSpPr/>
          <p:nvPr/>
        </p:nvSpPr>
        <p:spPr>
          <a:xfrm>
            <a:off x="8900706" y="1471575"/>
            <a:ext cx="2505644" cy="301037"/>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a:solidFill>
                <a:prstClr val="white"/>
              </a:solidFill>
              <a:latin typeface="Calibri" panose="020F0502020204030204"/>
            </a:endParaRPr>
          </a:p>
        </p:txBody>
      </p:sp>
      <p:sp>
        <p:nvSpPr>
          <p:cNvPr id="21" name="Rectangle 20">
            <a:extLst>
              <a:ext uri="{FF2B5EF4-FFF2-40B4-BE49-F238E27FC236}">
                <a16:creationId xmlns:a16="http://schemas.microsoft.com/office/drawing/2014/main" id="{FECFDD10-C4B7-4EFD-B557-A006798A0937}"/>
              </a:ext>
            </a:extLst>
          </p:cNvPr>
          <p:cNvSpPr/>
          <p:nvPr/>
        </p:nvSpPr>
        <p:spPr>
          <a:xfrm>
            <a:off x="4754549" y="135177"/>
            <a:ext cx="3979072" cy="313445"/>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a:solidFill>
                <a:prstClr val="white"/>
              </a:solidFill>
              <a:latin typeface="Calibri" panose="020F0502020204030204"/>
            </a:endParaRPr>
          </a:p>
        </p:txBody>
      </p:sp>
      <p:sp>
        <p:nvSpPr>
          <p:cNvPr id="22" name="TextBox 21">
            <a:extLst>
              <a:ext uri="{FF2B5EF4-FFF2-40B4-BE49-F238E27FC236}">
                <a16:creationId xmlns:a16="http://schemas.microsoft.com/office/drawing/2014/main" id="{992522BA-9BA3-4A7A-90E1-5478B7F9976F}"/>
              </a:ext>
            </a:extLst>
          </p:cNvPr>
          <p:cNvSpPr txBox="1"/>
          <p:nvPr/>
        </p:nvSpPr>
        <p:spPr>
          <a:xfrm>
            <a:off x="5188527" y="405614"/>
            <a:ext cx="2081640" cy="307777"/>
          </a:xfrm>
          <a:prstGeom prst="rect">
            <a:avLst/>
          </a:prstGeom>
          <a:noFill/>
        </p:spPr>
        <p:txBody>
          <a:bodyPr wrap="square" rtlCol="0">
            <a:spAutoFit/>
          </a:bodyPr>
          <a:lstStyle/>
          <a:p>
            <a:pPr algn="ctr" defTabSz="457200"/>
            <a:r>
              <a:rPr lang="en-GB" sz="1400" dirty="0">
                <a:solidFill>
                  <a:prstClr val="white"/>
                </a:solidFill>
                <a:latin typeface="Calibri" panose="020F0502020204030204"/>
              </a:rPr>
              <a:t>Electrical Components</a:t>
            </a:r>
          </a:p>
        </p:txBody>
      </p:sp>
      <p:graphicFrame>
        <p:nvGraphicFramePr>
          <p:cNvPr id="27" name="Table 26">
            <a:extLst>
              <a:ext uri="{FF2B5EF4-FFF2-40B4-BE49-F238E27FC236}">
                <a16:creationId xmlns:a16="http://schemas.microsoft.com/office/drawing/2014/main" id="{999E490C-4226-4E7A-B56C-480991BA927C}"/>
              </a:ext>
            </a:extLst>
          </p:cNvPr>
          <p:cNvGraphicFramePr>
            <a:graphicFrameLocks noGrp="1"/>
          </p:cNvGraphicFramePr>
          <p:nvPr>
            <p:extLst>
              <p:ext uri="{D42A27DB-BD31-4B8C-83A1-F6EECF244321}">
                <p14:modId xmlns:p14="http://schemas.microsoft.com/office/powerpoint/2010/main" val="3722921983"/>
              </p:ext>
            </p:extLst>
          </p:nvPr>
        </p:nvGraphicFramePr>
        <p:xfrm>
          <a:off x="4693842" y="514997"/>
          <a:ext cx="4088943" cy="724113"/>
        </p:xfrm>
        <a:graphic>
          <a:graphicData uri="http://schemas.openxmlformats.org/drawingml/2006/table">
            <a:tbl>
              <a:tblPr firstRow="1" bandRow="1">
                <a:tableStyleId>{5C22544A-7EE6-4342-B048-85BDC9FD1C3A}</a:tableStyleId>
              </a:tblPr>
              <a:tblGrid>
                <a:gridCol w="1304017">
                  <a:extLst>
                    <a:ext uri="{9D8B030D-6E8A-4147-A177-3AD203B41FA5}">
                      <a16:colId xmlns:a16="http://schemas.microsoft.com/office/drawing/2014/main" val="4158531255"/>
                    </a:ext>
                  </a:extLst>
                </a:gridCol>
                <a:gridCol w="1354152">
                  <a:extLst>
                    <a:ext uri="{9D8B030D-6E8A-4147-A177-3AD203B41FA5}">
                      <a16:colId xmlns:a16="http://schemas.microsoft.com/office/drawing/2014/main" val="979485983"/>
                    </a:ext>
                  </a:extLst>
                </a:gridCol>
                <a:gridCol w="1430774">
                  <a:extLst>
                    <a:ext uri="{9D8B030D-6E8A-4147-A177-3AD203B41FA5}">
                      <a16:colId xmlns:a16="http://schemas.microsoft.com/office/drawing/2014/main" val="3207474802"/>
                    </a:ext>
                  </a:extLst>
                </a:gridCol>
              </a:tblGrid>
              <a:tr h="724113">
                <a:tc>
                  <a:txBody>
                    <a:bodyPr/>
                    <a:lstStyle/>
                    <a:p>
                      <a:pPr algn="ctr"/>
                      <a:r>
                        <a:rPr lang="en-GB" sz="1000" b="1" dirty="0">
                          <a:solidFill>
                            <a:schemeClr val="tx1"/>
                          </a:solidFill>
                          <a:latin typeface="Century Gothic" panose="020B0502020202020204" pitchFamily="34" charset="0"/>
                        </a:rPr>
                        <a:t>Brahma</a:t>
                      </a:r>
                    </a:p>
                    <a:p>
                      <a:pPr algn="ctr"/>
                      <a:r>
                        <a:rPr lang="en-GB" sz="1000" b="1" dirty="0">
                          <a:solidFill>
                            <a:schemeClr val="tx1"/>
                          </a:solidFill>
                          <a:latin typeface="Century Gothic" panose="020B0502020202020204" pitchFamily="34" charset="0"/>
                        </a:rPr>
                        <a:t>(The Creator)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900" b="1" dirty="0">
                          <a:solidFill>
                            <a:schemeClr val="tx1"/>
                          </a:solidFill>
                          <a:latin typeface="Century Gothic" panose="020B0502020202020204" pitchFamily="34" charset="0"/>
                        </a:rPr>
                        <a:t>Vishnu</a:t>
                      </a:r>
                    </a:p>
                    <a:p>
                      <a:pPr algn="ctr"/>
                      <a:r>
                        <a:rPr lang="en-GB" sz="900" b="1" dirty="0">
                          <a:solidFill>
                            <a:schemeClr val="tx1"/>
                          </a:solidFill>
                          <a:latin typeface="Century Gothic" panose="020B0502020202020204" pitchFamily="34" charset="0"/>
                        </a:rPr>
                        <a:t>(The Preserver)</a:t>
                      </a:r>
                    </a:p>
                    <a:p>
                      <a:endParaRPr lang="en-GB" sz="900" b="1"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900" b="1" dirty="0">
                          <a:solidFill>
                            <a:schemeClr val="tx1"/>
                          </a:solidFill>
                          <a:latin typeface="Century Gothic" panose="020B0502020202020204" pitchFamily="34" charset="0"/>
                        </a:rPr>
                        <a:t>Shiva</a:t>
                      </a:r>
                    </a:p>
                    <a:p>
                      <a:pPr algn="ctr"/>
                      <a:r>
                        <a:rPr lang="en-GB" sz="900" b="1" dirty="0">
                          <a:solidFill>
                            <a:schemeClr val="tx1"/>
                          </a:solidFill>
                          <a:latin typeface="Century Gothic" panose="020B0502020202020204" pitchFamily="34" charset="0"/>
                        </a:rPr>
                        <a:t>(The Destroyer)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1854581"/>
                  </a:ext>
                </a:extLst>
              </a:tr>
            </a:tbl>
          </a:graphicData>
        </a:graphic>
      </p:graphicFrame>
      <p:sp>
        <p:nvSpPr>
          <p:cNvPr id="28" name="TextBox 27">
            <a:extLst>
              <a:ext uri="{FF2B5EF4-FFF2-40B4-BE49-F238E27FC236}">
                <a16:creationId xmlns:a16="http://schemas.microsoft.com/office/drawing/2014/main" id="{70CE6ACB-F24D-44D8-8757-DBA65CE178EB}"/>
              </a:ext>
            </a:extLst>
          </p:cNvPr>
          <p:cNvSpPr txBox="1"/>
          <p:nvPr/>
        </p:nvSpPr>
        <p:spPr>
          <a:xfrm>
            <a:off x="8805571" y="522227"/>
            <a:ext cx="3276215" cy="954107"/>
          </a:xfrm>
          <a:prstGeom prst="rect">
            <a:avLst/>
          </a:prstGeom>
          <a:noFill/>
        </p:spPr>
        <p:txBody>
          <a:bodyPr wrap="square" rtlCol="0">
            <a:spAutoFit/>
          </a:bodyPr>
          <a:lstStyle/>
          <a:p>
            <a:r>
              <a:rPr lang="en-GB" sz="800" b="1" dirty="0"/>
              <a:t>Hinduism is the name of the religion, and its followers are known as Hindus.</a:t>
            </a:r>
            <a:endParaRPr lang="en-GB" sz="800" dirty="0"/>
          </a:p>
          <a:p>
            <a:r>
              <a:rPr lang="en-GB" sz="800" dirty="0"/>
              <a:t>Hinduism is the oldest of the six major world religions. It has no single founder but developed gradually over a period of time.</a:t>
            </a:r>
          </a:p>
          <a:p>
            <a:r>
              <a:rPr lang="en-GB" sz="800" dirty="0"/>
              <a:t>Hinduism has over 1 billion followers worldwide, with about 95% of Hindus living in India. At the time of the 2011 census, there were over 800,000 Hindus living in the UK.</a:t>
            </a:r>
          </a:p>
        </p:txBody>
      </p:sp>
      <p:sp>
        <p:nvSpPr>
          <p:cNvPr id="30" name="TextBox 29">
            <a:extLst>
              <a:ext uri="{FF2B5EF4-FFF2-40B4-BE49-F238E27FC236}">
                <a16:creationId xmlns:a16="http://schemas.microsoft.com/office/drawing/2014/main" id="{E710E9F2-D20C-4241-936F-06A5059CFF84}"/>
              </a:ext>
            </a:extLst>
          </p:cNvPr>
          <p:cNvSpPr txBox="1"/>
          <p:nvPr/>
        </p:nvSpPr>
        <p:spPr>
          <a:xfrm>
            <a:off x="5161312" y="133591"/>
            <a:ext cx="3601382" cy="276999"/>
          </a:xfrm>
          <a:prstGeom prst="rect">
            <a:avLst/>
          </a:prstGeom>
          <a:noFill/>
          <a:ln>
            <a:noFill/>
          </a:ln>
        </p:spPr>
        <p:txBody>
          <a:bodyPr wrap="square" rtlCol="0">
            <a:spAutoFit/>
          </a:bodyPr>
          <a:lstStyle/>
          <a:p>
            <a:pPr defTabSz="457200"/>
            <a:r>
              <a:rPr lang="en-GB" sz="1200" b="1" dirty="0">
                <a:solidFill>
                  <a:prstClr val="white"/>
                </a:solidFill>
                <a:latin typeface="Century Gothic" panose="020B0502020202020204" pitchFamily="34" charset="0"/>
              </a:rPr>
              <a:t>Picture This…Trimurti (3 aspects of Brahman)</a:t>
            </a:r>
          </a:p>
        </p:txBody>
      </p:sp>
      <p:sp>
        <p:nvSpPr>
          <p:cNvPr id="45" name="Rectangle 44">
            <a:extLst>
              <a:ext uri="{FF2B5EF4-FFF2-40B4-BE49-F238E27FC236}">
                <a16:creationId xmlns:a16="http://schemas.microsoft.com/office/drawing/2014/main" id="{C16746B9-7312-4D19-B734-261B8CF55A85}"/>
              </a:ext>
            </a:extLst>
          </p:cNvPr>
          <p:cNvSpPr/>
          <p:nvPr/>
        </p:nvSpPr>
        <p:spPr>
          <a:xfrm>
            <a:off x="8831947" y="193659"/>
            <a:ext cx="3000877" cy="30650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b="1">
              <a:solidFill>
                <a:prstClr val="white"/>
              </a:solidFill>
              <a:latin typeface="Calibri" panose="020F0502020204030204"/>
            </a:endParaRPr>
          </a:p>
        </p:txBody>
      </p:sp>
      <p:sp>
        <p:nvSpPr>
          <p:cNvPr id="46" name="TextBox 45">
            <a:extLst>
              <a:ext uri="{FF2B5EF4-FFF2-40B4-BE49-F238E27FC236}">
                <a16:creationId xmlns:a16="http://schemas.microsoft.com/office/drawing/2014/main" id="{22A0A090-6B9C-4CBC-B7A2-E7C1DC9A035F}"/>
              </a:ext>
            </a:extLst>
          </p:cNvPr>
          <p:cNvSpPr txBox="1"/>
          <p:nvPr/>
        </p:nvSpPr>
        <p:spPr>
          <a:xfrm>
            <a:off x="9082820" y="193659"/>
            <a:ext cx="2149023" cy="307777"/>
          </a:xfrm>
          <a:prstGeom prst="rect">
            <a:avLst/>
          </a:prstGeom>
          <a:noFill/>
        </p:spPr>
        <p:txBody>
          <a:bodyPr wrap="square" rtlCol="0">
            <a:spAutoFit/>
          </a:bodyPr>
          <a:lstStyle/>
          <a:p>
            <a:pPr algn="ctr" defTabSz="457200"/>
            <a:r>
              <a:rPr lang="en-GB" sz="1400" b="1" dirty="0">
                <a:solidFill>
                  <a:prstClr val="black"/>
                </a:solidFill>
                <a:latin typeface="Century Gothic" panose="020B0502020202020204" pitchFamily="34" charset="0"/>
              </a:rPr>
              <a:t>Always Remember…</a:t>
            </a:r>
          </a:p>
        </p:txBody>
      </p:sp>
      <p:sp>
        <p:nvSpPr>
          <p:cNvPr id="2" name="Rectangle 1"/>
          <p:cNvSpPr/>
          <p:nvPr/>
        </p:nvSpPr>
        <p:spPr>
          <a:xfrm>
            <a:off x="83837" y="6388993"/>
            <a:ext cx="11997949" cy="40602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a:solidFill>
                <a:prstClr val="white"/>
              </a:solidFill>
              <a:latin typeface="Calibri" panose="020F0502020204030204"/>
            </a:endParaRPr>
          </a:p>
        </p:txBody>
      </p:sp>
      <p:sp>
        <p:nvSpPr>
          <p:cNvPr id="39" name="Rectangle 38">
            <a:extLst>
              <a:ext uri="{FF2B5EF4-FFF2-40B4-BE49-F238E27FC236}">
                <a16:creationId xmlns:a16="http://schemas.microsoft.com/office/drawing/2014/main" id="{C16746B9-7312-4D19-B734-261B8CF55A85}"/>
              </a:ext>
            </a:extLst>
          </p:cNvPr>
          <p:cNvSpPr/>
          <p:nvPr/>
        </p:nvSpPr>
        <p:spPr>
          <a:xfrm>
            <a:off x="4754549" y="3577048"/>
            <a:ext cx="4052211" cy="273832"/>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b="1" dirty="0">
                <a:solidFill>
                  <a:prstClr val="white"/>
                </a:solidFill>
                <a:latin typeface="Calibri" panose="020F0502020204030204"/>
              </a:rPr>
              <a:t>Festival – </a:t>
            </a:r>
            <a:r>
              <a:rPr lang="en-GB" b="1" dirty="0" err="1">
                <a:solidFill>
                  <a:prstClr val="white"/>
                </a:solidFill>
                <a:latin typeface="Calibri" panose="020F0502020204030204"/>
              </a:rPr>
              <a:t>Divali</a:t>
            </a:r>
            <a:r>
              <a:rPr lang="en-GB" b="1" dirty="0">
                <a:solidFill>
                  <a:prstClr val="white"/>
                </a:solidFill>
                <a:latin typeface="Calibri" panose="020F0502020204030204"/>
              </a:rPr>
              <a:t>/Diwali</a:t>
            </a:r>
          </a:p>
        </p:txBody>
      </p:sp>
      <p:sp>
        <p:nvSpPr>
          <p:cNvPr id="15" name="TextBox 14"/>
          <p:cNvSpPr txBox="1"/>
          <p:nvPr/>
        </p:nvSpPr>
        <p:spPr>
          <a:xfrm>
            <a:off x="74334" y="6419898"/>
            <a:ext cx="11873030" cy="276999"/>
          </a:xfrm>
          <a:prstGeom prst="rect">
            <a:avLst/>
          </a:prstGeom>
          <a:noFill/>
          <a:ln>
            <a:noFill/>
          </a:ln>
        </p:spPr>
        <p:txBody>
          <a:bodyPr wrap="square" rtlCol="0">
            <a:spAutoFit/>
          </a:bodyPr>
          <a:lstStyle/>
          <a:p>
            <a:pPr defTabSz="457200"/>
            <a:r>
              <a:rPr lang="en-GB" sz="1200" b="1" dirty="0">
                <a:solidFill>
                  <a:srgbClr val="7030A0"/>
                </a:solidFill>
                <a:latin typeface="Century Gothic" panose="020B0502020202020204" pitchFamily="34" charset="0"/>
              </a:rPr>
              <a:t>Activity – Research in more detail a MANDIR. Draw and label a diagram or picture of a Mandir. Focus on the key </a:t>
            </a:r>
            <a:r>
              <a:rPr lang="en-GB" sz="1200" b="1">
                <a:solidFill>
                  <a:srgbClr val="7030A0"/>
                </a:solidFill>
                <a:latin typeface="Century Gothic" panose="020B0502020202020204" pitchFamily="34" charset="0"/>
              </a:rPr>
              <a:t>elements inside a Mandir. </a:t>
            </a:r>
            <a:endParaRPr lang="en-GB" sz="1200" dirty="0">
              <a:solidFill>
                <a:prstClr val="black"/>
              </a:solidFill>
              <a:latin typeface="Century Gothic" panose="020B0502020202020204" pitchFamily="34" charset="0"/>
            </a:endParaRPr>
          </a:p>
        </p:txBody>
      </p:sp>
      <p:sp>
        <p:nvSpPr>
          <p:cNvPr id="44" name="TextBox 43">
            <a:extLst>
              <a:ext uri="{FF2B5EF4-FFF2-40B4-BE49-F238E27FC236}">
                <a16:creationId xmlns:a16="http://schemas.microsoft.com/office/drawing/2014/main" id="{A8A8FE5F-B642-4AFA-BD2E-CADFAE64AE79}"/>
              </a:ext>
            </a:extLst>
          </p:cNvPr>
          <p:cNvSpPr txBox="1"/>
          <p:nvPr/>
        </p:nvSpPr>
        <p:spPr>
          <a:xfrm>
            <a:off x="9104921" y="1481094"/>
            <a:ext cx="2168644" cy="315946"/>
          </a:xfrm>
          <a:prstGeom prst="rect">
            <a:avLst/>
          </a:prstGeom>
          <a:noFill/>
          <a:ln>
            <a:noFill/>
          </a:ln>
        </p:spPr>
        <p:txBody>
          <a:bodyPr wrap="square" rtlCol="0">
            <a:spAutoFit/>
          </a:bodyPr>
          <a:lstStyle/>
          <a:p>
            <a:pPr algn="ctr" defTabSz="457200"/>
            <a:r>
              <a:rPr lang="en-GB" sz="1400" b="1" dirty="0">
                <a:solidFill>
                  <a:prstClr val="white"/>
                </a:solidFill>
                <a:latin typeface="Century Gothic" panose="020B0502020202020204" pitchFamily="34" charset="0"/>
              </a:rPr>
              <a:t>Mandir </a:t>
            </a:r>
          </a:p>
        </p:txBody>
      </p:sp>
      <p:pic>
        <p:nvPicPr>
          <p:cNvPr id="1028" name="Picture 4" descr="think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21901" y="1302873"/>
            <a:ext cx="525463" cy="5254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799892">
            <a:off x="11477602" y="-42020"/>
            <a:ext cx="710444" cy="6827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987136">
            <a:off x="4695345" y="-73647"/>
            <a:ext cx="650875" cy="6985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3" name="Rectangle 2">
            <a:extLst>
              <a:ext uri="{FF2B5EF4-FFF2-40B4-BE49-F238E27FC236}">
                <a16:creationId xmlns:a16="http://schemas.microsoft.com/office/drawing/2014/main" id="{20EDDC58-4F03-4292-9A46-5D62CFD37C5C}"/>
              </a:ext>
            </a:extLst>
          </p:cNvPr>
          <p:cNvSpPr/>
          <p:nvPr/>
        </p:nvSpPr>
        <p:spPr>
          <a:xfrm>
            <a:off x="8912052" y="1780452"/>
            <a:ext cx="2806531" cy="861774"/>
          </a:xfrm>
          <a:prstGeom prst="rect">
            <a:avLst/>
          </a:prstGeom>
        </p:spPr>
        <p:txBody>
          <a:bodyPr wrap="square">
            <a:spAutoFit/>
          </a:bodyPr>
          <a:lstStyle/>
          <a:p>
            <a:r>
              <a:rPr lang="en-US" sz="1000" dirty="0"/>
              <a:t>A Hindu temple is a symbolic house, seat and body of the Gods. It is a structure designed to bring human beings and Gods together.</a:t>
            </a:r>
          </a:p>
          <a:p>
            <a:endParaRPr lang="en-US" sz="1000" dirty="0">
              <a:solidFill>
                <a:srgbClr val="231F20"/>
              </a:solidFill>
              <a:effectLst/>
            </a:endParaRPr>
          </a:p>
          <a:p>
            <a:endParaRPr lang="en-US" sz="1000" dirty="0">
              <a:solidFill>
                <a:srgbClr val="231F20"/>
              </a:solidFill>
              <a:effectLst/>
            </a:endParaRPr>
          </a:p>
        </p:txBody>
      </p:sp>
      <p:sp>
        <p:nvSpPr>
          <p:cNvPr id="18" name="TextBox 17">
            <a:extLst>
              <a:ext uri="{FF2B5EF4-FFF2-40B4-BE49-F238E27FC236}">
                <a16:creationId xmlns:a16="http://schemas.microsoft.com/office/drawing/2014/main" id="{474A1FDA-243C-4D57-896B-BF3E3B14C90F}"/>
              </a:ext>
            </a:extLst>
          </p:cNvPr>
          <p:cNvSpPr txBox="1"/>
          <p:nvPr/>
        </p:nvSpPr>
        <p:spPr>
          <a:xfrm>
            <a:off x="4764189" y="3905609"/>
            <a:ext cx="4067758" cy="2431435"/>
          </a:xfrm>
          <a:prstGeom prst="rect">
            <a:avLst/>
          </a:prstGeom>
          <a:noFill/>
        </p:spPr>
        <p:txBody>
          <a:bodyPr wrap="square" rtlCol="0">
            <a:spAutoFit/>
          </a:bodyPr>
          <a:lstStyle/>
          <a:p>
            <a:pPr fontAlgn="t"/>
            <a:r>
              <a:rPr lang="en-GB" sz="800" dirty="0"/>
              <a:t>Diwali celebrates the </a:t>
            </a:r>
            <a:r>
              <a:rPr lang="en-GB" sz="800" b="1" dirty="0"/>
              <a:t>Ramayana</a:t>
            </a:r>
            <a:r>
              <a:rPr lang="en-GB" sz="800" dirty="0"/>
              <a:t>, which is an epic poem telling the story of Hindu deities, </a:t>
            </a:r>
            <a:r>
              <a:rPr lang="en-GB" sz="800" b="1" dirty="0"/>
              <a:t>Rama and Sita</a:t>
            </a:r>
            <a:r>
              <a:rPr lang="en-GB" sz="800" dirty="0"/>
              <a:t>. In the story, Rama is sent away to a far-off country by his father. Rama leaves with his wife, Sita, but Sita gets kidnapped by a wicked demon called </a:t>
            </a:r>
            <a:r>
              <a:rPr lang="en-GB" sz="800" b="1" dirty="0" err="1"/>
              <a:t>Ravana</a:t>
            </a:r>
            <a:r>
              <a:rPr lang="en-GB" sz="800" dirty="0"/>
              <a:t>. The monkey god, </a:t>
            </a:r>
            <a:r>
              <a:rPr lang="en-GB" sz="800" b="1" dirty="0"/>
              <a:t>Hanuman</a:t>
            </a:r>
            <a:r>
              <a:rPr lang="en-GB" sz="800" dirty="0"/>
              <a:t>, helps Rama save Sita and kill </a:t>
            </a:r>
            <a:r>
              <a:rPr lang="en-GB" sz="800" dirty="0" err="1"/>
              <a:t>Ravana</a:t>
            </a:r>
            <a:r>
              <a:rPr lang="en-GB" sz="800" dirty="0"/>
              <a:t> so they can finally return home. This story is about good overcoming evil. Lamps were lit to guide Rama and Sita home, and this is why most Hindus light </a:t>
            </a:r>
            <a:r>
              <a:rPr lang="en-GB" sz="800" dirty="0" err="1"/>
              <a:t>diya</a:t>
            </a:r>
            <a:r>
              <a:rPr lang="en-GB" sz="800" dirty="0"/>
              <a:t> lamps during Diwali today.</a:t>
            </a:r>
          </a:p>
          <a:p>
            <a:pPr fontAlgn="t"/>
            <a:r>
              <a:rPr lang="en-GB" sz="800" dirty="0"/>
              <a:t>Hindus also celebrate Diwali to honour the goddess </a:t>
            </a:r>
            <a:r>
              <a:rPr lang="en-GB" sz="800" b="1" dirty="0"/>
              <a:t>Lakshmi</a:t>
            </a:r>
            <a:r>
              <a:rPr lang="en-GB" sz="800" dirty="0"/>
              <a:t>, the Hindu goddess of fortune. Most Hindus believe that if their house is clean and there are </a:t>
            </a:r>
            <a:r>
              <a:rPr lang="en-GB" sz="800" dirty="0" err="1"/>
              <a:t>diya</a:t>
            </a:r>
            <a:r>
              <a:rPr lang="en-GB" sz="800" dirty="0"/>
              <a:t> lamps to light the way, then she will visit their home, bringing good fortune for the coming year. During Diwali, the mandir is also decorated with lights and </a:t>
            </a:r>
            <a:r>
              <a:rPr lang="en-GB" sz="800" b="1" dirty="0"/>
              <a:t>murtis</a:t>
            </a:r>
            <a:r>
              <a:rPr lang="en-GB" sz="800" dirty="0"/>
              <a:t> (images or statues of the Hindu gods or goddesses) are dressed in new clothes and offered food. Hindus believe Lakshmi will bless the food (</a:t>
            </a:r>
            <a:r>
              <a:rPr lang="en-GB" sz="800" b="1" dirty="0"/>
              <a:t>prasad</a:t>
            </a:r>
            <a:r>
              <a:rPr lang="en-GB" sz="800" dirty="0"/>
              <a:t>), which will be shared out amongst the community.</a:t>
            </a:r>
          </a:p>
          <a:p>
            <a:pPr fontAlgn="t"/>
            <a:r>
              <a:rPr lang="en-GB" sz="800" dirty="0"/>
              <a:t> </a:t>
            </a:r>
          </a:p>
          <a:p>
            <a:pPr fontAlgn="t"/>
            <a:r>
              <a:rPr lang="en-GB" sz="800" b="1" dirty="0"/>
              <a:t>How is Diwali celebrated?</a:t>
            </a:r>
          </a:p>
          <a:p>
            <a:r>
              <a:rPr lang="en-GB" sz="800" dirty="0"/>
              <a:t>Diwali brings Hindu communities together, to celebrate light overcoming darkness and good defeating evil. Many Hindus celebrate at home and in the mandir by giving presents to each other, sharing meals, singing, dancing and going to firework displays. It is also a time to thank Lakshmi for everything they have. Many Hindus do this by giving money and food to the poor, and this is called </a:t>
            </a:r>
            <a:r>
              <a:rPr lang="en-GB" sz="800" b="1" dirty="0"/>
              <a:t>dana</a:t>
            </a:r>
            <a:r>
              <a:rPr lang="en-GB" sz="800" dirty="0"/>
              <a:t>. &gt;&gt;&gt;&gt;&gt;&gt;&gt;&gt;&gt;&gt;&gt;&gt;&gt;&gt;&gt;&gt;&gt;&gt;&gt;&gt;&gt;&gt;&gt;&gt;&gt;&gt;&gt;&gt;&gt;&gt;&gt;&gt;&gt;&gt;&gt;&gt;&gt;&gt;&gt;&gt;&gt;&gt;&gt;&gt;&gt;&gt;&gt;&gt;&gt;&gt;&gt;&gt;&gt;&gt;&gt;&gt;&gt;</a:t>
            </a:r>
          </a:p>
        </p:txBody>
      </p:sp>
      <p:pic>
        <p:nvPicPr>
          <p:cNvPr id="25" name="Picture 24">
            <a:extLst>
              <a:ext uri="{FF2B5EF4-FFF2-40B4-BE49-F238E27FC236}">
                <a16:creationId xmlns:a16="http://schemas.microsoft.com/office/drawing/2014/main" id="{1B42EBEE-9692-4AB9-9323-1DEE8273223A}"/>
              </a:ext>
            </a:extLst>
          </p:cNvPr>
          <p:cNvPicPr>
            <a:picLocks noChangeAspect="1"/>
          </p:cNvPicPr>
          <p:nvPr/>
        </p:nvPicPr>
        <p:blipFill>
          <a:blip r:embed="rId6"/>
          <a:stretch>
            <a:fillRect/>
          </a:stretch>
        </p:blipFill>
        <p:spPr>
          <a:xfrm>
            <a:off x="83838" y="66479"/>
            <a:ext cx="668832" cy="668832"/>
          </a:xfrm>
          <a:prstGeom prst="rect">
            <a:avLst/>
          </a:prstGeom>
        </p:spPr>
      </p:pic>
      <p:pic>
        <p:nvPicPr>
          <p:cNvPr id="26" name="Picture 25">
            <a:extLst>
              <a:ext uri="{FF2B5EF4-FFF2-40B4-BE49-F238E27FC236}">
                <a16:creationId xmlns:a16="http://schemas.microsoft.com/office/drawing/2014/main" id="{C6B18F14-E7E5-4569-82BF-589A9C935C60}"/>
              </a:ext>
            </a:extLst>
          </p:cNvPr>
          <p:cNvPicPr>
            <a:picLocks noChangeAspect="1"/>
          </p:cNvPicPr>
          <p:nvPr/>
        </p:nvPicPr>
        <p:blipFill>
          <a:blip r:embed="rId7"/>
          <a:stretch>
            <a:fillRect/>
          </a:stretch>
        </p:blipFill>
        <p:spPr>
          <a:xfrm>
            <a:off x="4671056" y="971440"/>
            <a:ext cx="1378208" cy="2333625"/>
          </a:xfrm>
          <a:prstGeom prst="rect">
            <a:avLst/>
          </a:prstGeom>
        </p:spPr>
      </p:pic>
      <p:pic>
        <p:nvPicPr>
          <p:cNvPr id="29" name="Picture 28">
            <a:extLst>
              <a:ext uri="{FF2B5EF4-FFF2-40B4-BE49-F238E27FC236}">
                <a16:creationId xmlns:a16="http://schemas.microsoft.com/office/drawing/2014/main" id="{AD70EA46-D76B-4A0B-9068-EE149BFC2137}"/>
              </a:ext>
            </a:extLst>
          </p:cNvPr>
          <p:cNvPicPr>
            <a:picLocks noChangeAspect="1"/>
          </p:cNvPicPr>
          <p:nvPr/>
        </p:nvPicPr>
        <p:blipFill>
          <a:blip r:embed="rId8"/>
          <a:stretch>
            <a:fillRect/>
          </a:stretch>
        </p:blipFill>
        <p:spPr>
          <a:xfrm>
            <a:off x="6029384" y="1206927"/>
            <a:ext cx="1378208" cy="2343150"/>
          </a:xfrm>
          <a:prstGeom prst="rect">
            <a:avLst/>
          </a:prstGeom>
        </p:spPr>
      </p:pic>
      <p:pic>
        <p:nvPicPr>
          <p:cNvPr id="31" name="Picture 30">
            <a:extLst>
              <a:ext uri="{FF2B5EF4-FFF2-40B4-BE49-F238E27FC236}">
                <a16:creationId xmlns:a16="http://schemas.microsoft.com/office/drawing/2014/main" id="{BC4DAA9B-D14E-4609-A6C2-805FE453ECC6}"/>
              </a:ext>
            </a:extLst>
          </p:cNvPr>
          <p:cNvPicPr>
            <a:picLocks noChangeAspect="1"/>
          </p:cNvPicPr>
          <p:nvPr/>
        </p:nvPicPr>
        <p:blipFill>
          <a:blip r:embed="rId9"/>
          <a:stretch>
            <a:fillRect/>
          </a:stretch>
        </p:blipFill>
        <p:spPr>
          <a:xfrm>
            <a:off x="7374853" y="865175"/>
            <a:ext cx="1387841" cy="2343150"/>
          </a:xfrm>
          <a:prstGeom prst="rect">
            <a:avLst/>
          </a:prstGeom>
        </p:spPr>
      </p:pic>
      <p:sp>
        <p:nvSpPr>
          <p:cNvPr id="32" name="TextBox 31">
            <a:extLst>
              <a:ext uri="{FF2B5EF4-FFF2-40B4-BE49-F238E27FC236}">
                <a16:creationId xmlns:a16="http://schemas.microsoft.com/office/drawing/2014/main" id="{D8748759-CFC6-4466-BF05-5660ACDCC9A5}"/>
              </a:ext>
            </a:extLst>
          </p:cNvPr>
          <p:cNvSpPr txBox="1"/>
          <p:nvPr/>
        </p:nvSpPr>
        <p:spPr>
          <a:xfrm>
            <a:off x="513021" y="4867835"/>
            <a:ext cx="4204771" cy="1338828"/>
          </a:xfrm>
          <a:prstGeom prst="rect">
            <a:avLst/>
          </a:prstGeom>
          <a:noFill/>
        </p:spPr>
        <p:txBody>
          <a:bodyPr wrap="square" rtlCol="0">
            <a:spAutoFit/>
          </a:bodyPr>
          <a:lstStyle/>
          <a:p>
            <a:r>
              <a:rPr lang="en-GB" sz="900" dirty="0"/>
              <a:t>Hindu worship is called </a:t>
            </a:r>
            <a:r>
              <a:rPr lang="en-GB" sz="900" b="1" dirty="0"/>
              <a:t>puja</a:t>
            </a:r>
            <a:r>
              <a:rPr lang="en-GB" sz="900" dirty="0"/>
              <a:t>. Hindus can worship at their holy building, called a mandir, or in their home. Puja involves praying to a favourite god or goddess. A statue or image is often used as a focus, and these are sometimes called murtis (meaning forms). During puja offerings of fruit and sweet foods are made to the deity (God/Goddess).</a:t>
            </a:r>
          </a:p>
          <a:p>
            <a:endParaRPr lang="en-GB" sz="900" dirty="0"/>
          </a:p>
          <a:p>
            <a:r>
              <a:rPr lang="en-GB" sz="900" dirty="0"/>
              <a:t>Hindus have a lot of holy books. The authors are called the Vedas and the Upanishads, and they're mostly used by priests, but there are some like the Ramayana and Bhagavad Gita, which a lot of Hindus read for themselves.</a:t>
            </a:r>
          </a:p>
        </p:txBody>
      </p:sp>
      <p:pic>
        <p:nvPicPr>
          <p:cNvPr id="33" name="Picture 32">
            <a:extLst>
              <a:ext uri="{FF2B5EF4-FFF2-40B4-BE49-F238E27FC236}">
                <a16:creationId xmlns:a16="http://schemas.microsoft.com/office/drawing/2014/main" id="{4D538680-26F9-4D0B-9292-1D5E21D3CCD2}"/>
              </a:ext>
            </a:extLst>
          </p:cNvPr>
          <p:cNvPicPr>
            <a:picLocks noChangeAspect="1"/>
          </p:cNvPicPr>
          <p:nvPr/>
        </p:nvPicPr>
        <p:blipFill>
          <a:blip r:embed="rId10"/>
          <a:stretch>
            <a:fillRect/>
          </a:stretch>
        </p:blipFill>
        <p:spPr>
          <a:xfrm>
            <a:off x="8939546" y="2398408"/>
            <a:ext cx="2847975" cy="1190625"/>
          </a:xfrm>
          <a:prstGeom prst="rect">
            <a:avLst/>
          </a:prstGeom>
        </p:spPr>
      </p:pic>
      <p:pic>
        <p:nvPicPr>
          <p:cNvPr id="34" name="Picture 33">
            <a:extLst>
              <a:ext uri="{FF2B5EF4-FFF2-40B4-BE49-F238E27FC236}">
                <a16:creationId xmlns:a16="http://schemas.microsoft.com/office/drawing/2014/main" id="{58E7962C-CA1C-4C10-9AFA-676BC243AF8D}"/>
              </a:ext>
            </a:extLst>
          </p:cNvPr>
          <p:cNvPicPr>
            <a:picLocks noChangeAspect="1"/>
          </p:cNvPicPr>
          <p:nvPr/>
        </p:nvPicPr>
        <p:blipFill>
          <a:blip r:embed="rId11"/>
          <a:stretch>
            <a:fillRect/>
          </a:stretch>
        </p:blipFill>
        <p:spPr>
          <a:xfrm>
            <a:off x="8964733" y="3528833"/>
            <a:ext cx="2893278" cy="1527458"/>
          </a:xfrm>
          <a:prstGeom prst="rect">
            <a:avLst/>
          </a:prstGeom>
        </p:spPr>
      </p:pic>
      <p:pic>
        <p:nvPicPr>
          <p:cNvPr id="35" name="Picture 34">
            <a:extLst>
              <a:ext uri="{FF2B5EF4-FFF2-40B4-BE49-F238E27FC236}">
                <a16:creationId xmlns:a16="http://schemas.microsoft.com/office/drawing/2014/main" id="{2492096C-21AC-45ED-B5B5-E11CBE7B06D7}"/>
              </a:ext>
            </a:extLst>
          </p:cNvPr>
          <p:cNvPicPr>
            <a:picLocks noChangeAspect="1"/>
          </p:cNvPicPr>
          <p:nvPr/>
        </p:nvPicPr>
        <p:blipFill>
          <a:blip r:embed="rId12"/>
          <a:stretch>
            <a:fillRect/>
          </a:stretch>
        </p:blipFill>
        <p:spPr>
          <a:xfrm>
            <a:off x="8956091" y="5056456"/>
            <a:ext cx="2853617" cy="1246901"/>
          </a:xfrm>
          <a:prstGeom prst="rect">
            <a:avLst/>
          </a:prstGeom>
        </p:spPr>
      </p:pic>
    </p:spTree>
    <p:extLst>
      <p:ext uri="{BB962C8B-B14F-4D97-AF65-F5344CB8AC3E}">
        <p14:creationId xmlns:p14="http://schemas.microsoft.com/office/powerpoint/2010/main" val="12915489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717</TotalTime>
  <Words>835</Words>
  <Application>Microsoft Office PowerPoint</Application>
  <PresentationFormat>Widescreen</PresentationFormat>
  <Paragraphs>49</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Century Gothic</vt:lpstr>
      <vt:lpstr>Comic Sans MS</vt:lpstr>
      <vt:lpstr>Times New Roman</vt:lpstr>
      <vt:lpstr>Office Theme</vt:lpstr>
      <vt:lpstr>PowerPoint Presentation</vt:lpstr>
    </vt:vector>
  </TitlesOfParts>
  <Company>Atherton Community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 Gibson</dc:creator>
  <cp:lastModifiedBy>Victoria McNamara</cp:lastModifiedBy>
  <cp:revision>47</cp:revision>
  <cp:lastPrinted>2019-06-21T15:49:00Z</cp:lastPrinted>
  <dcterms:created xsi:type="dcterms:W3CDTF">2019-06-14T09:59:46Z</dcterms:created>
  <dcterms:modified xsi:type="dcterms:W3CDTF">2020-04-09T08:00:07Z</dcterms:modified>
</cp:coreProperties>
</file>