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90" d="100"/>
          <a:sy n="90" d="100"/>
        </p:scale>
        <p:origin x="72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C455A4B-5B04-4DBC-B44D-234F089E8E10}" type="datetimeFigureOut">
              <a:rPr lang="en-GB" smtClean="0"/>
              <a:t>01/09/2020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4183C6-6059-4AAC-B5CB-9465D2E5FD56}" type="slidenum">
              <a:rPr lang="en-GB" smtClean="0"/>
              <a:t>‹#›</a:t>
            </a:fld>
            <a:endParaRPr lang="en-GB"/>
          </a:p>
        </p:txBody>
      </p:sp>
    </p:spTree>
    <p:extLst>
      <p:ext uri="{BB962C8B-B14F-4D97-AF65-F5344CB8AC3E}">
        <p14:creationId xmlns:p14="http://schemas.microsoft.com/office/powerpoint/2010/main" val="2898310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455A4B-5B04-4DBC-B44D-234F089E8E10}" type="datetimeFigureOut">
              <a:rPr lang="en-GB" smtClean="0"/>
              <a:t>01/09/2020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4183C6-6059-4AAC-B5CB-9465D2E5FD56}" type="slidenum">
              <a:rPr lang="en-GB" smtClean="0"/>
              <a:t>‹#›</a:t>
            </a:fld>
            <a:endParaRPr lang="en-GB"/>
          </a:p>
        </p:txBody>
      </p:sp>
    </p:spTree>
    <p:extLst>
      <p:ext uri="{BB962C8B-B14F-4D97-AF65-F5344CB8AC3E}">
        <p14:creationId xmlns:p14="http://schemas.microsoft.com/office/powerpoint/2010/main" val="2137450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455A4B-5B04-4DBC-B44D-234F089E8E10}" type="datetimeFigureOut">
              <a:rPr lang="en-GB" smtClean="0"/>
              <a:t>01/09/2020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4183C6-6059-4AAC-B5CB-9465D2E5FD56}" type="slidenum">
              <a:rPr lang="en-GB" smtClean="0"/>
              <a:t>‹#›</a:t>
            </a:fld>
            <a:endParaRPr lang="en-GB"/>
          </a:p>
        </p:txBody>
      </p:sp>
    </p:spTree>
    <p:extLst>
      <p:ext uri="{BB962C8B-B14F-4D97-AF65-F5344CB8AC3E}">
        <p14:creationId xmlns:p14="http://schemas.microsoft.com/office/powerpoint/2010/main" val="283986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455A4B-5B04-4DBC-B44D-234F089E8E10}" type="datetimeFigureOut">
              <a:rPr lang="en-GB" smtClean="0"/>
              <a:t>01/09/2020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4183C6-6059-4AAC-B5CB-9465D2E5FD56}" type="slidenum">
              <a:rPr lang="en-GB" smtClean="0"/>
              <a:t>‹#›</a:t>
            </a:fld>
            <a:endParaRPr lang="en-GB"/>
          </a:p>
        </p:txBody>
      </p:sp>
    </p:spTree>
    <p:extLst>
      <p:ext uri="{BB962C8B-B14F-4D97-AF65-F5344CB8AC3E}">
        <p14:creationId xmlns:p14="http://schemas.microsoft.com/office/powerpoint/2010/main" val="3108309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C455A4B-5B04-4DBC-B44D-234F089E8E10}" type="datetimeFigureOut">
              <a:rPr lang="en-GB" smtClean="0"/>
              <a:t>01/09/2020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4183C6-6059-4AAC-B5CB-9465D2E5FD56}" type="slidenum">
              <a:rPr lang="en-GB" smtClean="0"/>
              <a:t>‹#›</a:t>
            </a:fld>
            <a:endParaRPr lang="en-GB"/>
          </a:p>
        </p:txBody>
      </p:sp>
    </p:spTree>
    <p:extLst>
      <p:ext uri="{BB962C8B-B14F-4D97-AF65-F5344CB8AC3E}">
        <p14:creationId xmlns:p14="http://schemas.microsoft.com/office/powerpoint/2010/main" val="336073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C455A4B-5B04-4DBC-B44D-234F089E8E10}" type="datetimeFigureOut">
              <a:rPr lang="en-GB" smtClean="0"/>
              <a:t>01/09/2020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4183C6-6059-4AAC-B5CB-9465D2E5FD56}" type="slidenum">
              <a:rPr lang="en-GB" smtClean="0"/>
              <a:t>‹#›</a:t>
            </a:fld>
            <a:endParaRPr lang="en-GB"/>
          </a:p>
        </p:txBody>
      </p:sp>
    </p:spTree>
    <p:extLst>
      <p:ext uri="{BB962C8B-B14F-4D97-AF65-F5344CB8AC3E}">
        <p14:creationId xmlns:p14="http://schemas.microsoft.com/office/powerpoint/2010/main" val="582548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C455A4B-5B04-4DBC-B44D-234F089E8E10}" type="datetimeFigureOut">
              <a:rPr lang="en-GB" smtClean="0"/>
              <a:t>01/09/2020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84183C6-6059-4AAC-B5CB-9465D2E5FD56}" type="slidenum">
              <a:rPr lang="en-GB" smtClean="0"/>
              <a:t>‹#›</a:t>
            </a:fld>
            <a:endParaRPr lang="en-GB"/>
          </a:p>
        </p:txBody>
      </p:sp>
    </p:spTree>
    <p:extLst>
      <p:ext uri="{BB962C8B-B14F-4D97-AF65-F5344CB8AC3E}">
        <p14:creationId xmlns:p14="http://schemas.microsoft.com/office/powerpoint/2010/main" val="3234449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C455A4B-5B04-4DBC-B44D-234F089E8E10}" type="datetimeFigureOut">
              <a:rPr lang="en-GB" smtClean="0"/>
              <a:t>01/09/2020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84183C6-6059-4AAC-B5CB-9465D2E5FD56}" type="slidenum">
              <a:rPr lang="en-GB" smtClean="0"/>
              <a:t>‹#›</a:t>
            </a:fld>
            <a:endParaRPr lang="en-GB"/>
          </a:p>
        </p:txBody>
      </p:sp>
    </p:spTree>
    <p:extLst>
      <p:ext uri="{BB962C8B-B14F-4D97-AF65-F5344CB8AC3E}">
        <p14:creationId xmlns:p14="http://schemas.microsoft.com/office/powerpoint/2010/main" val="621599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455A4B-5B04-4DBC-B44D-234F089E8E10}" type="datetimeFigureOut">
              <a:rPr lang="en-GB" smtClean="0"/>
              <a:t>01/09/2020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84183C6-6059-4AAC-B5CB-9465D2E5FD56}" type="slidenum">
              <a:rPr lang="en-GB" smtClean="0"/>
              <a:t>‹#›</a:t>
            </a:fld>
            <a:endParaRPr lang="en-GB"/>
          </a:p>
        </p:txBody>
      </p:sp>
    </p:spTree>
    <p:extLst>
      <p:ext uri="{BB962C8B-B14F-4D97-AF65-F5344CB8AC3E}">
        <p14:creationId xmlns:p14="http://schemas.microsoft.com/office/powerpoint/2010/main" val="439520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C455A4B-5B04-4DBC-B44D-234F089E8E10}" type="datetimeFigureOut">
              <a:rPr lang="en-GB" smtClean="0"/>
              <a:t>01/09/2020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4183C6-6059-4AAC-B5CB-9465D2E5FD56}" type="slidenum">
              <a:rPr lang="en-GB" smtClean="0"/>
              <a:t>‹#›</a:t>
            </a:fld>
            <a:endParaRPr lang="en-GB"/>
          </a:p>
        </p:txBody>
      </p:sp>
    </p:spTree>
    <p:extLst>
      <p:ext uri="{BB962C8B-B14F-4D97-AF65-F5344CB8AC3E}">
        <p14:creationId xmlns:p14="http://schemas.microsoft.com/office/powerpoint/2010/main" val="2806497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C455A4B-5B04-4DBC-B44D-234F089E8E10}" type="datetimeFigureOut">
              <a:rPr lang="en-GB" smtClean="0"/>
              <a:t>01/09/2020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4183C6-6059-4AAC-B5CB-9465D2E5FD56}" type="slidenum">
              <a:rPr lang="en-GB" smtClean="0"/>
              <a:t>‹#›</a:t>
            </a:fld>
            <a:endParaRPr lang="en-GB"/>
          </a:p>
        </p:txBody>
      </p:sp>
    </p:spTree>
    <p:extLst>
      <p:ext uri="{BB962C8B-B14F-4D97-AF65-F5344CB8AC3E}">
        <p14:creationId xmlns:p14="http://schemas.microsoft.com/office/powerpoint/2010/main" val="653034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455A4B-5B04-4DBC-B44D-234F089E8E10}" type="datetimeFigureOut">
              <a:rPr lang="en-GB" smtClean="0"/>
              <a:t>01/09/2020</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4183C6-6059-4AAC-B5CB-9465D2E5FD56}" type="slidenum">
              <a:rPr lang="en-GB" smtClean="0"/>
              <a:t>‹#›</a:t>
            </a:fld>
            <a:endParaRPr lang="en-GB"/>
          </a:p>
        </p:txBody>
      </p:sp>
    </p:spTree>
    <p:extLst>
      <p:ext uri="{BB962C8B-B14F-4D97-AF65-F5344CB8AC3E}">
        <p14:creationId xmlns:p14="http://schemas.microsoft.com/office/powerpoint/2010/main" val="361638843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4898D89-AC3A-4AB4-BBF2-431FEE5CB738}"/>
              </a:ext>
            </a:extLst>
          </p:cNvPr>
          <p:cNvSpPr txBox="1"/>
          <p:nvPr/>
        </p:nvSpPr>
        <p:spPr>
          <a:xfrm rot="16200000">
            <a:off x="-4168097" y="2300691"/>
            <a:ext cx="8714509" cy="400110"/>
          </a:xfrm>
          <a:prstGeom prst="rect">
            <a:avLst/>
          </a:prstGeom>
          <a:noFill/>
        </p:spPr>
        <p:txBody>
          <a:bodyPr wrap="square" rtlCol="0">
            <a:spAutoFit/>
          </a:bodyPr>
          <a:lstStyle/>
          <a:p>
            <a:pPr defTabSz="457200"/>
            <a:r>
              <a:rPr lang="en-GB" sz="2000" b="1" i="1" dirty="0">
                <a:solidFill>
                  <a:prstClr val="black"/>
                </a:solidFill>
                <a:latin typeface="Century Gothic" panose="020B0502020202020204" pitchFamily="34" charset="0"/>
              </a:rPr>
              <a:t>Subject: Geography : Yr7   Topic: Making Connections </a:t>
            </a:r>
          </a:p>
        </p:txBody>
      </p:sp>
      <p:sp>
        <p:nvSpPr>
          <p:cNvPr id="9" name="TextBox 8">
            <a:extLst>
              <a:ext uri="{FF2B5EF4-FFF2-40B4-BE49-F238E27FC236}">
                <a16:creationId xmlns:a16="http://schemas.microsoft.com/office/drawing/2014/main" id="{96D2552E-7A1A-463A-9757-1DE67E041B5C}"/>
              </a:ext>
            </a:extLst>
          </p:cNvPr>
          <p:cNvSpPr txBox="1"/>
          <p:nvPr/>
        </p:nvSpPr>
        <p:spPr>
          <a:xfrm>
            <a:off x="7590622" y="554641"/>
            <a:ext cx="2259961" cy="307777"/>
          </a:xfrm>
          <a:prstGeom prst="rect">
            <a:avLst/>
          </a:prstGeom>
          <a:noFill/>
          <a:ln>
            <a:noFill/>
          </a:ln>
        </p:spPr>
        <p:txBody>
          <a:bodyPr wrap="square" rtlCol="0">
            <a:spAutoFit/>
          </a:bodyPr>
          <a:lstStyle/>
          <a:p>
            <a:pPr algn="ctr" defTabSz="457200"/>
            <a:r>
              <a:rPr lang="en-GB" sz="1400" dirty="0">
                <a:solidFill>
                  <a:prstClr val="white"/>
                </a:solidFill>
                <a:latin typeface="Calibri" panose="020F0502020204030204"/>
              </a:rPr>
              <a:t>Tools &amp; Equipment</a:t>
            </a:r>
          </a:p>
        </p:txBody>
      </p:sp>
      <p:sp>
        <p:nvSpPr>
          <p:cNvPr id="22" name="TextBox 21">
            <a:extLst>
              <a:ext uri="{FF2B5EF4-FFF2-40B4-BE49-F238E27FC236}">
                <a16:creationId xmlns:a16="http://schemas.microsoft.com/office/drawing/2014/main" id="{992522BA-9BA3-4A7A-90E1-5478B7F9976F}"/>
              </a:ext>
            </a:extLst>
          </p:cNvPr>
          <p:cNvSpPr txBox="1"/>
          <p:nvPr/>
        </p:nvSpPr>
        <p:spPr>
          <a:xfrm>
            <a:off x="4102116" y="166518"/>
            <a:ext cx="2081640" cy="307777"/>
          </a:xfrm>
          <a:prstGeom prst="rect">
            <a:avLst/>
          </a:prstGeom>
          <a:noFill/>
        </p:spPr>
        <p:txBody>
          <a:bodyPr wrap="square" rtlCol="0">
            <a:spAutoFit/>
          </a:bodyPr>
          <a:lstStyle/>
          <a:p>
            <a:pPr algn="ctr" defTabSz="457200"/>
            <a:r>
              <a:rPr lang="en-GB" sz="1400" dirty="0">
                <a:solidFill>
                  <a:prstClr val="white"/>
                </a:solidFill>
                <a:latin typeface="Calibri" panose="020F0502020204030204"/>
              </a:rPr>
              <a:t>Electrical Components</a:t>
            </a:r>
          </a:p>
        </p:txBody>
      </p:sp>
      <p:graphicFrame>
        <p:nvGraphicFramePr>
          <p:cNvPr id="32" name="Table 31"/>
          <p:cNvGraphicFramePr>
            <a:graphicFrameLocks noGrp="1"/>
          </p:cNvGraphicFramePr>
          <p:nvPr>
            <p:extLst>
              <p:ext uri="{D42A27DB-BD31-4B8C-83A1-F6EECF244321}">
                <p14:modId xmlns:p14="http://schemas.microsoft.com/office/powerpoint/2010/main" val="3805767442"/>
              </p:ext>
            </p:extLst>
          </p:nvPr>
        </p:nvGraphicFramePr>
        <p:xfrm>
          <a:off x="446395" y="60743"/>
          <a:ext cx="2593611" cy="3757312"/>
        </p:xfrm>
        <a:graphic>
          <a:graphicData uri="http://schemas.openxmlformats.org/drawingml/2006/table">
            <a:tbl>
              <a:tblPr firstRow="1" firstCol="1" bandRow="1">
                <a:tableStyleId>{5C22544A-7EE6-4342-B048-85BDC9FD1C3A}</a:tableStyleId>
              </a:tblPr>
              <a:tblGrid>
                <a:gridCol w="858325">
                  <a:extLst>
                    <a:ext uri="{9D8B030D-6E8A-4147-A177-3AD203B41FA5}">
                      <a16:colId xmlns:a16="http://schemas.microsoft.com/office/drawing/2014/main" val="20000"/>
                    </a:ext>
                  </a:extLst>
                </a:gridCol>
                <a:gridCol w="1735286">
                  <a:extLst>
                    <a:ext uri="{9D8B030D-6E8A-4147-A177-3AD203B41FA5}">
                      <a16:colId xmlns:a16="http://schemas.microsoft.com/office/drawing/2014/main" val="20001"/>
                    </a:ext>
                  </a:extLst>
                </a:gridCol>
              </a:tblGrid>
              <a:tr h="295111">
                <a:tc gridSpan="2">
                  <a:txBody>
                    <a:bodyPr/>
                    <a:lstStyle/>
                    <a:p>
                      <a:pPr algn="ctr">
                        <a:lnSpc>
                          <a:spcPct val="115000"/>
                        </a:lnSpc>
                        <a:spcAft>
                          <a:spcPts val="0"/>
                        </a:spcAft>
                      </a:pPr>
                      <a:endParaRPr lang="en-GB" sz="800" dirty="0">
                        <a:effectLst/>
                        <a:latin typeface="Calibri"/>
                        <a:ea typeface="Calibri"/>
                        <a:cs typeface="Times New Roman"/>
                      </a:endParaRPr>
                    </a:p>
                  </a:txBody>
                  <a:tcPr marL="59097" marR="59097" marT="0" marB="0" anchor="ctr"/>
                </a:tc>
                <a:tc hMerge="1">
                  <a:txBody>
                    <a:bodyPr/>
                    <a:lstStyle/>
                    <a:p>
                      <a:endParaRPr lang="en-GB"/>
                    </a:p>
                  </a:txBody>
                  <a:tcPr/>
                </a:tc>
                <a:extLst>
                  <a:ext uri="{0D108BD9-81ED-4DB2-BD59-A6C34878D82A}">
                    <a16:rowId xmlns:a16="http://schemas.microsoft.com/office/drawing/2014/main" val="10000"/>
                  </a:ext>
                </a:extLst>
              </a:tr>
              <a:tr h="274844">
                <a:tc>
                  <a:txBody>
                    <a:bodyPr/>
                    <a:lstStyle/>
                    <a:p>
                      <a:pPr>
                        <a:lnSpc>
                          <a:spcPct val="115000"/>
                        </a:lnSpc>
                        <a:spcAft>
                          <a:spcPts val="0"/>
                        </a:spcAft>
                      </a:pPr>
                      <a:r>
                        <a:rPr lang="en-GB" sz="700" dirty="0">
                          <a:effectLst/>
                        </a:rPr>
                        <a:t>Compass Directions</a:t>
                      </a:r>
                      <a:endParaRPr lang="en-GB" sz="700" b="1" dirty="0">
                        <a:solidFill>
                          <a:schemeClr val="bg1"/>
                        </a:solidFill>
                        <a:effectLst/>
                        <a:latin typeface="Calibri" panose="020F0502020204030204" pitchFamily="34" charset="0"/>
                        <a:ea typeface="Calibri"/>
                        <a:cs typeface="Times New Roman"/>
                      </a:endParaRPr>
                    </a:p>
                  </a:txBody>
                  <a:tcPr marL="68580" marR="68580" marT="0" marB="0" anchor="ctr"/>
                </a:tc>
                <a:tc>
                  <a:txBody>
                    <a:bodyPr/>
                    <a:lstStyle/>
                    <a:p>
                      <a:pPr>
                        <a:lnSpc>
                          <a:spcPct val="115000"/>
                        </a:lnSpc>
                        <a:spcAft>
                          <a:spcPts val="0"/>
                        </a:spcAft>
                      </a:pPr>
                      <a:r>
                        <a:rPr lang="en-GB" sz="700" dirty="0">
                          <a:effectLst/>
                        </a:rPr>
                        <a:t>Can be 4, 8 or 16-point. The</a:t>
                      </a:r>
                      <a:r>
                        <a:rPr lang="en-GB" sz="700" baseline="0" dirty="0">
                          <a:effectLst/>
                        </a:rPr>
                        <a:t> most basic form being </a:t>
                      </a:r>
                      <a:r>
                        <a:rPr lang="en-GB" sz="700" dirty="0">
                          <a:effectLst/>
                        </a:rPr>
                        <a:t>North, East, South and West.</a:t>
                      </a:r>
                      <a:endParaRPr lang="en-GB" sz="700" dirty="0">
                        <a:effectLst/>
                        <a:latin typeface="Calibri" panose="020F0502020204030204" pitchFamily="34" charset="0"/>
                        <a:ea typeface="Calibri"/>
                        <a:cs typeface="Times New Roman"/>
                      </a:endParaRPr>
                    </a:p>
                  </a:txBody>
                  <a:tcPr marL="68580" marR="68580" marT="0" marB="0" anchor="ctr"/>
                </a:tc>
                <a:extLst>
                  <a:ext uri="{0D108BD9-81ED-4DB2-BD59-A6C34878D82A}">
                    <a16:rowId xmlns:a16="http://schemas.microsoft.com/office/drawing/2014/main" val="10001"/>
                  </a:ext>
                </a:extLst>
              </a:tr>
              <a:tr h="520342">
                <a:tc>
                  <a:txBody>
                    <a:bodyPr/>
                    <a:lstStyle/>
                    <a:p>
                      <a:pPr>
                        <a:lnSpc>
                          <a:spcPct val="115000"/>
                        </a:lnSpc>
                        <a:spcAft>
                          <a:spcPts val="0"/>
                        </a:spcAft>
                      </a:pPr>
                      <a:r>
                        <a:rPr lang="en-GB" sz="700" dirty="0">
                          <a:effectLst/>
                        </a:rPr>
                        <a:t>Contrast</a:t>
                      </a:r>
                      <a:endParaRPr lang="en-GB" sz="700" b="1" dirty="0">
                        <a:solidFill>
                          <a:schemeClr val="bg1"/>
                        </a:solidFill>
                        <a:effectLst/>
                        <a:latin typeface="Calibri" panose="020F0502020204030204" pitchFamily="34" charset="0"/>
                        <a:ea typeface="Calibri"/>
                        <a:cs typeface="Times New Roman"/>
                      </a:endParaRPr>
                    </a:p>
                  </a:txBody>
                  <a:tcPr marL="68580" marR="68580" marT="0" marB="0" anchor="ctr"/>
                </a:tc>
                <a:tc>
                  <a:txBody>
                    <a:bodyPr/>
                    <a:lstStyle/>
                    <a:p>
                      <a:pPr>
                        <a:lnSpc>
                          <a:spcPct val="115000"/>
                        </a:lnSpc>
                        <a:spcAft>
                          <a:spcPts val="0"/>
                        </a:spcAft>
                      </a:pPr>
                      <a:r>
                        <a:rPr lang="en-GB" sz="700" kern="1200" dirty="0">
                          <a:effectLst/>
                          <a:latin typeface="Calibri" panose="020F0502020204030204" pitchFamily="34" charset="0"/>
                          <a:ea typeface="Calibri"/>
                          <a:cs typeface="Times New Roman"/>
                        </a:rPr>
                        <a:t>2 things that are different to each other e.g. a town and the countryside</a:t>
                      </a:r>
                      <a:endParaRPr lang="en-GB" sz="700" dirty="0">
                        <a:effectLst/>
                        <a:latin typeface="Calibri" panose="020F0502020204030204" pitchFamily="34" charset="0"/>
                        <a:ea typeface="Calibri"/>
                        <a:cs typeface="Times New Roman"/>
                      </a:endParaRPr>
                    </a:p>
                  </a:txBody>
                  <a:tcPr marL="68580" marR="68580" marT="0" marB="0" anchor="ctr"/>
                </a:tc>
                <a:extLst>
                  <a:ext uri="{0D108BD9-81ED-4DB2-BD59-A6C34878D82A}">
                    <a16:rowId xmlns:a16="http://schemas.microsoft.com/office/drawing/2014/main" val="10002"/>
                  </a:ext>
                </a:extLst>
              </a:tr>
              <a:tr h="424492">
                <a:tc>
                  <a:txBody>
                    <a:bodyPr/>
                    <a:lstStyle/>
                    <a:p>
                      <a:pPr>
                        <a:lnSpc>
                          <a:spcPct val="115000"/>
                        </a:lnSpc>
                        <a:spcAft>
                          <a:spcPts val="0"/>
                        </a:spcAft>
                      </a:pPr>
                      <a:r>
                        <a:rPr lang="en-GB" sz="700" dirty="0">
                          <a:effectLst/>
                        </a:rPr>
                        <a:t>Distance</a:t>
                      </a:r>
                      <a:endParaRPr lang="en-GB" sz="700" b="1" dirty="0">
                        <a:solidFill>
                          <a:schemeClr val="bg1"/>
                        </a:solidFill>
                        <a:effectLst/>
                        <a:latin typeface="Calibri" panose="020F0502020204030204" pitchFamily="34" charset="0"/>
                        <a:ea typeface="Calibri"/>
                        <a:cs typeface="Times New Roman"/>
                      </a:endParaRPr>
                    </a:p>
                  </a:txBody>
                  <a:tcPr marL="68580" marR="68580" marT="0" marB="0" anchor="ctr"/>
                </a:tc>
                <a:tc>
                  <a:txBody>
                    <a:bodyPr/>
                    <a:lstStyle/>
                    <a:p>
                      <a:r>
                        <a:rPr lang="en-GB" sz="700" kern="1200" dirty="0">
                          <a:effectLst/>
                        </a:rPr>
                        <a:t>The length of the space between two points,</a:t>
                      </a:r>
                      <a:r>
                        <a:rPr lang="en-GB" sz="700" kern="1200" baseline="0" dirty="0">
                          <a:effectLst/>
                        </a:rPr>
                        <a:t> usually measured in metres, kilometres or miles.</a:t>
                      </a:r>
                      <a:endParaRPr lang="en-GB" sz="700" b="0" i="0" kern="1200" dirty="0">
                        <a:solidFill>
                          <a:schemeClr val="dk1"/>
                        </a:solidFill>
                        <a:effectLst/>
                        <a:latin typeface="Calibri" panose="020F0502020204030204" pitchFamily="34" charset="0"/>
                        <a:ea typeface="+mn-ea"/>
                        <a:cs typeface="+mn-cs"/>
                      </a:endParaRPr>
                    </a:p>
                  </a:txBody>
                  <a:tcPr marL="68580" marR="68580" marT="0" marB="0" anchor="ctr"/>
                </a:tc>
                <a:extLst>
                  <a:ext uri="{0D108BD9-81ED-4DB2-BD59-A6C34878D82A}">
                    <a16:rowId xmlns:a16="http://schemas.microsoft.com/office/drawing/2014/main" val="10003"/>
                  </a:ext>
                </a:extLst>
              </a:tr>
              <a:tr h="416217">
                <a:tc>
                  <a:txBody>
                    <a:bodyPr/>
                    <a:lstStyle/>
                    <a:p>
                      <a:pPr>
                        <a:lnSpc>
                          <a:spcPct val="115000"/>
                        </a:lnSpc>
                        <a:spcAft>
                          <a:spcPts val="0"/>
                        </a:spcAft>
                      </a:pPr>
                      <a:r>
                        <a:rPr lang="en-GB" sz="700" b="1" dirty="0">
                          <a:solidFill>
                            <a:schemeClr val="bg1"/>
                          </a:solidFill>
                          <a:effectLst/>
                          <a:latin typeface="Calibri" panose="020F0502020204030204" pitchFamily="34" charset="0"/>
                          <a:ea typeface="Calibri"/>
                          <a:cs typeface="Times New Roman"/>
                        </a:rPr>
                        <a:t>Vegetation</a:t>
                      </a:r>
                    </a:p>
                  </a:txBody>
                  <a:tcPr marL="68580" marR="68580" marT="0" marB="0" anchor="ctr"/>
                </a:tc>
                <a:tc>
                  <a:txBody>
                    <a:bodyPr/>
                    <a:lstStyle/>
                    <a:p>
                      <a:pPr>
                        <a:lnSpc>
                          <a:spcPct val="115000"/>
                        </a:lnSpc>
                        <a:spcAft>
                          <a:spcPts val="0"/>
                        </a:spcAft>
                      </a:pPr>
                      <a:r>
                        <a:rPr lang="en-GB" sz="700" b="0" dirty="0">
                          <a:effectLst/>
                          <a:latin typeface="Calibri" panose="020F0502020204030204" pitchFamily="34" charset="0"/>
                          <a:ea typeface="Calibri"/>
                          <a:cs typeface="Times New Roman"/>
                        </a:rPr>
                        <a:t>Trees, Plants, Grass, Shrubbery, Forests</a:t>
                      </a:r>
                    </a:p>
                  </a:txBody>
                  <a:tcPr marL="68580" marR="68580" marT="0" marB="0" anchor="ctr"/>
                </a:tc>
                <a:extLst>
                  <a:ext uri="{0D108BD9-81ED-4DB2-BD59-A6C34878D82A}">
                    <a16:rowId xmlns:a16="http://schemas.microsoft.com/office/drawing/2014/main" val="10004"/>
                  </a:ext>
                </a:extLst>
              </a:tr>
              <a:tr h="530653">
                <a:tc>
                  <a:txBody>
                    <a:bodyPr/>
                    <a:lstStyle/>
                    <a:p>
                      <a:pPr>
                        <a:lnSpc>
                          <a:spcPct val="115000"/>
                        </a:lnSpc>
                        <a:spcAft>
                          <a:spcPts val="0"/>
                        </a:spcAft>
                      </a:pPr>
                      <a:r>
                        <a:rPr lang="en-GB" sz="700" dirty="0">
                          <a:effectLst/>
                        </a:rPr>
                        <a:t>Human  Uses</a:t>
                      </a:r>
                      <a:endParaRPr lang="en-GB" sz="700" b="1" dirty="0">
                        <a:solidFill>
                          <a:schemeClr val="bg1"/>
                        </a:solidFill>
                        <a:effectLst/>
                        <a:latin typeface="Calibri" panose="020F0502020204030204" pitchFamily="34" charset="0"/>
                        <a:ea typeface="Calibri"/>
                        <a:cs typeface="Times New Roman"/>
                      </a:endParaRPr>
                    </a:p>
                  </a:txBody>
                  <a:tcPr marL="68580" marR="68580" marT="0" marB="0" anchor="ctr"/>
                </a:tc>
                <a:tc>
                  <a:txBody>
                    <a:bodyPr/>
                    <a:lstStyle/>
                    <a:p>
                      <a:pPr>
                        <a:lnSpc>
                          <a:spcPct val="115000"/>
                        </a:lnSpc>
                        <a:spcAft>
                          <a:spcPts val="0"/>
                        </a:spcAft>
                      </a:pPr>
                      <a:r>
                        <a:rPr lang="en-GB" sz="700" dirty="0">
                          <a:effectLst/>
                        </a:rPr>
                        <a:t>How people use an area or landscape.</a:t>
                      </a:r>
                      <a:endParaRPr lang="en-GB" sz="700" dirty="0">
                        <a:effectLst/>
                        <a:latin typeface="Calibri" panose="020F0502020204030204" pitchFamily="34" charset="0"/>
                        <a:ea typeface="Calibri"/>
                        <a:cs typeface="Times New Roman"/>
                      </a:endParaRPr>
                    </a:p>
                  </a:txBody>
                  <a:tcPr marL="68580" marR="68580" marT="0" marB="0" anchor="ctr"/>
                </a:tc>
                <a:extLst>
                  <a:ext uri="{0D108BD9-81ED-4DB2-BD59-A6C34878D82A}">
                    <a16:rowId xmlns:a16="http://schemas.microsoft.com/office/drawing/2014/main" val="10005"/>
                  </a:ext>
                </a:extLst>
              </a:tr>
              <a:tr h="306273">
                <a:tc>
                  <a:txBody>
                    <a:bodyPr/>
                    <a:lstStyle/>
                    <a:p>
                      <a:pPr>
                        <a:lnSpc>
                          <a:spcPct val="115000"/>
                        </a:lnSpc>
                        <a:spcAft>
                          <a:spcPts val="0"/>
                        </a:spcAft>
                      </a:pPr>
                      <a:r>
                        <a:rPr lang="en-GB" sz="700" dirty="0">
                          <a:effectLst/>
                        </a:rPr>
                        <a:t>Issue</a:t>
                      </a:r>
                      <a:endParaRPr lang="en-GB" sz="700" b="1" dirty="0">
                        <a:solidFill>
                          <a:schemeClr val="bg1"/>
                        </a:solidFill>
                        <a:effectLst/>
                        <a:latin typeface="Calibri" panose="020F0502020204030204" pitchFamily="34" charset="0"/>
                        <a:ea typeface="Calibri"/>
                        <a:cs typeface="Times New Roman"/>
                      </a:endParaRPr>
                    </a:p>
                  </a:txBody>
                  <a:tcPr marL="68580" marR="68580" marT="0" marB="0" anchor="ctr"/>
                </a:tc>
                <a:tc>
                  <a:txBody>
                    <a:bodyPr/>
                    <a:lstStyle/>
                    <a:p>
                      <a:r>
                        <a:rPr lang="en-GB" sz="700" kern="1200" dirty="0">
                          <a:effectLst/>
                        </a:rPr>
                        <a:t>An important topic or problem for debate or discussion.</a:t>
                      </a:r>
                      <a:endParaRPr lang="en-GB" sz="700" b="0" i="0" kern="1200" dirty="0">
                        <a:solidFill>
                          <a:schemeClr val="dk1"/>
                        </a:solidFill>
                        <a:effectLst/>
                        <a:latin typeface="Calibri" panose="020F0502020204030204" pitchFamily="34" charset="0"/>
                        <a:ea typeface="+mn-ea"/>
                        <a:cs typeface="+mn-cs"/>
                      </a:endParaRPr>
                    </a:p>
                  </a:txBody>
                  <a:tcPr marL="68580" marR="68580" marT="0" marB="0" anchor="ctr"/>
                </a:tc>
                <a:extLst>
                  <a:ext uri="{0D108BD9-81ED-4DB2-BD59-A6C34878D82A}">
                    <a16:rowId xmlns:a16="http://schemas.microsoft.com/office/drawing/2014/main" val="10006"/>
                  </a:ext>
                </a:extLst>
              </a:tr>
              <a:tr h="628509">
                <a:tc>
                  <a:txBody>
                    <a:bodyPr/>
                    <a:lstStyle/>
                    <a:p>
                      <a:pPr>
                        <a:lnSpc>
                          <a:spcPct val="115000"/>
                        </a:lnSpc>
                        <a:spcAft>
                          <a:spcPts val="0"/>
                        </a:spcAft>
                      </a:pPr>
                      <a:r>
                        <a:rPr lang="en-GB" sz="700" dirty="0">
                          <a:effectLst/>
                        </a:rPr>
                        <a:t>Population</a:t>
                      </a:r>
                      <a:endParaRPr lang="en-GB" sz="700" b="1" dirty="0">
                        <a:solidFill>
                          <a:schemeClr val="bg1"/>
                        </a:solidFill>
                        <a:effectLst/>
                        <a:latin typeface="Calibri" panose="020F0502020204030204" pitchFamily="34" charset="0"/>
                        <a:ea typeface="Calibri"/>
                        <a:cs typeface="Times New Roman"/>
                      </a:endParaRPr>
                    </a:p>
                  </a:txBody>
                  <a:tcPr marL="68580" marR="68580" marT="0" marB="0" anchor="ctr"/>
                </a:tc>
                <a:tc>
                  <a:txBody>
                    <a:bodyPr/>
                    <a:lstStyle/>
                    <a:p>
                      <a:r>
                        <a:rPr lang="en-GB" sz="700" kern="1200" dirty="0">
                          <a:effectLst/>
                        </a:rPr>
                        <a:t>The people who live in a place, often given as a number.  Tokyo in Japan is the city with the highest population in the world.</a:t>
                      </a:r>
                      <a:endParaRPr lang="en-GB" sz="700" b="0" i="0" kern="1200" dirty="0">
                        <a:solidFill>
                          <a:schemeClr val="dk1"/>
                        </a:solidFill>
                        <a:effectLst/>
                        <a:latin typeface="Calibri" panose="020F0502020204030204" pitchFamily="34" charset="0"/>
                        <a:ea typeface="+mn-ea"/>
                        <a:cs typeface="+mn-cs"/>
                      </a:endParaRPr>
                    </a:p>
                  </a:txBody>
                  <a:tcPr marL="68580" marR="68580" marT="0" marB="0" anchor="ctr"/>
                </a:tc>
                <a:extLst>
                  <a:ext uri="{0D108BD9-81ED-4DB2-BD59-A6C34878D82A}">
                    <a16:rowId xmlns:a16="http://schemas.microsoft.com/office/drawing/2014/main" val="10007"/>
                  </a:ext>
                </a:extLst>
              </a:tr>
              <a:tr h="339770">
                <a:tc>
                  <a:txBody>
                    <a:bodyPr/>
                    <a:lstStyle/>
                    <a:p>
                      <a:pPr>
                        <a:lnSpc>
                          <a:spcPct val="115000"/>
                        </a:lnSpc>
                        <a:spcAft>
                          <a:spcPts val="0"/>
                        </a:spcAft>
                      </a:pPr>
                      <a:r>
                        <a:rPr lang="en-GB" sz="700" dirty="0">
                          <a:effectLst/>
                        </a:rPr>
                        <a:t>Map</a:t>
                      </a:r>
                      <a:endParaRPr lang="en-GB" sz="700" b="1" dirty="0">
                        <a:solidFill>
                          <a:schemeClr val="bg1"/>
                        </a:solidFill>
                        <a:effectLst/>
                        <a:latin typeface="Calibri" panose="020F0502020204030204" pitchFamily="34" charset="0"/>
                        <a:ea typeface="Calibri"/>
                        <a:cs typeface="Times New Roman"/>
                      </a:endParaRPr>
                    </a:p>
                  </a:txBody>
                  <a:tcPr marL="68580" marR="68580" marT="0" marB="0" anchor="ctr"/>
                </a:tc>
                <a:tc>
                  <a:txBody>
                    <a:bodyPr/>
                    <a:lstStyle/>
                    <a:p>
                      <a:pPr>
                        <a:lnSpc>
                          <a:spcPct val="115000"/>
                        </a:lnSpc>
                        <a:spcAft>
                          <a:spcPts val="0"/>
                        </a:spcAft>
                      </a:pPr>
                      <a:r>
                        <a:rPr lang="en-GB" sz="700" kern="1200" dirty="0">
                          <a:effectLst/>
                        </a:rPr>
                        <a:t>A diagrammatic representation of an area of land or sea showing physical features, cities, roads, etc.</a:t>
                      </a:r>
                      <a:endParaRPr lang="en-GB" sz="700" dirty="0">
                        <a:effectLst/>
                        <a:latin typeface="Calibri" panose="020F0502020204030204" pitchFamily="34" charset="0"/>
                        <a:ea typeface="Calibri"/>
                        <a:cs typeface="Times New Roman"/>
                      </a:endParaRPr>
                    </a:p>
                  </a:txBody>
                  <a:tcPr marL="68580" marR="68580" marT="0" marB="0" anchor="ctr"/>
                </a:tc>
                <a:extLst>
                  <a:ext uri="{0D108BD9-81ED-4DB2-BD59-A6C34878D82A}">
                    <a16:rowId xmlns:a16="http://schemas.microsoft.com/office/drawing/2014/main" val="10008"/>
                  </a:ext>
                </a:extLst>
              </a:tr>
            </a:tbl>
          </a:graphicData>
        </a:graphic>
      </p:graphicFrame>
      <p:sp>
        <p:nvSpPr>
          <p:cNvPr id="6" name="TextBox 5">
            <a:extLst>
              <a:ext uri="{FF2B5EF4-FFF2-40B4-BE49-F238E27FC236}">
                <a16:creationId xmlns:a16="http://schemas.microsoft.com/office/drawing/2014/main" id="{3BDF6DE1-1B4D-450E-8A2C-4FAD15FE8FB2}"/>
              </a:ext>
            </a:extLst>
          </p:cNvPr>
          <p:cNvSpPr txBox="1"/>
          <p:nvPr/>
        </p:nvSpPr>
        <p:spPr>
          <a:xfrm>
            <a:off x="446395" y="23872"/>
            <a:ext cx="2259961" cy="307777"/>
          </a:xfrm>
          <a:prstGeom prst="rect">
            <a:avLst/>
          </a:prstGeom>
          <a:noFill/>
        </p:spPr>
        <p:txBody>
          <a:bodyPr wrap="square" rtlCol="0">
            <a:spAutoFit/>
          </a:bodyPr>
          <a:lstStyle/>
          <a:p>
            <a:pPr algn="ctr" defTabSz="457200"/>
            <a:r>
              <a:rPr lang="en-GB" sz="1400" b="1" dirty="0">
                <a:solidFill>
                  <a:prstClr val="white"/>
                </a:solidFill>
                <a:latin typeface="Century Gothic" panose="020B0502020202020204" pitchFamily="34" charset="0"/>
              </a:rPr>
              <a:t>Key Vocabulary…</a:t>
            </a:r>
          </a:p>
        </p:txBody>
      </p:sp>
      <p:grpSp>
        <p:nvGrpSpPr>
          <p:cNvPr id="23" name="Group 22">
            <a:extLst>
              <a:ext uri="{FF2B5EF4-FFF2-40B4-BE49-F238E27FC236}">
                <a16:creationId xmlns:a16="http://schemas.microsoft.com/office/drawing/2014/main" id="{8B19CC24-D30E-4A9C-A508-7DA405413846}"/>
              </a:ext>
            </a:extLst>
          </p:cNvPr>
          <p:cNvGrpSpPr/>
          <p:nvPr/>
        </p:nvGrpSpPr>
        <p:grpSpPr>
          <a:xfrm>
            <a:off x="446395" y="3868528"/>
            <a:ext cx="2631153" cy="2928729"/>
            <a:chOff x="389213" y="4673768"/>
            <a:chExt cx="2809928" cy="2351034"/>
          </a:xfrm>
        </p:grpSpPr>
        <p:sp>
          <p:nvSpPr>
            <p:cNvPr id="44" name="TextBox 43">
              <a:extLst>
                <a:ext uri="{FF2B5EF4-FFF2-40B4-BE49-F238E27FC236}">
                  <a16:creationId xmlns:a16="http://schemas.microsoft.com/office/drawing/2014/main" id="{A8A8FE5F-B642-4AFA-BD2E-CADFAE64AE79}"/>
                </a:ext>
              </a:extLst>
            </p:cNvPr>
            <p:cNvSpPr txBox="1"/>
            <p:nvPr/>
          </p:nvSpPr>
          <p:spPr>
            <a:xfrm>
              <a:off x="389213" y="4673768"/>
              <a:ext cx="2809928" cy="307777"/>
            </a:xfrm>
            <a:prstGeom prst="rect">
              <a:avLst/>
            </a:prstGeom>
            <a:solidFill>
              <a:srgbClr val="FFC000"/>
            </a:solidFill>
            <a:ln>
              <a:noFill/>
            </a:ln>
          </p:spPr>
          <p:txBody>
            <a:bodyPr wrap="square" rtlCol="0">
              <a:spAutoFit/>
            </a:bodyPr>
            <a:lstStyle/>
            <a:p>
              <a:pPr defTabSz="457200"/>
              <a:r>
                <a:rPr lang="en-GB" sz="1400" b="1" dirty="0">
                  <a:latin typeface="Century Gothic" panose="020B0502020202020204" pitchFamily="34" charset="0"/>
                </a:rPr>
                <a:t>Homework Activity…</a:t>
              </a:r>
            </a:p>
          </p:txBody>
        </p:sp>
        <p:sp>
          <p:nvSpPr>
            <p:cNvPr id="37" name="TextBox 36"/>
            <p:cNvSpPr txBox="1"/>
            <p:nvPr/>
          </p:nvSpPr>
          <p:spPr>
            <a:xfrm>
              <a:off x="400110" y="4985782"/>
              <a:ext cx="2799031" cy="2039020"/>
            </a:xfrm>
            <a:prstGeom prst="rect">
              <a:avLst/>
            </a:prstGeom>
            <a:noFill/>
            <a:ln>
              <a:solidFill>
                <a:srgbClr val="FFC000"/>
              </a:solidFill>
            </a:ln>
          </p:spPr>
          <p:txBody>
            <a:bodyPr wrap="square" rtlCol="0">
              <a:spAutoFit/>
            </a:bodyPr>
            <a:lstStyle/>
            <a:p>
              <a:r>
                <a:rPr lang="en-GB" sz="1150" dirty="0">
                  <a:latin typeface="Calibri" panose="020F0502020204030204" pitchFamily="34" charset="0"/>
                </a:rPr>
                <a:t>As well as completing a map activity, you will be assigned a country and will need to create a study project on it.  This can be as a booklet, poster, video – you choose how to present the information.  You need to include lots of key pieces of information –Location, size, population, climate, major cities, culture, food, landmarks as well as loads of interesting facts about the country.  This is your chance to create a piece of work to go on display in the school and even feature on the schools Twitter page.</a:t>
              </a:r>
            </a:p>
          </p:txBody>
        </p:sp>
      </p:grpSp>
      <p:pic>
        <p:nvPicPr>
          <p:cNvPr id="5" name="Picture 4">
            <a:extLst>
              <a:ext uri="{FF2B5EF4-FFF2-40B4-BE49-F238E27FC236}">
                <a16:creationId xmlns:a16="http://schemas.microsoft.com/office/drawing/2014/main" id="{6438C312-3161-4B65-BFE4-DD7BEBBF4E3F}"/>
              </a:ext>
            </a:extLst>
          </p:cNvPr>
          <p:cNvPicPr>
            <a:picLocks noChangeAspect="1"/>
          </p:cNvPicPr>
          <p:nvPr/>
        </p:nvPicPr>
        <p:blipFill>
          <a:blip r:embed="rId2"/>
          <a:stretch>
            <a:fillRect/>
          </a:stretch>
        </p:blipFill>
        <p:spPr>
          <a:xfrm>
            <a:off x="4926636" y="435061"/>
            <a:ext cx="1649040" cy="2374617"/>
          </a:xfrm>
          <a:prstGeom prst="rect">
            <a:avLst/>
          </a:prstGeom>
        </p:spPr>
      </p:pic>
      <p:pic>
        <p:nvPicPr>
          <p:cNvPr id="7" name="Picture 6">
            <a:extLst>
              <a:ext uri="{FF2B5EF4-FFF2-40B4-BE49-F238E27FC236}">
                <a16:creationId xmlns:a16="http://schemas.microsoft.com/office/drawing/2014/main" id="{D107BF05-C68E-4DC7-82D8-0B4F6C12DDD4}"/>
              </a:ext>
            </a:extLst>
          </p:cNvPr>
          <p:cNvPicPr>
            <a:picLocks noChangeAspect="1"/>
          </p:cNvPicPr>
          <p:nvPr/>
        </p:nvPicPr>
        <p:blipFill>
          <a:blip r:embed="rId3"/>
          <a:stretch>
            <a:fillRect/>
          </a:stretch>
        </p:blipFill>
        <p:spPr>
          <a:xfrm>
            <a:off x="6676543" y="30547"/>
            <a:ext cx="3174040" cy="2769646"/>
          </a:xfrm>
          <a:prstGeom prst="rect">
            <a:avLst/>
          </a:prstGeom>
          <a:ln>
            <a:solidFill>
              <a:schemeClr val="tx1"/>
            </a:solidFill>
          </a:ln>
        </p:spPr>
      </p:pic>
      <p:grpSp>
        <p:nvGrpSpPr>
          <p:cNvPr id="13" name="Group 12">
            <a:extLst>
              <a:ext uri="{FF2B5EF4-FFF2-40B4-BE49-F238E27FC236}">
                <a16:creationId xmlns:a16="http://schemas.microsoft.com/office/drawing/2014/main" id="{8B903E9F-01F6-4652-B117-D6AFDBF9257C}"/>
              </a:ext>
            </a:extLst>
          </p:cNvPr>
          <p:cNvGrpSpPr/>
          <p:nvPr/>
        </p:nvGrpSpPr>
        <p:grpSpPr>
          <a:xfrm>
            <a:off x="4926637" y="2840903"/>
            <a:ext cx="4797910" cy="2023427"/>
            <a:chOff x="3610834" y="3121132"/>
            <a:chExt cx="2854933" cy="3105272"/>
          </a:xfrm>
          <a:solidFill>
            <a:schemeClr val="accent1">
              <a:lumMod val="40000"/>
              <a:lumOff val="60000"/>
            </a:schemeClr>
          </a:solidFill>
        </p:grpSpPr>
        <p:sp>
          <p:nvSpPr>
            <p:cNvPr id="33" name="Rectangle 32"/>
            <p:cNvSpPr/>
            <p:nvPr/>
          </p:nvSpPr>
          <p:spPr>
            <a:xfrm>
              <a:off x="3610834" y="3121132"/>
              <a:ext cx="2854933" cy="3105272"/>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GB">
                <a:solidFill>
                  <a:prstClr val="white"/>
                </a:solidFill>
                <a:latin typeface="Calibri" panose="020F0502020204030204"/>
              </a:endParaRPr>
            </a:p>
          </p:txBody>
        </p:sp>
        <p:sp>
          <p:nvSpPr>
            <p:cNvPr id="8" name="Rectangle 7">
              <a:extLst>
                <a:ext uri="{FF2B5EF4-FFF2-40B4-BE49-F238E27FC236}">
                  <a16:creationId xmlns:a16="http://schemas.microsoft.com/office/drawing/2014/main" id="{467C3439-CFDE-4808-8283-C4F25B327A43}"/>
                </a:ext>
              </a:extLst>
            </p:cNvPr>
            <p:cNvSpPr/>
            <p:nvPr/>
          </p:nvSpPr>
          <p:spPr>
            <a:xfrm>
              <a:off x="3626521" y="3184762"/>
              <a:ext cx="2661244" cy="708499"/>
            </a:xfrm>
            <a:prstGeom prst="rect">
              <a:avLst/>
            </a:prstGeom>
            <a:grpFill/>
          </p:spPr>
          <p:txBody>
            <a:bodyPr wrap="square">
              <a:spAutoFit/>
            </a:bodyPr>
            <a:lstStyle/>
            <a:p>
              <a:pPr algn="ctr">
                <a:defRPr/>
              </a:pPr>
              <a:r>
                <a:rPr lang="en-GB" sz="1200" b="1" dirty="0"/>
                <a:t>Geography</a:t>
              </a:r>
              <a:r>
                <a:rPr lang="en-GB" sz="1200" dirty="0"/>
                <a:t> is the study of Earth’s landscapes, peoples, places and environments. It is, quite simply, about the world in which we live. </a:t>
              </a:r>
            </a:p>
          </p:txBody>
        </p:sp>
        <p:sp>
          <p:nvSpPr>
            <p:cNvPr id="10" name="Rectangle 9">
              <a:extLst>
                <a:ext uri="{FF2B5EF4-FFF2-40B4-BE49-F238E27FC236}">
                  <a16:creationId xmlns:a16="http://schemas.microsoft.com/office/drawing/2014/main" id="{A9CDDE00-B9B7-463B-B1D0-D9B66F532FBD}"/>
                </a:ext>
              </a:extLst>
            </p:cNvPr>
            <p:cNvSpPr/>
            <p:nvPr/>
          </p:nvSpPr>
          <p:spPr>
            <a:xfrm>
              <a:off x="3658834" y="3905538"/>
              <a:ext cx="2596616" cy="1280061"/>
            </a:xfrm>
            <a:prstGeom prst="rect">
              <a:avLst/>
            </a:prstGeom>
            <a:grpFill/>
          </p:spPr>
          <p:txBody>
            <a:bodyPr wrap="square">
              <a:spAutoFit/>
            </a:bodyPr>
            <a:lstStyle/>
            <a:p>
              <a:r>
                <a:rPr lang="en-GB" sz="1200" b="1" dirty="0"/>
                <a:t>Human geography</a:t>
              </a:r>
              <a:r>
                <a:rPr lang="en-GB" sz="1200" dirty="0"/>
                <a:t> is the study of the many cultural features found throughout the world. It looks at how they relate to the spaces and places where they originate and how they can travel as people continually move across various areas.</a:t>
              </a:r>
            </a:p>
          </p:txBody>
        </p:sp>
        <p:sp>
          <p:nvSpPr>
            <p:cNvPr id="11" name="Rectangle 10">
              <a:extLst>
                <a:ext uri="{FF2B5EF4-FFF2-40B4-BE49-F238E27FC236}">
                  <a16:creationId xmlns:a16="http://schemas.microsoft.com/office/drawing/2014/main" id="{B48901C3-DBBA-4D41-A6DF-714C9D3281D7}"/>
                </a:ext>
              </a:extLst>
            </p:cNvPr>
            <p:cNvSpPr/>
            <p:nvPr/>
          </p:nvSpPr>
          <p:spPr>
            <a:xfrm>
              <a:off x="3646873" y="5202860"/>
              <a:ext cx="2663588" cy="991898"/>
            </a:xfrm>
            <a:prstGeom prst="rect">
              <a:avLst/>
            </a:prstGeom>
            <a:grpFill/>
          </p:spPr>
          <p:txBody>
            <a:bodyPr wrap="square">
              <a:spAutoFit/>
            </a:bodyPr>
            <a:lstStyle/>
            <a:p>
              <a:pPr>
                <a:defRPr/>
              </a:pPr>
              <a:r>
                <a:rPr lang="en-GB" sz="1200" b="1" dirty="0"/>
                <a:t>Physical geography </a:t>
              </a:r>
              <a:r>
                <a:rPr lang="en-GB" sz="1200" dirty="0"/>
                <a:t>is the study of the natural features of the earth's surface, this includes land formation, climate, currents, and distribution of natural world (wildlife and vegetation).</a:t>
              </a:r>
            </a:p>
          </p:txBody>
        </p:sp>
      </p:grpSp>
      <p:sp>
        <p:nvSpPr>
          <p:cNvPr id="34" name="TextBox 33">
            <a:extLst>
              <a:ext uri="{FF2B5EF4-FFF2-40B4-BE49-F238E27FC236}">
                <a16:creationId xmlns:a16="http://schemas.microsoft.com/office/drawing/2014/main" id="{D684B20C-AB33-4FE1-8AAD-6B667CDEFAED}"/>
              </a:ext>
            </a:extLst>
          </p:cNvPr>
          <p:cNvSpPr txBox="1"/>
          <p:nvPr/>
        </p:nvSpPr>
        <p:spPr>
          <a:xfrm>
            <a:off x="4839215" y="86573"/>
            <a:ext cx="1815469" cy="307777"/>
          </a:xfrm>
          <a:prstGeom prst="rect">
            <a:avLst/>
          </a:prstGeom>
          <a:solidFill>
            <a:srgbClr val="FFC000"/>
          </a:solidFill>
          <a:ln>
            <a:noFill/>
          </a:ln>
        </p:spPr>
        <p:txBody>
          <a:bodyPr wrap="square" rtlCol="0">
            <a:spAutoFit/>
          </a:bodyPr>
          <a:lstStyle/>
          <a:p>
            <a:pPr defTabSz="457200"/>
            <a:r>
              <a:rPr lang="en-GB" sz="1400" b="1" dirty="0">
                <a:latin typeface="Century Gothic" panose="020B0502020202020204" pitchFamily="34" charset="0"/>
              </a:rPr>
              <a:t>Location of Wigan</a:t>
            </a:r>
          </a:p>
        </p:txBody>
      </p:sp>
      <p:pic>
        <p:nvPicPr>
          <p:cNvPr id="1028" name="Picture 4" descr="thinki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371095" y="2629685"/>
            <a:ext cx="525463" cy="5254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35" name="TextBox 34">
            <a:extLst>
              <a:ext uri="{FF2B5EF4-FFF2-40B4-BE49-F238E27FC236}">
                <a16:creationId xmlns:a16="http://schemas.microsoft.com/office/drawing/2014/main" id="{BC6D769F-7B39-4156-BF0B-5EC8130C6C3F}"/>
              </a:ext>
            </a:extLst>
          </p:cNvPr>
          <p:cNvSpPr txBox="1"/>
          <p:nvPr/>
        </p:nvSpPr>
        <p:spPr>
          <a:xfrm>
            <a:off x="8210239" y="79174"/>
            <a:ext cx="1640344" cy="307777"/>
          </a:xfrm>
          <a:prstGeom prst="rect">
            <a:avLst/>
          </a:prstGeom>
          <a:solidFill>
            <a:srgbClr val="FFC000"/>
          </a:solidFill>
          <a:ln>
            <a:noFill/>
          </a:ln>
        </p:spPr>
        <p:txBody>
          <a:bodyPr wrap="square" rtlCol="0">
            <a:spAutoFit/>
          </a:bodyPr>
          <a:lstStyle/>
          <a:p>
            <a:pPr defTabSz="457200"/>
            <a:r>
              <a:rPr lang="en-GB" sz="1400" b="1" dirty="0">
                <a:latin typeface="Century Gothic" panose="020B0502020202020204" pitchFamily="34" charset="0"/>
              </a:rPr>
              <a:t>Areas of Wigan</a:t>
            </a:r>
          </a:p>
        </p:txBody>
      </p:sp>
      <p:pic>
        <p:nvPicPr>
          <p:cNvPr id="16" name="Picture 15">
            <a:extLst>
              <a:ext uri="{FF2B5EF4-FFF2-40B4-BE49-F238E27FC236}">
                <a16:creationId xmlns:a16="http://schemas.microsoft.com/office/drawing/2014/main" id="{0CDDA3BF-C460-43AB-A90F-6520CD92B877}"/>
              </a:ext>
            </a:extLst>
          </p:cNvPr>
          <p:cNvPicPr>
            <a:picLocks noChangeAspect="1"/>
          </p:cNvPicPr>
          <p:nvPr/>
        </p:nvPicPr>
        <p:blipFill>
          <a:blip r:embed="rId5"/>
          <a:stretch>
            <a:fillRect/>
          </a:stretch>
        </p:blipFill>
        <p:spPr>
          <a:xfrm>
            <a:off x="4858623" y="4884653"/>
            <a:ext cx="5109313" cy="1806829"/>
          </a:xfrm>
          <a:prstGeom prst="rect">
            <a:avLst/>
          </a:prstGeom>
        </p:spPr>
      </p:pic>
      <p:pic>
        <p:nvPicPr>
          <p:cNvPr id="20" name="Picture 19">
            <a:extLst>
              <a:ext uri="{FF2B5EF4-FFF2-40B4-BE49-F238E27FC236}">
                <a16:creationId xmlns:a16="http://schemas.microsoft.com/office/drawing/2014/main" id="{D0CC8CAC-079D-404E-B981-8841122C8DD6}"/>
              </a:ext>
            </a:extLst>
          </p:cNvPr>
          <p:cNvPicPr>
            <a:picLocks noChangeAspect="1"/>
          </p:cNvPicPr>
          <p:nvPr/>
        </p:nvPicPr>
        <p:blipFill>
          <a:blip r:embed="rId6"/>
          <a:stretch>
            <a:fillRect/>
          </a:stretch>
        </p:blipFill>
        <p:spPr>
          <a:xfrm>
            <a:off x="3158801" y="30547"/>
            <a:ext cx="1649040" cy="1384994"/>
          </a:xfrm>
          <a:prstGeom prst="rect">
            <a:avLst/>
          </a:prstGeom>
        </p:spPr>
      </p:pic>
      <p:sp>
        <p:nvSpPr>
          <p:cNvPr id="24" name="TextBox 23">
            <a:extLst>
              <a:ext uri="{FF2B5EF4-FFF2-40B4-BE49-F238E27FC236}">
                <a16:creationId xmlns:a16="http://schemas.microsoft.com/office/drawing/2014/main" id="{3BE74443-663F-4A14-94F3-A1F49C5FE265}"/>
              </a:ext>
            </a:extLst>
          </p:cNvPr>
          <p:cNvSpPr txBox="1"/>
          <p:nvPr/>
        </p:nvSpPr>
        <p:spPr>
          <a:xfrm>
            <a:off x="3063714" y="1371834"/>
            <a:ext cx="1811546" cy="2123658"/>
          </a:xfrm>
          <a:prstGeom prst="rect">
            <a:avLst/>
          </a:prstGeom>
          <a:solidFill>
            <a:schemeClr val="accent1">
              <a:lumMod val="40000"/>
              <a:lumOff val="60000"/>
            </a:schemeClr>
          </a:solidFill>
          <a:ln>
            <a:solidFill>
              <a:schemeClr val="tx1"/>
            </a:solidFill>
          </a:ln>
        </p:spPr>
        <p:txBody>
          <a:bodyPr wrap="square" rtlCol="0">
            <a:spAutoFit/>
          </a:bodyPr>
          <a:lstStyle/>
          <a:p>
            <a:r>
              <a:rPr lang="en-GB" sz="1200" dirty="0">
                <a:latin typeface="Comic Sans MS" panose="030F0702030302020204" pitchFamily="66" charset="0"/>
              </a:rPr>
              <a:t>Geography examines issues on different scales.  Some affect the world and are Global issues.  Some may affect a whole country and are National Issues.  Some will just affect a town or village and are Local Issues.</a:t>
            </a:r>
          </a:p>
        </p:txBody>
      </p:sp>
      <p:sp>
        <p:nvSpPr>
          <p:cNvPr id="25" name="TextBox 24">
            <a:extLst>
              <a:ext uri="{FF2B5EF4-FFF2-40B4-BE49-F238E27FC236}">
                <a16:creationId xmlns:a16="http://schemas.microsoft.com/office/drawing/2014/main" id="{EF4BE9B5-F01B-4658-B78B-B3158F3ADC39}"/>
              </a:ext>
            </a:extLst>
          </p:cNvPr>
          <p:cNvSpPr txBox="1"/>
          <p:nvPr/>
        </p:nvSpPr>
        <p:spPr>
          <a:xfrm>
            <a:off x="3090570" y="3546719"/>
            <a:ext cx="1724125" cy="3231654"/>
          </a:xfrm>
          <a:prstGeom prst="rect">
            <a:avLst/>
          </a:prstGeom>
          <a:solidFill>
            <a:schemeClr val="accent1">
              <a:lumMod val="20000"/>
              <a:lumOff val="80000"/>
            </a:schemeClr>
          </a:solidFill>
          <a:ln>
            <a:solidFill>
              <a:schemeClr val="tx1"/>
            </a:solidFill>
          </a:ln>
        </p:spPr>
        <p:txBody>
          <a:bodyPr wrap="square" rtlCol="0">
            <a:spAutoFit/>
          </a:bodyPr>
          <a:lstStyle/>
          <a:p>
            <a:pPr>
              <a:defRPr/>
            </a:pPr>
            <a:r>
              <a:rPr lang="en-GB" sz="1200" dirty="0">
                <a:latin typeface="Comic Sans MS" panose="030F0702030302020204" pitchFamily="66" charset="0"/>
              </a:rPr>
              <a:t>Diversity means that there are lots of different kinds of things.</a:t>
            </a:r>
          </a:p>
          <a:p>
            <a:pPr>
              <a:defRPr/>
            </a:pPr>
            <a:r>
              <a:rPr lang="en-GB" sz="1200" dirty="0">
                <a:latin typeface="Comic Sans MS" panose="030F0702030302020204" pitchFamily="66" charset="0"/>
              </a:rPr>
              <a:t>Just as there are lots of different makes of cars, bikes, clothes or just about anything you can think of. Places are diverse also.</a:t>
            </a:r>
          </a:p>
          <a:p>
            <a:r>
              <a:rPr lang="en-GB" sz="1200" dirty="0">
                <a:latin typeface="Comic Sans MS" panose="030F0702030302020204" pitchFamily="66" charset="0"/>
              </a:rPr>
              <a:t>Diversity is not just about the way things look. Where we are in the world can make for a great deal of diversity too.</a:t>
            </a:r>
          </a:p>
        </p:txBody>
      </p:sp>
    </p:spTree>
    <p:extLst>
      <p:ext uri="{BB962C8B-B14F-4D97-AF65-F5344CB8AC3E}">
        <p14:creationId xmlns:p14="http://schemas.microsoft.com/office/powerpoint/2010/main" val="4186605463"/>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1113</TotalTime>
  <Words>484</Words>
  <Application>Microsoft Office PowerPoint</Application>
  <PresentationFormat>A4 Paper (210x297 mm)</PresentationFormat>
  <Paragraphs>31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Century Gothic</vt:lpstr>
      <vt:lpstr>Comic Sans MS</vt:lpstr>
      <vt:lpstr>1_Office Theme</vt:lpstr>
      <vt:lpstr>PowerPoint Presentation</vt:lpstr>
    </vt:vector>
  </TitlesOfParts>
  <Company>Atherton Community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L.Leonard</dc:creator>
  <cp:lastModifiedBy>Maria Langan</cp:lastModifiedBy>
  <cp:revision>17</cp:revision>
  <dcterms:created xsi:type="dcterms:W3CDTF">2019-06-14T08:58:33Z</dcterms:created>
  <dcterms:modified xsi:type="dcterms:W3CDTF">2020-09-01T13:20:05Z</dcterms:modified>
</cp:coreProperties>
</file>