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797675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3"/>
    <a:srgbClr val="941651"/>
    <a:srgbClr val="FF7E79"/>
    <a:srgbClr val="941100"/>
    <a:srgbClr val="FF9300"/>
    <a:srgbClr val="929292"/>
    <a:srgbClr val="C1C1C1"/>
    <a:srgbClr val="009193"/>
    <a:srgbClr val="FFFF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2" autoAdjust="0"/>
    <p:restoredTop sz="95833" autoAdjust="0"/>
  </p:normalViewPr>
  <p:slideViewPr>
    <p:cSldViewPr snapToGrid="0">
      <p:cViewPr>
        <p:scale>
          <a:sx n="100" d="100"/>
          <a:sy n="100" d="100"/>
        </p:scale>
        <p:origin x="4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0" y="1241425"/>
            <a:ext cx="184467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38013" y="58763"/>
            <a:ext cx="9706736" cy="1763636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2682378" y="16170435"/>
            <a:ext cx="663375" cy="624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3443214" y="16324608"/>
            <a:ext cx="1147865" cy="51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8323" y="16161125"/>
            <a:ext cx="512068" cy="582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626" b="97604" l="9585" r="89617">
                        <a14:foregroundMark x1="26518" y1="82109" x2="27157" y2="94249"/>
                        <a14:foregroundMark x1="27157" y1="94249" x2="26677" y2="95687"/>
                        <a14:foregroundMark x1="29073" y1="83067" x2="31150" y2="94888"/>
                        <a14:foregroundMark x1="31150" y1="94888" x2="31470" y2="95208"/>
                        <a14:foregroundMark x1="31629" y1="97284" x2="22843" y2="97604"/>
                        <a14:foregroundMark x1="74441" y1="81150" x2="68850" y2="89457"/>
                        <a14:foregroundMark x1="79553" y1="95367" x2="74441" y2="84026"/>
                        <a14:foregroundMark x1="74441" y1="84026" x2="74441" y2="83706"/>
                        <a14:foregroundMark x1="24281" y1="8626" x2="33067" y2="878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89326" y="11457995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70182" y="11140214"/>
            <a:ext cx="5841604" cy="6549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700686" y="9299759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567264" y="7060140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70866" y="8990789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28064" y="4935327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491482" y="2831361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03561" y="4731648"/>
            <a:ext cx="5827819" cy="6041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231926" y="44151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418880" y="46159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581115" y="662098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768071" y="682176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246863" y="107272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433817" y="109280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A716D0B4-6237-2645-A384-C1B927AF0552}"/>
              </a:ext>
            </a:extLst>
          </p:cNvPr>
          <p:cNvSpPr/>
          <p:nvPr/>
        </p:nvSpPr>
        <p:spPr>
          <a:xfrm>
            <a:off x="7621308" y="10948137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112001F-C49E-A041-A930-D9070852FCB6}"/>
              </a:ext>
            </a:extLst>
          </p:cNvPr>
          <p:cNvSpPr/>
          <p:nvPr/>
        </p:nvSpPr>
        <p:spPr>
          <a:xfrm>
            <a:off x="7808262" y="1114892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757094" y="14395100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944048" y="1459588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612682" y="2287656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7799636" y="248844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33314" y="14587218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Autumn Term 1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4485045" y="8613331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4672001" y="881411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965" y="14869452"/>
            <a:ext cx="1601399" cy="16013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6140343" y="14465537"/>
            <a:ext cx="1079819" cy="107981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3312439" y="14683567"/>
            <a:ext cx="1428811" cy="482694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>
            <a:off x="927210" y="14233925"/>
            <a:ext cx="516737" cy="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A55DB97-84E3-664C-AE62-915493A592B9}"/>
              </a:ext>
            </a:extLst>
          </p:cNvPr>
          <p:cNvCxnSpPr>
            <a:cxnSpLocks/>
          </p:cNvCxnSpPr>
          <p:nvPr/>
        </p:nvCxnSpPr>
        <p:spPr>
          <a:xfrm>
            <a:off x="1396880" y="13224291"/>
            <a:ext cx="371404" cy="57529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2270421" y="12989652"/>
            <a:ext cx="158489" cy="63620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00234DB-30A0-A14D-B827-8C2DCE0238B9}"/>
              </a:ext>
            </a:extLst>
          </p:cNvPr>
          <p:cNvCxnSpPr>
            <a:cxnSpLocks/>
          </p:cNvCxnSpPr>
          <p:nvPr/>
        </p:nvCxnSpPr>
        <p:spPr>
          <a:xfrm>
            <a:off x="3548971" y="13007178"/>
            <a:ext cx="0" cy="5058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64338C0-E09F-E84D-91F2-CB8BB2D36010}"/>
              </a:ext>
            </a:extLst>
          </p:cNvPr>
          <p:cNvCxnSpPr>
            <a:cxnSpLocks/>
          </p:cNvCxnSpPr>
          <p:nvPr/>
        </p:nvCxnSpPr>
        <p:spPr>
          <a:xfrm>
            <a:off x="4665731" y="12997056"/>
            <a:ext cx="0" cy="62139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DEA7341-227F-C94C-8590-9A4C26562B61}"/>
              </a:ext>
            </a:extLst>
          </p:cNvPr>
          <p:cNvCxnSpPr>
            <a:cxnSpLocks/>
          </p:cNvCxnSpPr>
          <p:nvPr/>
        </p:nvCxnSpPr>
        <p:spPr>
          <a:xfrm flipH="1">
            <a:off x="5586290" y="13163362"/>
            <a:ext cx="16420" cy="33843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D526A9F-69B1-6848-BE28-D0D0F2031640}"/>
              </a:ext>
            </a:extLst>
          </p:cNvPr>
          <p:cNvCxnSpPr>
            <a:cxnSpLocks/>
          </p:cNvCxnSpPr>
          <p:nvPr/>
        </p:nvCxnSpPr>
        <p:spPr>
          <a:xfrm flipV="1">
            <a:off x="595423" y="15025702"/>
            <a:ext cx="212460" cy="58657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>
            <a:off x="7423493" y="10880987"/>
            <a:ext cx="0" cy="39011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0C2B25B-A904-7041-98FC-DA72AEDAA265}"/>
              </a:ext>
            </a:extLst>
          </p:cNvPr>
          <p:cNvCxnSpPr>
            <a:cxnSpLocks/>
          </p:cNvCxnSpPr>
          <p:nvPr/>
        </p:nvCxnSpPr>
        <p:spPr>
          <a:xfrm flipV="1">
            <a:off x="6403574" y="11655830"/>
            <a:ext cx="1047" cy="37089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22C34EC9-0363-624B-91C8-BC3109AEE089}"/>
              </a:ext>
            </a:extLst>
          </p:cNvPr>
          <p:cNvCxnSpPr>
            <a:cxnSpLocks/>
          </p:cNvCxnSpPr>
          <p:nvPr/>
        </p:nvCxnSpPr>
        <p:spPr>
          <a:xfrm>
            <a:off x="4371981" y="10944374"/>
            <a:ext cx="3711" cy="27050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D024AB5-14AB-D94C-9065-AAF737D1206C}"/>
              </a:ext>
            </a:extLst>
          </p:cNvPr>
          <p:cNvCxnSpPr>
            <a:cxnSpLocks/>
          </p:cNvCxnSpPr>
          <p:nvPr/>
        </p:nvCxnSpPr>
        <p:spPr>
          <a:xfrm flipV="1">
            <a:off x="5097072" y="11661389"/>
            <a:ext cx="0" cy="25079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B65D886-ADBA-FC4B-9739-0F6ED4A9D67A}"/>
              </a:ext>
            </a:extLst>
          </p:cNvPr>
          <p:cNvCxnSpPr>
            <a:cxnSpLocks/>
          </p:cNvCxnSpPr>
          <p:nvPr/>
        </p:nvCxnSpPr>
        <p:spPr>
          <a:xfrm flipV="1">
            <a:off x="3050456" y="11611379"/>
            <a:ext cx="0" cy="350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E865DA3-DE36-E64D-B463-8964711B884D}"/>
              </a:ext>
            </a:extLst>
          </p:cNvPr>
          <p:cNvCxnSpPr>
            <a:cxnSpLocks/>
          </p:cNvCxnSpPr>
          <p:nvPr/>
        </p:nvCxnSpPr>
        <p:spPr>
          <a:xfrm>
            <a:off x="1075534" y="11669230"/>
            <a:ext cx="464513" cy="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2E2CCA24-81E9-D442-B021-72DAECEE6CBB}"/>
              </a:ext>
            </a:extLst>
          </p:cNvPr>
          <p:cNvCxnSpPr>
            <a:cxnSpLocks/>
          </p:cNvCxnSpPr>
          <p:nvPr/>
        </p:nvCxnSpPr>
        <p:spPr>
          <a:xfrm>
            <a:off x="884691" y="10618823"/>
            <a:ext cx="423099" cy="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4014782C-4C57-2749-B186-F07B6C952DA1}"/>
              </a:ext>
            </a:extLst>
          </p:cNvPr>
          <p:cNvCxnSpPr>
            <a:cxnSpLocks/>
          </p:cNvCxnSpPr>
          <p:nvPr/>
        </p:nvCxnSpPr>
        <p:spPr>
          <a:xfrm flipH="1">
            <a:off x="4273125" y="8795276"/>
            <a:ext cx="1718" cy="28171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6FE9973-F084-214D-8B07-121D8EEEA02E}"/>
              </a:ext>
            </a:extLst>
          </p:cNvPr>
          <p:cNvCxnSpPr>
            <a:cxnSpLocks/>
          </p:cNvCxnSpPr>
          <p:nvPr/>
        </p:nvCxnSpPr>
        <p:spPr>
          <a:xfrm flipH="1" flipV="1">
            <a:off x="2875898" y="9497767"/>
            <a:ext cx="10313" cy="22369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F51116E4-A353-1B45-ACA0-38C9A5762479}"/>
              </a:ext>
            </a:extLst>
          </p:cNvPr>
          <p:cNvCxnSpPr>
            <a:cxnSpLocks/>
          </p:cNvCxnSpPr>
          <p:nvPr/>
        </p:nvCxnSpPr>
        <p:spPr>
          <a:xfrm>
            <a:off x="725255" y="9983142"/>
            <a:ext cx="498124" cy="11423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6917773" y="8769017"/>
            <a:ext cx="5115" cy="4684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C3F4B10E-3327-F44F-91B8-8FA1DBDE34BB}"/>
              </a:ext>
            </a:extLst>
          </p:cNvPr>
          <p:cNvCxnSpPr>
            <a:cxnSpLocks/>
            <a:endCxn id="315" idx="0"/>
          </p:cNvCxnSpPr>
          <p:nvPr/>
        </p:nvCxnSpPr>
        <p:spPr>
          <a:xfrm flipH="1">
            <a:off x="8186844" y="6415362"/>
            <a:ext cx="204124" cy="41278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43854050-DFA9-7C43-ADFF-C58DD8789F26}"/>
              </a:ext>
            </a:extLst>
          </p:cNvPr>
          <p:cNvCxnSpPr>
            <a:cxnSpLocks/>
          </p:cNvCxnSpPr>
          <p:nvPr/>
        </p:nvCxnSpPr>
        <p:spPr>
          <a:xfrm flipV="1">
            <a:off x="1088502" y="6851661"/>
            <a:ext cx="389877" cy="58574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4155944" y="6620985"/>
            <a:ext cx="0" cy="2869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1768284" y="7286565"/>
            <a:ext cx="162413" cy="38250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78CCBEC-9EFB-B247-8355-3436510655BE}"/>
              </a:ext>
            </a:extLst>
          </p:cNvPr>
          <p:cNvCxnSpPr>
            <a:cxnSpLocks/>
          </p:cNvCxnSpPr>
          <p:nvPr/>
        </p:nvCxnSpPr>
        <p:spPr>
          <a:xfrm>
            <a:off x="7413136" y="6580772"/>
            <a:ext cx="22317" cy="46864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0588F3D6-ABC2-1841-BA4B-7BC0EDF7CF33}"/>
              </a:ext>
            </a:extLst>
          </p:cNvPr>
          <p:cNvCxnSpPr>
            <a:cxnSpLocks/>
          </p:cNvCxnSpPr>
          <p:nvPr/>
        </p:nvCxnSpPr>
        <p:spPr>
          <a:xfrm>
            <a:off x="6551871" y="4454389"/>
            <a:ext cx="16858" cy="42377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>
            <a:off x="3803768" y="4615283"/>
            <a:ext cx="0" cy="26436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08EBE8F6-664F-174C-8728-B23066FF1750}"/>
              </a:ext>
            </a:extLst>
          </p:cNvPr>
          <p:cNvCxnSpPr>
            <a:cxnSpLocks/>
          </p:cNvCxnSpPr>
          <p:nvPr/>
        </p:nvCxnSpPr>
        <p:spPr>
          <a:xfrm flipH="1" flipV="1">
            <a:off x="5973089" y="5153622"/>
            <a:ext cx="23571" cy="41319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055F9A49-3E36-5D4D-8BB1-193C8C318B50}"/>
              </a:ext>
            </a:extLst>
          </p:cNvPr>
          <p:cNvCxnSpPr>
            <a:cxnSpLocks/>
          </p:cNvCxnSpPr>
          <p:nvPr/>
        </p:nvCxnSpPr>
        <p:spPr>
          <a:xfrm flipH="1" flipV="1">
            <a:off x="8545451" y="4946049"/>
            <a:ext cx="345584" cy="27099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FDEE5941-DCAC-F946-9E0D-D0D96D387CC8}"/>
              </a:ext>
            </a:extLst>
          </p:cNvPr>
          <p:cNvCxnSpPr>
            <a:cxnSpLocks/>
          </p:cNvCxnSpPr>
          <p:nvPr/>
        </p:nvCxnSpPr>
        <p:spPr>
          <a:xfrm flipH="1" flipV="1">
            <a:off x="8254390" y="9494141"/>
            <a:ext cx="151142" cy="309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08EC79EC-6F14-7F48-A8E3-9D310B2F25F7}"/>
              </a:ext>
            </a:extLst>
          </p:cNvPr>
          <p:cNvCxnSpPr>
            <a:cxnSpLocks/>
          </p:cNvCxnSpPr>
          <p:nvPr/>
        </p:nvCxnSpPr>
        <p:spPr>
          <a:xfrm flipH="1" flipV="1">
            <a:off x="8969434" y="8623648"/>
            <a:ext cx="245926" cy="11914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095C7E0C-3937-CC49-B93B-73331D8F1154}"/>
              </a:ext>
            </a:extLst>
          </p:cNvPr>
          <p:cNvCxnSpPr>
            <a:cxnSpLocks/>
          </p:cNvCxnSpPr>
          <p:nvPr/>
        </p:nvCxnSpPr>
        <p:spPr>
          <a:xfrm flipV="1">
            <a:off x="3984882" y="5140113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>
            <a:off x="1418880" y="8795276"/>
            <a:ext cx="312843" cy="4973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09" name="TextBox 308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718609" y="11131200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Autumn Term 2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331569" y="1094330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564947" y="8816621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7647" y="682814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289682" y="461623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3476" y="2448143"/>
            <a:ext cx="118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10 Summer Preparation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H="1" flipV="1">
            <a:off x="8746153" y="12990970"/>
            <a:ext cx="297767" cy="3979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67734" y="10328862"/>
            <a:ext cx="591637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92607" y="11358196"/>
            <a:ext cx="1074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Design movements Clock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40049" y="10387525"/>
            <a:ext cx="102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Project Introduction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66075" y="8435997"/>
            <a:ext cx="150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Design Brief &amp; Specification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14707" y="9702416"/>
            <a:ext cx="1067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Create an inspirational mood board 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5479385" y="8431911"/>
            <a:ext cx="1068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5493"/>
                </a:solidFill>
              </a:rPr>
              <a:t>CAD: 2D Design 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3751694" y="8416846"/>
            <a:ext cx="1104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Final Design idea/</a:t>
            </a:r>
          </a:p>
          <a:p>
            <a:pPr algn="ctr"/>
            <a:r>
              <a:rPr lang="en-GB" sz="1000" dirty="0"/>
              <a:t>Evaluation 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5999405" y="8392731"/>
            <a:ext cx="178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5493"/>
                </a:solidFill>
              </a:rPr>
              <a:t>Orthographic </a:t>
            </a:r>
          </a:p>
          <a:p>
            <a:pPr algn="ctr"/>
            <a:r>
              <a:rPr lang="en-GB" sz="1000" dirty="0">
                <a:solidFill>
                  <a:srgbClr val="005493"/>
                </a:solidFill>
              </a:rPr>
              <a:t>Projection 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105619" y="9795036"/>
            <a:ext cx="796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5493"/>
                </a:solidFill>
              </a:rPr>
              <a:t>Final Product Assembly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776989" y="6190036"/>
            <a:ext cx="1303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Passive Amplifier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7020838" y="7819232"/>
            <a:ext cx="47799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8" name="TextBox 257"/>
          <p:cNvSpPr txBox="1"/>
          <p:nvPr/>
        </p:nvSpPr>
        <p:spPr>
          <a:xfrm>
            <a:off x="4118639" y="5399418"/>
            <a:ext cx="47799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V="1">
            <a:off x="2819127" y="13751920"/>
            <a:ext cx="0" cy="4442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Box 262"/>
          <p:cNvSpPr txBox="1"/>
          <p:nvPr/>
        </p:nvSpPr>
        <p:spPr>
          <a:xfrm>
            <a:off x="3889839" y="10502539"/>
            <a:ext cx="1007517" cy="400110"/>
          </a:xfrm>
          <a:prstGeom prst="rect">
            <a:avLst/>
          </a:prstGeom>
          <a:solidFill>
            <a:srgbClr val="FF7E79"/>
          </a:solidFill>
          <a:ln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Extended write</a:t>
            </a:r>
          </a:p>
          <a:p>
            <a:pPr lvl="0" algn="ctr"/>
            <a:r>
              <a:rPr lang="en-GB" sz="1000" b="1" dirty="0"/>
              <a:t>Evaluation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68102" y="9746221"/>
            <a:ext cx="84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Task Analysis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7282875" y="8036941"/>
            <a:ext cx="1200649" cy="400110"/>
          </a:xfrm>
          <a:prstGeom prst="rect">
            <a:avLst/>
          </a:prstGeom>
          <a:solidFill>
            <a:srgbClr val="FF7E79"/>
          </a:solidFill>
          <a:ln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Extended Write Product Evaluation</a:t>
            </a:r>
            <a:endParaRPr lang="en-GB" sz="1000" dirty="0"/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V="1">
            <a:off x="3854818" y="9422000"/>
            <a:ext cx="0" cy="350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3241421" y="9803919"/>
            <a:ext cx="113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Initial Design </a:t>
            </a:r>
          </a:p>
          <a:p>
            <a:pPr algn="ctr"/>
            <a:r>
              <a:rPr lang="en-GB" sz="1000" dirty="0"/>
              <a:t>Ideas/evaluations</a:t>
            </a: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FDEE5941-DCAC-F946-9E0D-D0D96D387CC8}"/>
              </a:ext>
            </a:extLst>
          </p:cNvPr>
          <p:cNvCxnSpPr>
            <a:cxnSpLocks/>
          </p:cNvCxnSpPr>
          <p:nvPr/>
        </p:nvCxnSpPr>
        <p:spPr>
          <a:xfrm flipH="1" flipV="1">
            <a:off x="8507199" y="9294831"/>
            <a:ext cx="239624" cy="21728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8514525" y="9460968"/>
            <a:ext cx="1115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5493"/>
                </a:solidFill>
              </a:rPr>
              <a:t>Recall: manufacturing Diary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6599022" y="6367907"/>
            <a:ext cx="16784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Task Analysis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5831338" y="7592296"/>
            <a:ext cx="1723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Design Brief &amp; writing own Specification 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3359186" y="6188302"/>
            <a:ext cx="1678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Ergonomics &amp; Anthropometrics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2332872" y="6220875"/>
            <a:ext cx="1521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Initial Design </a:t>
            </a:r>
          </a:p>
          <a:p>
            <a:pPr algn="ctr"/>
            <a:r>
              <a:rPr lang="en-GB" sz="1000" dirty="0"/>
              <a:t>Ideas/evaluations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2051987" y="4163519"/>
            <a:ext cx="1678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Card modelling/</a:t>
            </a:r>
          </a:p>
          <a:p>
            <a:pPr lvl="0" algn="ctr"/>
            <a:r>
              <a:rPr lang="en-GB" sz="1000" dirty="0"/>
              <a:t>prototyping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3043355" y="4244201"/>
            <a:ext cx="1521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Justifying design decisions write up</a:t>
            </a:r>
          </a:p>
        </p:txBody>
      </p: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826845" y="5925583"/>
            <a:ext cx="262451" cy="3722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TextBox 298"/>
          <p:cNvSpPr txBox="1"/>
          <p:nvPr/>
        </p:nvSpPr>
        <p:spPr>
          <a:xfrm>
            <a:off x="3606930" y="3669603"/>
            <a:ext cx="1780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  </a:t>
            </a:r>
          </a:p>
        </p:txBody>
      </p: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6680252" y="7243417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5582537" y="6590862"/>
            <a:ext cx="7505" cy="4263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TextBox 302"/>
          <p:cNvSpPr txBox="1"/>
          <p:nvPr/>
        </p:nvSpPr>
        <p:spPr>
          <a:xfrm>
            <a:off x="4611236" y="6208389"/>
            <a:ext cx="1849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FF0000"/>
                </a:solidFill>
              </a:rPr>
              <a:t>Existing Product</a:t>
            </a:r>
          </a:p>
          <a:p>
            <a:pPr lvl="0" algn="ctr"/>
            <a:r>
              <a:rPr lang="en-GB" sz="1000" dirty="0">
                <a:solidFill>
                  <a:srgbClr val="FF0000"/>
                </a:solidFill>
              </a:rPr>
              <a:t> Analysis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2919561" y="5456760"/>
            <a:ext cx="1870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005493"/>
                </a:solidFill>
              </a:rPr>
              <a:t>Materials &amp; Processes</a:t>
            </a:r>
          </a:p>
          <a:p>
            <a:pPr algn="ctr"/>
            <a:r>
              <a:rPr lang="en-GB" sz="1000" dirty="0">
                <a:solidFill>
                  <a:srgbClr val="005493"/>
                </a:solidFill>
              </a:rPr>
              <a:t>Disc sanding/ fret saw/laser cutter CAM 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5347928" y="5530842"/>
            <a:ext cx="131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Recall: manufacturing Diary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997362" y="4079402"/>
            <a:ext cx="953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5493"/>
                </a:solidFill>
              </a:rPr>
              <a:t>Final Product Assembly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8701664" y="5054529"/>
            <a:ext cx="953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Applying aesthetic finishes</a:t>
            </a: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>
            <a:off x="2900133" y="4548751"/>
            <a:ext cx="1838" cy="32429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5028089" y="7267732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TextBox 325"/>
          <p:cNvSpPr txBox="1"/>
          <p:nvPr/>
        </p:nvSpPr>
        <p:spPr>
          <a:xfrm>
            <a:off x="4405510" y="7606230"/>
            <a:ext cx="1383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Create an inspirational mood board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16159" y="11995746"/>
            <a:ext cx="496974" cy="246221"/>
          </a:xfrm>
          <a:prstGeom prst="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DIRT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>
            <a:off x="2728657" y="11016424"/>
            <a:ext cx="0" cy="28549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Box 234"/>
          <p:cNvSpPr txBox="1"/>
          <p:nvPr/>
        </p:nvSpPr>
        <p:spPr>
          <a:xfrm>
            <a:off x="2356817" y="10560016"/>
            <a:ext cx="798666" cy="40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End of Unit</a:t>
            </a:r>
          </a:p>
          <a:p>
            <a:pPr lvl="0" algn="ctr"/>
            <a:r>
              <a:rPr lang="en-GB" sz="1000" dirty="0"/>
              <a:t>Assessment 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8820280" y="7587132"/>
            <a:ext cx="807148" cy="40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End of Unit Assessment </a:t>
            </a:r>
          </a:p>
        </p:txBody>
      </p: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DEE5941-DCAC-F946-9E0D-D0D96D387CC8}"/>
              </a:ext>
            </a:extLst>
          </p:cNvPr>
          <p:cNvCxnSpPr>
            <a:cxnSpLocks/>
          </p:cNvCxnSpPr>
          <p:nvPr/>
        </p:nvCxnSpPr>
        <p:spPr>
          <a:xfrm flipH="1">
            <a:off x="9048517" y="8026635"/>
            <a:ext cx="127473" cy="19402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8780915" y="3224231"/>
            <a:ext cx="827163" cy="24622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Assessment </a:t>
            </a: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FDEE5941-DCAC-F946-9E0D-D0D96D387CC8}"/>
              </a:ext>
            </a:extLst>
          </p:cNvPr>
          <p:cNvCxnSpPr>
            <a:cxnSpLocks/>
          </p:cNvCxnSpPr>
          <p:nvPr/>
        </p:nvCxnSpPr>
        <p:spPr>
          <a:xfrm flipH="1">
            <a:off x="8951834" y="3519180"/>
            <a:ext cx="127473" cy="19402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>
            <a:off x="994088" y="9243492"/>
            <a:ext cx="320643" cy="40006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ADEA7341-227F-C94C-8590-9A4C26562B61}"/>
              </a:ext>
            </a:extLst>
          </p:cNvPr>
          <p:cNvCxnSpPr>
            <a:cxnSpLocks/>
          </p:cNvCxnSpPr>
          <p:nvPr/>
        </p:nvCxnSpPr>
        <p:spPr>
          <a:xfrm>
            <a:off x="6578905" y="13056116"/>
            <a:ext cx="12354" cy="45306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Oval 259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6096697" y="15355092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926915" y="15308569"/>
            <a:ext cx="118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</a:t>
            </a:r>
          </a:p>
          <a:p>
            <a:pPr algn="ctr"/>
            <a:r>
              <a:rPr lang="en-US" sz="1600" b="1" dirty="0"/>
              <a:t>Summer</a:t>
            </a:r>
          </a:p>
          <a:p>
            <a:pPr algn="ctr"/>
            <a:r>
              <a:rPr lang="en-US" sz="1600" b="1" dirty="0"/>
              <a:t>preparation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2668632" y="8842725"/>
            <a:ext cx="12522" cy="28286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>
            <a:off x="1976000" y="8325869"/>
            <a:ext cx="1452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C000"/>
                </a:solidFill>
              </a:rPr>
              <a:t>Thermosetting/</a:t>
            </a:r>
          </a:p>
          <a:p>
            <a:pPr algn="ctr"/>
            <a:r>
              <a:rPr lang="en-GB" sz="1000" dirty="0">
                <a:solidFill>
                  <a:srgbClr val="FFC000"/>
                </a:solidFill>
              </a:rPr>
              <a:t>Thermoforming plastics and sustainability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6013396" y="8646877"/>
            <a:ext cx="5115" cy="4684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V="1">
            <a:off x="6797031" y="9484579"/>
            <a:ext cx="4436" cy="29778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6201034" y="9729252"/>
            <a:ext cx="116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Card modelling</a:t>
            </a:r>
          </a:p>
          <a:p>
            <a:pPr algn="ctr"/>
            <a:r>
              <a:rPr lang="en-GB" sz="1000" dirty="0"/>
              <a:t>prototyping</a:t>
            </a:r>
          </a:p>
        </p:txBody>
      </p: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8181588" y="8531355"/>
            <a:ext cx="306499" cy="2371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H="1" flipV="1">
            <a:off x="4198427" y="13845780"/>
            <a:ext cx="3503" cy="2961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76FE9973-F084-214D-8B07-121D8EEEA02E}"/>
              </a:ext>
            </a:extLst>
          </p:cNvPr>
          <p:cNvCxnSpPr>
            <a:cxnSpLocks/>
          </p:cNvCxnSpPr>
          <p:nvPr/>
        </p:nvCxnSpPr>
        <p:spPr>
          <a:xfrm flipH="1" flipV="1">
            <a:off x="2092226" y="9543580"/>
            <a:ext cx="10313" cy="22369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TextBox 246"/>
          <p:cNvSpPr txBox="1"/>
          <p:nvPr/>
        </p:nvSpPr>
        <p:spPr>
          <a:xfrm>
            <a:off x="1669624" y="9716929"/>
            <a:ext cx="823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Design Movements/work of others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3C680FB8-DCEB-BE4B-A3E1-0C5BBF879919}"/>
              </a:ext>
            </a:extLst>
          </p:cNvPr>
          <p:cNvCxnSpPr>
            <a:cxnSpLocks/>
          </p:cNvCxnSpPr>
          <p:nvPr/>
        </p:nvCxnSpPr>
        <p:spPr>
          <a:xfrm flipH="1">
            <a:off x="6100131" y="10977065"/>
            <a:ext cx="1599" cy="24326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3910667" y="7280487"/>
            <a:ext cx="1793" cy="32759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TextBox 280"/>
          <p:cNvSpPr txBox="1"/>
          <p:nvPr/>
        </p:nvSpPr>
        <p:spPr>
          <a:xfrm>
            <a:off x="3346407" y="7600873"/>
            <a:ext cx="1256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Orthographic</a:t>
            </a:r>
          </a:p>
          <a:p>
            <a:pPr algn="ctr"/>
            <a:r>
              <a:rPr lang="en-GB" sz="1000" dirty="0"/>
              <a:t>Projection of phone</a:t>
            </a:r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3043355" y="6596140"/>
            <a:ext cx="0" cy="2869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/>
          <p:cNvSpPr txBox="1"/>
          <p:nvPr/>
        </p:nvSpPr>
        <p:spPr>
          <a:xfrm>
            <a:off x="1175066" y="7676855"/>
            <a:ext cx="1071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5493"/>
                </a:solidFill>
              </a:rPr>
              <a:t>CAD: Sketch up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391482" y="7386801"/>
            <a:ext cx="1104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Final Design idea/</a:t>
            </a:r>
          </a:p>
          <a:p>
            <a:pPr algn="ctr"/>
            <a:r>
              <a:rPr lang="en-GB" sz="1000" dirty="0"/>
              <a:t>Evaluation 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6668592" y="5582076"/>
            <a:ext cx="1195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5493"/>
                </a:solidFill>
              </a:rPr>
              <a:t>Timber finishes</a:t>
            </a:r>
          </a:p>
        </p:txBody>
      </p: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0588F3D6-ABC2-1841-BA4B-7BC0EDF7CF33}"/>
              </a:ext>
            </a:extLst>
          </p:cNvPr>
          <p:cNvCxnSpPr>
            <a:cxnSpLocks/>
          </p:cNvCxnSpPr>
          <p:nvPr/>
        </p:nvCxnSpPr>
        <p:spPr>
          <a:xfrm>
            <a:off x="7549511" y="4485649"/>
            <a:ext cx="16858" cy="42377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08EBE8F6-664F-174C-8728-B23066FF1750}"/>
              </a:ext>
            </a:extLst>
          </p:cNvPr>
          <p:cNvCxnSpPr>
            <a:cxnSpLocks/>
          </p:cNvCxnSpPr>
          <p:nvPr/>
        </p:nvCxnSpPr>
        <p:spPr>
          <a:xfrm flipH="1" flipV="1">
            <a:off x="7254650" y="5160194"/>
            <a:ext cx="23571" cy="41319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TextBox 334"/>
          <p:cNvSpPr txBox="1"/>
          <p:nvPr/>
        </p:nvSpPr>
        <p:spPr>
          <a:xfrm>
            <a:off x="7048720" y="4141553"/>
            <a:ext cx="796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Applying a finish</a:t>
            </a:r>
          </a:p>
        </p:txBody>
      </p: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08EBE8F6-664F-174C-8728-B23066FF1750}"/>
              </a:ext>
            </a:extLst>
          </p:cNvPr>
          <p:cNvCxnSpPr>
            <a:cxnSpLocks/>
          </p:cNvCxnSpPr>
          <p:nvPr/>
        </p:nvCxnSpPr>
        <p:spPr>
          <a:xfrm flipH="1" flipV="1">
            <a:off x="8237876" y="5084638"/>
            <a:ext cx="23571" cy="41319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/>
          <p:cNvSpPr txBox="1"/>
          <p:nvPr/>
        </p:nvSpPr>
        <p:spPr>
          <a:xfrm>
            <a:off x="7606367" y="5468456"/>
            <a:ext cx="131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Recall: manufacturing Diary</a:t>
            </a: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A55DB97-84E3-664C-AE62-915493A592B9}"/>
              </a:ext>
            </a:extLst>
          </p:cNvPr>
          <p:cNvCxnSpPr>
            <a:cxnSpLocks/>
          </p:cNvCxnSpPr>
          <p:nvPr/>
        </p:nvCxnSpPr>
        <p:spPr>
          <a:xfrm>
            <a:off x="1019621" y="13550520"/>
            <a:ext cx="445292" cy="42236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Box 245"/>
          <p:cNvSpPr txBox="1"/>
          <p:nvPr/>
        </p:nvSpPr>
        <p:spPr>
          <a:xfrm>
            <a:off x="182006" y="8876944"/>
            <a:ext cx="83154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Recap QF5 Hardwood, softwoods</a:t>
            </a:r>
          </a:p>
        </p:txBody>
      </p: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00C2B25B-A904-7041-98FC-DA72AEDAA265}"/>
              </a:ext>
            </a:extLst>
          </p:cNvPr>
          <p:cNvCxnSpPr>
            <a:cxnSpLocks/>
          </p:cNvCxnSpPr>
          <p:nvPr/>
        </p:nvCxnSpPr>
        <p:spPr>
          <a:xfrm flipV="1">
            <a:off x="7271050" y="11705577"/>
            <a:ext cx="0" cy="21812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TextBox 290"/>
          <p:cNvSpPr txBox="1"/>
          <p:nvPr/>
        </p:nvSpPr>
        <p:spPr>
          <a:xfrm>
            <a:off x="6866065" y="11944499"/>
            <a:ext cx="84329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>
                <a:solidFill>
                  <a:srgbClr val="0070C0"/>
                </a:solidFill>
              </a:rPr>
              <a:t>Recap QF5 Electrical components</a:t>
            </a:r>
          </a:p>
        </p:txBody>
      </p: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V="1">
            <a:off x="7720934" y="9503680"/>
            <a:ext cx="4436" cy="29778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extBox 326"/>
          <p:cNvSpPr txBox="1"/>
          <p:nvPr/>
        </p:nvSpPr>
        <p:spPr>
          <a:xfrm>
            <a:off x="7368222" y="9830989"/>
            <a:ext cx="74403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Recap QF5</a:t>
            </a:r>
          </a:p>
          <a:p>
            <a:pPr lvl="0" algn="ctr"/>
            <a:r>
              <a:rPr lang="en-GB" sz="1000" b="1" dirty="0"/>
              <a:t>Skills &amp; polymers</a:t>
            </a:r>
          </a:p>
        </p:txBody>
      </p:sp>
      <p:sp>
        <p:nvSpPr>
          <p:cNvPr id="333" name="TextBox 332"/>
          <p:cNvSpPr txBox="1"/>
          <p:nvPr/>
        </p:nvSpPr>
        <p:spPr>
          <a:xfrm>
            <a:off x="2203652" y="7600626"/>
            <a:ext cx="119484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Recap QF5Timbers – manufactured boards</a:t>
            </a:r>
          </a:p>
        </p:txBody>
      </p: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2852949" y="7318171"/>
            <a:ext cx="10995" cy="24633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extBox 345"/>
          <p:cNvSpPr txBox="1"/>
          <p:nvPr/>
        </p:nvSpPr>
        <p:spPr>
          <a:xfrm>
            <a:off x="4694696" y="4183600"/>
            <a:ext cx="11638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Recap QF5</a:t>
            </a:r>
          </a:p>
          <a:p>
            <a:pPr lvl="0" algn="ctr"/>
            <a:r>
              <a:rPr lang="en-GB" sz="1000" b="1" dirty="0"/>
              <a:t>Skills &amp; polymers</a:t>
            </a:r>
          </a:p>
        </p:txBody>
      </p: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270CBD92-8C5C-F94E-919F-BDCDABFA5E11}"/>
              </a:ext>
            </a:extLst>
          </p:cNvPr>
          <p:cNvCxnSpPr>
            <a:cxnSpLocks/>
          </p:cNvCxnSpPr>
          <p:nvPr/>
        </p:nvCxnSpPr>
        <p:spPr>
          <a:xfrm>
            <a:off x="5279328" y="4618059"/>
            <a:ext cx="8917" cy="2588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V="1">
            <a:off x="4905929" y="5219865"/>
            <a:ext cx="4436" cy="29778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TextBox 348"/>
          <p:cNvSpPr txBox="1"/>
          <p:nvPr/>
        </p:nvSpPr>
        <p:spPr>
          <a:xfrm>
            <a:off x="4224647" y="5490072"/>
            <a:ext cx="131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5493"/>
                </a:solidFill>
              </a:rPr>
              <a:t>Laminating </a:t>
            </a:r>
          </a:p>
          <a:p>
            <a:pPr lvl="0" algn="ctr"/>
            <a:r>
              <a:rPr lang="en-GB" sz="1000" dirty="0">
                <a:solidFill>
                  <a:srgbClr val="005493"/>
                </a:solidFill>
              </a:rPr>
              <a:t>technique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5556871" y="9760686"/>
            <a:ext cx="807148" cy="40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Open Book Assessment </a:t>
            </a:r>
          </a:p>
        </p:txBody>
      </p: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V="1">
            <a:off x="5939769" y="9426036"/>
            <a:ext cx="4436" cy="29778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>
            <a:extLst>
              <a:ext uri="{FF2B5EF4-FFF2-40B4-BE49-F238E27FC236}">
                <a16:creationId xmlns:a16="http://schemas.microsoft.com/office/drawing/2014/main" id="{82B0C5CD-A770-4B1D-9409-5B5F1E7B582E}"/>
              </a:ext>
            </a:extLst>
          </p:cNvPr>
          <p:cNvSpPr txBox="1"/>
          <p:nvPr/>
        </p:nvSpPr>
        <p:spPr>
          <a:xfrm>
            <a:off x="105281" y="15567183"/>
            <a:ext cx="997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Sustainable Living Project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1068BFBE-B5DB-4B11-992E-95F48668C8B9}"/>
              </a:ext>
            </a:extLst>
          </p:cNvPr>
          <p:cNvSpPr txBox="1"/>
          <p:nvPr/>
        </p:nvSpPr>
        <p:spPr>
          <a:xfrm>
            <a:off x="-30522" y="13870741"/>
            <a:ext cx="1166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Course Introduction</a:t>
            </a:r>
          </a:p>
          <a:p>
            <a:pPr lvl="0" algn="ctr"/>
            <a:r>
              <a:rPr lang="en-GB" sz="1000" dirty="0"/>
              <a:t>Design Brief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E6C77C3F-F3A5-4A1B-9C4E-F9274D63175A}"/>
              </a:ext>
            </a:extLst>
          </p:cNvPr>
          <p:cNvSpPr txBox="1"/>
          <p:nvPr/>
        </p:nvSpPr>
        <p:spPr>
          <a:xfrm>
            <a:off x="202977" y="12766672"/>
            <a:ext cx="1849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FF0000"/>
                </a:solidFill>
              </a:rPr>
              <a:t>Analysing the work of</a:t>
            </a:r>
          </a:p>
          <a:p>
            <a:pPr lvl="0" algn="ctr"/>
            <a:r>
              <a:rPr lang="en-GB" sz="1000" dirty="0">
                <a:solidFill>
                  <a:srgbClr val="FF0000"/>
                </a:solidFill>
              </a:rPr>
              <a:t>Others/existing product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156F9428-CAB3-4ED1-B5FA-8FA5F5051816}"/>
              </a:ext>
            </a:extLst>
          </p:cNvPr>
          <p:cNvSpPr txBox="1"/>
          <p:nvPr/>
        </p:nvSpPr>
        <p:spPr>
          <a:xfrm>
            <a:off x="-150070" y="13218679"/>
            <a:ext cx="1532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Task analysis/</a:t>
            </a:r>
          </a:p>
          <a:p>
            <a:pPr lvl="0" algn="ctr"/>
            <a:r>
              <a:rPr lang="en-GB" sz="1000" dirty="0"/>
              <a:t>Mind mapping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D3985622-9B2D-448E-844E-25E767E35508}"/>
              </a:ext>
            </a:extLst>
          </p:cNvPr>
          <p:cNvSpPr txBox="1"/>
          <p:nvPr/>
        </p:nvSpPr>
        <p:spPr>
          <a:xfrm>
            <a:off x="2133569" y="14176304"/>
            <a:ext cx="1342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Create an inspirational mood board Architecture &amp; interior spaces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BB53A6C2-B7E9-47AC-8DFE-F49202670A9B}"/>
              </a:ext>
            </a:extLst>
          </p:cNvPr>
          <p:cNvSpPr txBox="1"/>
          <p:nvPr/>
        </p:nvSpPr>
        <p:spPr>
          <a:xfrm>
            <a:off x="1503521" y="12750096"/>
            <a:ext cx="1596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Carbon Footprint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178F9D5E-59F3-4198-9191-C8FF26F3C2C5}"/>
              </a:ext>
            </a:extLst>
          </p:cNvPr>
          <p:cNvSpPr txBox="1"/>
          <p:nvPr/>
        </p:nvSpPr>
        <p:spPr>
          <a:xfrm>
            <a:off x="2988676" y="12629155"/>
            <a:ext cx="1094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chemeClr val="accent4"/>
                </a:solidFill>
              </a:rPr>
              <a:t>User Profile (UCD)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B5EC03D2-2715-4F4D-BD84-D47102A7782E}"/>
              </a:ext>
            </a:extLst>
          </p:cNvPr>
          <p:cNvSpPr txBox="1"/>
          <p:nvPr/>
        </p:nvSpPr>
        <p:spPr>
          <a:xfrm>
            <a:off x="3481607" y="14124909"/>
            <a:ext cx="138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accent4"/>
                </a:solidFill>
              </a:rPr>
              <a:t>Identifying</a:t>
            </a:r>
          </a:p>
          <a:p>
            <a:pPr algn="ctr"/>
            <a:r>
              <a:rPr lang="en-GB" sz="1000" b="1" dirty="0">
                <a:solidFill>
                  <a:schemeClr val="accent4"/>
                </a:solidFill>
              </a:rPr>
              <a:t>Design problems.</a:t>
            </a:r>
          </a:p>
          <a:p>
            <a:pPr algn="ctr"/>
            <a:r>
              <a:rPr lang="en-GB" sz="1000" b="1" dirty="0">
                <a:solidFill>
                  <a:schemeClr val="accent4"/>
                </a:solidFill>
              </a:rPr>
              <a:t>Problems with city living. Overcrowding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069D0C0F-BCA5-4682-85CB-5473371CD61F}"/>
              </a:ext>
            </a:extLst>
          </p:cNvPr>
          <p:cNvSpPr txBox="1"/>
          <p:nvPr/>
        </p:nvSpPr>
        <p:spPr>
          <a:xfrm>
            <a:off x="3949178" y="12497603"/>
            <a:ext cx="1519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Introduction into architectural drawing</a:t>
            </a:r>
          </a:p>
          <a:p>
            <a:pPr lvl="0" algn="ctr"/>
            <a:r>
              <a:rPr lang="en-GB" sz="1000" dirty="0"/>
              <a:t>2pt perspective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6A649458-0A3C-4167-9366-AF8B6DA3D9DE}"/>
              </a:ext>
            </a:extLst>
          </p:cNvPr>
          <p:cNvSpPr txBox="1"/>
          <p:nvPr/>
        </p:nvSpPr>
        <p:spPr>
          <a:xfrm>
            <a:off x="4970405" y="12769176"/>
            <a:ext cx="1345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Design Ideas/evaluations</a:t>
            </a:r>
          </a:p>
        </p:txBody>
      </p: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A4B410E1-39FA-4FE9-921E-0440837FADC4}"/>
              </a:ext>
            </a:extLst>
          </p:cNvPr>
          <p:cNvCxnSpPr>
            <a:cxnSpLocks/>
          </p:cNvCxnSpPr>
          <p:nvPr/>
        </p:nvCxnSpPr>
        <p:spPr>
          <a:xfrm flipV="1">
            <a:off x="7204838" y="13814699"/>
            <a:ext cx="0" cy="2961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TextBox 357">
            <a:extLst>
              <a:ext uri="{FF2B5EF4-FFF2-40B4-BE49-F238E27FC236}">
                <a16:creationId xmlns:a16="http://schemas.microsoft.com/office/drawing/2014/main" id="{EB65587E-BED7-4D0F-AF69-678F3BD77A5B}"/>
              </a:ext>
            </a:extLst>
          </p:cNvPr>
          <p:cNvSpPr txBox="1"/>
          <p:nvPr/>
        </p:nvSpPr>
        <p:spPr>
          <a:xfrm>
            <a:off x="6559688" y="14078222"/>
            <a:ext cx="1322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Floor plans </a:t>
            </a:r>
          </a:p>
        </p:txBody>
      </p: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AD9D4504-1211-4B70-8BF7-97408DED0FAE}"/>
              </a:ext>
            </a:extLst>
          </p:cNvPr>
          <p:cNvCxnSpPr>
            <a:cxnSpLocks/>
          </p:cNvCxnSpPr>
          <p:nvPr/>
        </p:nvCxnSpPr>
        <p:spPr>
          <a:xfrm flipH="1" flipV="1">
            <a:off x="5988470" y="13883689"/>
            <a:ext cx="24926" cy="29170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TextBox 361">
            <a:extLst>
              <a:ext uri="{FF2B5EF4-FFF2-40B4-BE49-F238E27FC236}">
                <a16:creationId xmlns:a16="http://schemas.microsoft.com/office/drawing/2014/main" id="{525F4380-2445-48A2-943A-85ABCAF4184B}"/>
              </a:ext>
            </a:extLst>
          </p:cNvPr>
          <p:cNvSpPr txBox="1"/>
          <p:nvPr/>
        </p:nvSpPr>
        <p:spPr>
          <a:xfrm>
            <a:off x="5516851" y="14112835"/>
            <a:ext cx="102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Perspective</a:t>
            </a:r>
          </a:p>
          <a:p>
            <a:pPr lvl="0" algn="ctr"/>
            <a:r>
              <a:rPr lang="en-GB" sz="1000" dirty="0"/>
              <a:t>drawing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68ECA561-BCEB-41F2-93A5-87AC29CD687A}"/>
              </a:ext>
            </a:extLst>
          </p:cNvPr>
          <p:cNvSpPr txBox="1"/>
          <p:nvPr/>
        </p:nvSpPr>
        <p:spPr>
          <a:xfrm>
            <a:off x="5980391" y="12680968"/>
            <a:ext cx="120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>
                <a:solidFill>
                  <a:schemeClr val="accent4"/>
                </a:solidFill>
              </a:rPr>
              <a:t>Sustainable resources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0BF22601-0F60-46C5-9FA1-84A2DC62154D}"/>
              </a:ext>
            </a:extLst>
          </p:cNvPr>
          <p:cNvSpPr txBox="1"/>
          <p:nvPr/>
        </p:nvSpPr>
        <p:spPr>
          <a:xfrm>
            <a:off x="6858210" y="12648903"/>
            <a:ext cx="151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Final Design Idea/</a:t>
            </a:r>
          </a:p>
          <a:p>
            <a:pPr lvl="0" algn="ctr"/>
            <a:r>
              <a:rPr lang="en-GB" sz="1000" dirty="0"/>
              <a:t>Evaluation CAD</a:t>
            </a:r>
          </a:p>
        </p:txBody>
      </p: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0EF8ECAC-75E1-42BC-A07B-735C27FD692E}"/>
              </a:ext>
            </a:extLst>
          </p:cNvPr>
          <p:cNvCxnSpPr>
            <a:cxnSpLocks/>
          </p:cNvCxnSpPr>
          <p:nvPr/>
        </p:nvCxnSpPr>
        <p:spPr>
          <a:xfrm>
            <a:off x="7686955" y="13038272"/>
            <a:ext cx="109155" cy="41425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TextBox 365">
            <a:extLst>
              <a:ext uri="{FF2B5EF4-FFF2-40B4-BE49-F238E27FC236}">
                <a16:creationId xmlns:a16="http://schemas.microsoft.com/office/drawing/2014/main" id="{5E865A8A-4E27-4C67-BF79-46E20D6C9B80}"/>
              </a:ext>
            </a:extLst>
          </p:cNvPr>
          <p:cNvSpPr txBox="1"/>
          <p:nvPr/>
        </p:nvSpPr>
        <p:spPr>
          <a:xfrm>
            <a:off x="8519865" y="13442751"/>
            <a:ext cx="109850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>
                <a:solidFill>
                  <a:schemeClr val="accent4"/>
                </a:solidFill>
              </a:rPr>
              <a:t>Recap QF5</a:t>
            </a:r>
          </a:p>
          <a:p>
            <a:pPr lvl="0" algn="ctr"/>
            <a:r>
              <a:rPr lang="en-GB" sz="1000" b="1" dirty="0">
                <a:solidFill>
                  <a:schemeClr val="accent4"/>
                </a:solidFill>
              </a:rPr>
              <a:t>carbon footprint</a:t>
            </a:r>
          </a:p>
          <a:p>
            <a:pPr lvl="0" algn="ctr"/>
            <a:r>
              <a:rPr lang="en-GB" sz="1000" b="1" dirty="0">
                <a:solidFill>
                  <a:schemeClr val="accent4"/>
                </a:solidFill>
              </a:rPr>
              <a:t>Design Problems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2B57E574-D597-45BD-A67D-E0065E340800}"/>
              </a:ext>
            </a:extLst>
          </p:cNvPr>
          <p:cNvSpPr txBox="1"/>
          <p:nvPr/>
        </p:nvSpPr>
        <p:spPr>
          <a:xfrm>
            <a:off x="6912701" y="10505974"/>
            <a:ext cx="107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FFC000"/>
                </a:solidFill>
              </a:rPr>
              <a:t>Renewable energy sources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F7255B0F-372A-4A6C-A3BD-A9335586F772}"/>
              </a:ext>
            </a:extLst>
          </p:cNvPr>
          <p:cNvSpPr txBox="1"/>
          <p:nvPr/>
        </p:nvSpPr>
        <p:spPr>
          <a:xfrm>
            <a:off x="5645172" y="11987194"/>
            <a:ext cx="1340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accent1"/>
                </a:solidFill>
              </a:rPr>
              <a:t>CAD: 2D Design</a:t>
            </a:r>
          </a:p>
          <a:p>
            <a:pPr algn="ctr"/>
            <a:r>
              <a:rPr lang="en-GB" sz="1000" dirty="0">
                <a:solidFill>
                  <a:schemeClr val="accent1"/>
                </a:solidFill>
              </a:rPr>
              <a:t>Technical drawing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BC3E501F-B61C-4033-8AAB-828609CB2D62}"/>
              </a:ext>
            </a:extLst>
          </p:cNvPr>
          <p:cNvSpPr txBox="1"/>
          <p:nvPr/>
        </p:nvSpPr>
        <p:spPr>
          <a:xfrm>
            <a:off x="5422868" y="10579471"/>
            <a:ext cx="132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accent1"/>
                </a:solidFill>
              </a:rPr>
              <a:t>Final architectural model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179D3331-61C1-4B5E-A8FB-AA597193C144}"/>
              </a:ext>
            </a:extLst>
          </p:cNvPr>
          <p:cNvSpPr txBox="1"/>
          <p:nvPr/>
        </p:nvSpPr>
        <p:spPr>
          <a:xfrm>
            <a:off x="4525190" y="11860495"/>
            <a:ext cx="1112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accent1"/>
                </a:solidFill>
              </a:rPr>
              <a:t>Final model finishing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4898CE43-8F85-4390-92B0-BF02474CCDF5}"/>
              </a:ext>
            </a:extLst>
          </p:cNvPr>
          <p:cNvSpPr txBox="1"/>
          <p:nvPr/>
        </p:nvSpPr>
        <p:spPr>
          <a:xfrm>
            <a:off x="3599275" y="11912187"/>
            <a:ext cx="9918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>
                <a:solidFill>
                  <a:schemeClr val="accent4"/>
                </a:solidFill>
              </a:rPr>
              <a:t>Recap QF5</a:t>
            </a:r>
          </a:p>
          <a:p>
            <a:pPr lvl="0" algn="ctr"/>
            <a:r>
              <a:rPr lang="en-GB" sz="1000" b="1" dirty="0">
                <a:solidFill>
                  <a:schemeClr val="accent4"/>
                </a:solidFill>
              </a:rPr>
              <a:t>Sustainability</a:t>
            </a:r>
          </a:p>
        </p:txBody>
      </p: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B74FC126-5125-4DEA-BAF9-BFAF958513CB}"/>
              </a:ext>
            </a:extLst>
          </p:cNvPr>
          <p:cNvCxnSpPr>
            <a:cxnSpLocks/>
          </p:cNvCxnSpPr>
          <p:nvPr/>
        </p:nvCxnSpPr>
        <p:spPr>
          <a:xfrm flipV="1">
            <a:off x="4123011" y="11655830"/>
            <a:ext cx="0" cy="25079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TextBox 374">
            <a:extLst>
              <a:ext uri="{FF2B5EF4-FFF2-40B4-BE49-F238E27FC236}">
                <a16:creationId xmlns:a16="http://schemas.microsoft.com/office/drawing/2014/main" id="{10789E94-3710-4DF9-A0FC-E618F0EFE446}"/>
              </a:ext>
            </a:extLst>
          </p:cNvPr>
          <p:cNvSpPr txBox="1"/>
          <p:nvPr/>
        </p:nvSpPr>
        <p:spPr>
          <a:xfrm>
            <a:off x="9085975" y="8795276"/>
            <a:ext cx="496974" cy="246221"/>
          </a:xfrm>
          <a:prstGeom prst="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DIRT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F826EABD-634C-4B2E-882C-5AEE82D04147}"/>
              </a:ext>
            </a:extLst>
          </p:cNvPr>
          <p:cNvSpPr txBox="1"/>
          <p:nvPr/>
        </p:nvSpPr>
        <p:spPr>
          <a:xfrm>
            <a:off x="87536" y="6288644"/>
            <a:ext cx="1104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5493"/>
                </a:solidFill>
              </a:rPr>
              <a:t>CAD: 2D Design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27D949B2-CA15-4918-9D34-084008161280}"/>
              </a:ext>
            </a:extLst>
          </p:cNvPr>
          <p:cNvSpPr txBox="1"/>
          <p:nvPr/>
        </p:nvSpPr>
        <p:spPr>
          <a:xfrm>
            <a:off x="7264506" y="3694291"/>
            <a:ext cx="1200649" cy="400110"/>
          </a:xfrm>
          <a:prstGeom prst="rect">
            <a:avLst/>
          </a:prstGeom>
          <a:solidFill>
            <a:srgbClr val="FF7E79"/>
          </a:solidFill>
          <a:ln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Extended Write Product Evaluation</a:t>
            </a:r>
            <a:endParaRPr lang="en-GB" sz="1000" dirty="0"/>
          </a:p>
        </p:txBody>
      </p: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2894D1DF-7775-4F61-B6AB-6D8847AFF94C}"/>
              </a:ext>
            </a:extLst>
          </p:cNvPr>
          <p:cNvCxnSpPr>
            <a:cxnSpLocks/>
          </p:cNvCxnSpPr>
          <p:nvPr/>
        </p:nvCxnSpPr>
        <p:spPr>
          <a:xfrm>
            <a:off x="8105299" y="4163357"/>
            <a:ext cx="247260" cy="3607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TextBox 378">
            <a:extLst>
              <a:ext uri="{FF2B5EF4-FFF2-40B4-BE49-F238E27FC236}">
                <a16:creationId xmlns:a16="http://schemas.microsoft.com/office/drawing/2014/main" id="{3AB40D30-2BC4-49E8-BF78-9AF830BF9111}"/>
              </a:ext>
            </a:extLst>
          </p:cNvPr>
          <p:cNvSpPr txBox="1"/>
          <p:nvPr/>
        </p:nvSpPr>
        <p:spPr>
          <a:xfrm>
            <a:off x="9079307" y="4188625"/>
            <a:ext cx="496974" cy="246221"/>
          </a:xfrm>
          <a:prstGeom prst="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DIRT</a:t>
            </a:r>
          </a:p>
        </p:txBody>
      </p: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2838BB8F-920E-4004-9EAC-9EA076A5CE88}"/>
              </a:ext>
            </a:extLst>
          </p:cNvPr>
          <p:cNvCxnSpPr>
            <a:cxnSpLocks/>
          </p:cNvCxnSpPr>
          <p:nvPr/>
        </p:nvCxnSpPr>
        <p:spPr>
          <a:xfrm flipH="1">
            <a:off x="8830406" y="4311735"/>
            <a:ext cx="174981" cy="4895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TextBox 380">
            <a:extLst>
              <a:ext uri="{FF2B5EF4-FFF2-40B4-BE49-F238E27FC236}">
                <a16:creationId xmlns:a16="http://schemas.microsoft.com/office/drawing/2014/main" id="{3568E370-C370-4D38-A240-809949B24D7E}"/>
              </a:ext>
            </a:extLst>
          </p:cNvPr>
          <p:cNvSpPr txBox="1"/>
          <p:nvPr/>
        </p:nvSpPr>
        <p:spPr>
          <a:xfrm>
            <a:off x="5632590" y="6279385"/>
            <a:ext cx="1678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chemeClr val="accent4"/>
                </a:solidFill>
              </a:rPr>
              <a:t>User Profile</a:t>
            </a:r>
          </a:p>
          <a:p>
            <a:pPr lvl="0" algn="ctr"/>
            <a:r>
              <a:rPr lang="en-GB" sz="1000" dirty="0">
                <a:solidFill>
                  <a:schemeClr val="accent4"/>
                </a:solidFill>
              </a:rPr>
              <a:t>(UCD)</a:t>
            </a:r>
          </a:p>
        </p:txBody>
      </p: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6DC956B5-5FF9-41DC-9C6E-6142FB216BD1}"/>
              </a:ext>
            </a:extLst>
          </p:cNvPr>
          <p:cNvCxnSpPr>
            <a:cxnSpLocks/>
          </p:cNvCxnSpPr>
          <p:nvPr/>
        </p:nvCxnSpPr>
        <p:spPr>
          <a:xfrm>
            <a:off x="6484003" y="6653951"/>
            <a:ext cx="0" cy="25395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028D219E-2215-4062-8A1E-B5485D50CBC4}"/>
              </a:ext>
            </a:extLst>
          </p:cNvPr>
          <p:cNvSpPr txBox="1"/>
          <p:nvPr/>
        </p:nvSpPr>
        <p:spPr>
          <a:xfrm>
            <a:off x="124875" y="16231392"/>
            <a:ext cx="205794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u="sng" dirty="0"/>
              <a:t>Key</a:t>
            </a:r>
          </a:p>
          <a:p>
            <a:r>
              <a:rPr lang="en-GB" sz="1200" dirty="0"/>
              <a:t>Careers/industry</a:t>
            </a:r>
          </a:p>
          <a:p>
            <a:r>
              <a:rPr lang="en-GB" sz="1200" dirty="0"/>
              <a:t>PSHE</a:t>
            </a:r>
          </a:p>
          <a:p>
            <a:r>
              <a:rPr lang="en-GB" sz="1200" dirty="0"/>
              <a:t>Culture Capital </a:t>
            </a:r>
          </a:p>
          <a:p>
            <a:r>
              <a:rPr lang="en-GB" sz="1200" dirty="0"/>
              <a:t>Extended Writing </a:t>
            </a:r>
          </a:p>
          <a:p>
            <a:r>
              <a:rPr lang="en-GB" sz="1200" dirty="0"/>
              <a:t>DIRT </a:t>
            </a:r>
          </a:p>
          <a:p>
            <a:r>
              <a:rPr lang="en-GB" sz="1200" dirty="0"/>
              <a:t>Assessment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504949B3-34FF-4A13-BDA1-D134B21AF498}"/>
              </a:ext>
            </a:extLst>
          </p:cNvPr>
          <p:cNvSpPr/>
          <p:nvPr/>
        </p:nvSpPr>
        <p:spPr>
          <a:xfrm>
            <a:off x="1510532" y="16498095"/>
            <a:ext cx="142082" cy="131566"/>
          </a:xfrm>
          <a:prstGeom prst="rect">
            <a:avLst/>
          </a:prstGeom>
          <a:solidFill>
            <a:srgbClr val="005493"/>
          </a:solidFill>
          <a:ln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CF9CB1F-6475-4AAC-B71E-C5A33D681106}"/>
              </a:ext>
            </a:extLst>
          </p:cNvPr>
          <p:cNvSpPr/>
          <p:nvPr/>
        </p:nvSpPr>
        <p:spPr>
          <a:xfrm>
            <a:off x="1510532" y="16663501"/>
            <a:ext cx="142082" cy="1315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E3CEB5C1-5F73-44E2-A161-26BC020BDDAF}"/>
              </a:ext>
            </a:extLst>
          </p:cNvPr>
          <p:cNvSpPr/>
          <p:nvPr/>
        </p:nvSpPr>
        <p:spPr>
          <a:xfrm>
            <a:off x="1510532" y="16831579"/>
            <a:ext cx="142082" cy="1315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B84EB48-A0A5-496B-BA7F-BCF43BEA0679}"/>
              </a:ext>
            </a:extLst>
          </p:cNvPr>
          <p:cNvSpPr/>
          <p:nvPr/>
        </p:nvSpPr>
        <p:spPr>
          <a:xfrm>
            <a:off x="1510532" y="17015461"/>
            <a:ext cx="142082" cy="131566"/>
          </a:xfrm>
          <a:prstGeom prst="rect">
            <a:avLst/>
          </a:prstGeom>
          <a:solidFill>
            <a:srgbClr val="FF7E79"/>
          </a:solidFill>
          <a:ln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42DFDA29-B197-4454-93BD-8E871C1E73EC}"/>
              </a:ext>
            </a:extLst>
          </p:cNvPr>
          <p:cNvSpPr/>
          <p:nvPr/>
        </p:nvSpPr>
        <p:spPr>
          <a:xfrm>
            <a:off x="1510532" y="17198007"/>
            <a:ext cx="142082" cy="131566"/>
          </a:xfrm>
          <a:prstGeom prst="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ABB8B6C7-6370-44F0-8DB4-10E7EED32D4C}"/>
              </a:ext>
            </a:extLst>
          </p:cNvPr>
          <p:cNvSpPr/>
          <p:nvPr/>
        </p:nvSpPr>
        <p:spPr>
          <a:xfrm>
            <a:off x="1510532" y="17381889"/>
            <a:ext cx="142082" cy="1315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B8B101-1081-453F-B820-42FF73EBF489}"/>
              </a:ext>
            </a:extLst>
          </p:cNvPr>
          <p:cNvSpPr txBox="1"/>
          <p:nvPr/>
        </p:nvSpPr>
        <p:spPr>
          <a:xfrm>
            <a:off x="1470892" y="1023584"/>
            <a:ext cx="3839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/>
              <a:t>Design &amp; Technology Year 9 </a:t>
            </a:r>
          </a:p>
        </p:txBody>
      </p: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10501</TotalTime>
  <Words>343</Words>
  <Application>Microsoft Office PowerPoint</Application>
  <PresentationFormat>Custom</PresentationFormat>
  <Paragraphs>120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Lucy Leonard</cp:lastModifiedBy>
  <cp:revision>307</cp:revision>
  <cp:lastPrinted>2019-05-08T12:03:59Z</cp:lastPrinted>
  <dcterms:created xsi:type="dcterms:W3CDTF">2018-02-08T08:28:53Z</dcterms:created>
  <dcterms:modified xsi:type="dcterms:W3CDTF">2020-06-29T10:49:35Z</dcterms:modified>
</cp:coreProperties>
</file>