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"/>
  </p:notesMasterIdLst>
  <p:sldIdLst>
    <p:sldId id="256" r:id="rId2"/>
  </p:sldIdLst>
  <p:sldSz cx="9720263" cy="17640300"/>
  <p:notesSz cx="6797675" cy="9926638"/>
  <p:defaultTextStyle>
    <a:defPPr>
      <a:defRPr lang="en-US"/>
    </a:defPPr>
    <a:lvl1pPr marL="0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1pPr>
    <a:lvl2pPr marL="547237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2pPr>
    <a:lvl3pPr marL="1094475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3pPr>
    <a:lvl4pPr marL="164171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4pPr>
    <a:lvl5pPr marL="2188951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5pPr>
    <a:lvl6pPr marL="2736188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6pPr>
    <a:lvl7pPr marL="3283426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7pPr>
    <a:lvl8pPr marL="3830663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8pPr>
    <a:lvl9pPr marL="4377902" algn="l" defTabSz="1094475" rtl="0" eaLnBrk="1" latinLnBrk="0" hangingPunct="1">
      <a:defRPr sz="215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  <a:srgbClr val="005493"/>
    <a:srgbClr val="941651"/>
    <a:srgbClr val="FF7E79"/>
    <a:srgbClr val="941100"/>
    <a:srgbClr val="929292"/>
    <a:srgbClr val="C1C1C1"/>
    <a:srgbClr val="009193"/>
    <a:srgbClr val="FFFFFF"/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2" autoAdjust="0"/>
    <p:restoredTop sz="95833" autoAdjust="0"/>
  </p:normalViewPr>
  <p:slideViewPr>
    <p:cSldViewPr snapToGrid="0">
      <p:cViewPr>
        <p:scale>
          <a:sx n="100" d="100"/>
          <a:sy n="100" d="100"/>
        </p:scale>
        <p:origin x="432" y="-2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A94C-77A3-2040-8584-2856F8330D11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6500" y="1241425"/>
            <a:ext cx="18446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76790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A575A-FE42-F34E-BE8D-35435E3FE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1pPr>
    <a:lvl2pPr marL="465338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2pPr>
    <a:lvl3pPr marL="930676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3pPr>
    <a:lvl4pPr marL="1396014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4pPr>
    <a:lvl5pPr marL="1861353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5pPr>
    <a:lvl6pPr marL="2326691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6pPr>
    <a:lvl7pPr marL="2792029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7pPr>
    <a:lvl8pPr marL="3257367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8pPr>
    <a:lvl9pPr marL="3722705" algn="l" defTabSz="930676" rtl="0" eaLnBrk="1" latinLnBrk="0" hangingPunct="1">
      <a:defRPr sz="122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0" y="1241425"/>
            <a:ext cx="184467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0A575A-FE42-F34E-BE8D-35435E3FEA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75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2886967"/>
            <a:ext cx="8262224" cy="6141438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9265242"/>
            <a:ext cx="7290197" cy="4258988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85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939183"/>
            <a:ext cx="2095932" cy="149493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939183"/>
            <a:ext cx="6166292" cy="149493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78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2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4397830"/>
            <a:ext cx="8383727" cy="7337874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11805123"/>
            <a:ext cx="8383727" cy="3858814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70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4695913"/>
            <a:ext cx="4131112" cy="111926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587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939186"/>
            <a:ext cx="8383727" cy="340964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4324325"/>
            <a:ext cx="4112126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6443610"/>
            <a:ext cx="4112126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4324325"/>
            <a:ext cx="4132378" cy="2119285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6443610"/>
            <a:ext cx="4132378" cy="9477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76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01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2539880"/>
            <a:ext cx="4920883" cy="1253604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29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1176020"/>
            <a:ext cx="3135038" cy="4116070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2539880"/>
            <a:ext cx="4920883" cy="1253604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5292090"/>
            <a:ext cx="3135038" cy="9804251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05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939186"/>
            <a:ext cx="8383727" cy="34096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4695913"/>
            <a:ext cx="8383727" cy="11192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CC7FA-4DC8-4AC2-8BC3-7D8537098B71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16349948"/>
            <a:ext cx="328058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16349948"/>
            <a:ext cx="2187059" cy="939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9427D-ACDB-44CB-AE16-16FE043BA3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2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13" Type="http://schemas.openxmlformats.org/officeDocument/2006/relationships/image" Target="../media/image11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ctangle 399">
            <a:extLst>
              <a:ext uri="{FF2B5EF4-FFF2-40B4-BE49-F238E27FC236}">
                <a16:creationId xmlns:a16="http://schemas.microsoft.com/office/drawing/2014/main" id="{001523A3-D0A5-3447-9A4B-DA59FA07C8E9}"/>
              </a:ext>
            </a:extLst>
          </p:cNvPr>
          <p:cNvSpPr/>
          <p:nvPr/>
        </p:nvSpPr>
        <p:spPr>
          <a:xfrm>
            <a:off x="4060" y="-6035"/>
            <a:ext cx="9726896" cy="1764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77E6DF-4EA3-D14D-8E13-28AB8D609DDE}"/>
              </a:ext>
            </a:extLst>
          </p:cNvPr>
          <p:cNvSpPr/>
          <p:nvPr/>
        </p:nvSpPr>
        <p:spPr>
          <a:xfrm>
            <a:off x="18109" y="197219"/>
            <a:ext cx="9706736" cy="17636362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  <a:gs pos="48000">
                <a:schemeClr val="bg1">
                  <a:lumMod val="9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7B18B42F-9AD5-344E-987F-5868F6EED4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" b="13350"/>
          <a:stretch/>
        </p:blipFill>
        <p:spPr>
          <a:xfrm rot="20628497">
            <a:off x="2682378" y="16170435"/>
            <a:ext cx="663375" cy="62453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C9BE09-77E1-3449-8E3A-DD6651C039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15"/>
          <a:stretch/>
        </p:blipFill>
        <p:spPr>
          <a:xfrm>
            <a:off x="3443214" y="16324608"/>
            <a:ext cx="1147865" cy="51810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992F599-8899-D647-AC07-DBBE446838C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8323" y="16161125"/>
            <a:ext cx="512068" cy="5821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4B46EE-00EA-1743-8799-8F293A64C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8626" b="97604" l="9585" r="89617">
                        <a14:foregroundMark x1="26518" y1="82109" x2="27157" y2="94249"/>
                        <a14:foregroundMark x1="27157" y1="94249" x2="26677" y2="95687"/>
                        <a14:foregroundMark x1="29073" y1="83067" x2="31150" y2="94888"/>
                        <a14:foregroundMark x1="31150" y1="94888" x2="31470" y2="95208"/>
                        <a14:foregroundMark x1="31629" y1="97284" x2="22843" y2="97604"/>
                        <a14:foregroundMark x1="74441" y1="81150" x2="68850" y2="89457"/>
                        <a14:foregroundMark x1="79553" y1="95367" x2="74441" y2="84026"/>
                        <a14:foregroundMark x1="74441" y1="84026" x2="74441" y2="83706"/>
                        <a14:foregroundMark x1="24281" y1="8626" x2="33067" y2="878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737" y="14756227"/>
            <a:ext cx="1060630" cy="856045"/>
          </a:xfrm>
          <a:prstGeom prst="rect">
            <a:avLst/>
          </a:prstGeom>
        </p:spPr>
      </p:pic>
      <p:sp>
        <p:nvSpPr>
          <p:cNvPr id="15" name="Block Arc 14">
            <a:extLst>
              <a:ext uri="{FF2B5EF4-FFF2-40B4-BE49-F238E27FC236}">
                <a16:creationId xmlns:a16="http://schemas.microsoft.com/office/drawing/2014/main" id="{D2F97453-494C-5746-8E17-4A67EE1BF309}"/>
              </a:ext>
            </a:extLst>
          </p:cNvPr>
          <p:cNvSpPr/>
          <p:nvPr/>
        </p:nvSpPr>
        <p:spPr>
          <a:xfrm rot="16200000">
            <a:off x="777378" y="13650370"/>
            <a:ext cx="2780712" cy="2184400"/>
          </a:xfrm>
          <a:prstGeom prst="blockArc">
            <a:avLst>
              <a:gd name="adj1" fmla="val 10794188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1D24CC-941E-4C47-B0EC-E144352A4A74}"/>
              </a:ext>
            </a:extLst>
          </p:cNvPr>
          <p:cNvSpPr/>
          <p:nvPr/>
        </p:nvSpPr>
        <p:spPr>
          <a:xfrm>
            <a:off x="2103561" y="15522198"/>
            <a:ext cx="6425532" cy="61073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Block Arc 131">
            <a:extLst>
              <a:ext uri="{FF2B5EF4-FFF2-40B4-BE49-F238E27FC236}">
                <a16:creationId xmlns:a16="http://schemas.microsoft.com/office/drawing/2014/main" id="{2ABDDAA7-1330-5846-8957-036F466F9A01}"/>
              </a:ext>
            </a:extLst>
          </p:cNvPr>
          <p:cNvSpPr/>
          <p:nvPr/>
        </p:nvSpPr>
        <p:spPr>
          <a:xfrm rot="5400000" flipH="1">
            <a:off x="6489326" y="11457995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8EE221F3-E29A-7E44-BA3E-4DDEF353168D}"/>
              </a:ext>
            </a:extLst>
          </p:cNvPr>
          <p:cNvSpPr/>
          <p:nvPr/>
        </p:nvSpPr>
        <p:spPr>
          <a:xfrm>
            <a:off x="2167734" y="13352216"/>
            <a:ext cx="5841999" cy="621843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BBA4EACD-79B2-9047-926C-4179677F6DF3}"/>
              </a:ext>
            </a:extLst>
          </p:cNvPr>
          <p:cNvSpPr/>
          <p:nvPr/>
        </p:nvSpPr>
        <p:spPr>
          <a:xfrm>
            <a:off x="2070182" y="11140214"/>
            <a:ext cx="5841604" cy="6549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Block Arc 135">
            <a:extLst>
              <a:ext uri="{FF2B5EF4-FFF2-40B4-BE49-F238E27FC236}">
                <a16:creationId xmlns:a16="http://schemas.microsoft.com/office/drawing/2014/main" id="{28EF7BC0-BD7F-BD4C-8DBE-13C9030B0FE6}"/>
              </a:ext>
            </a:extLst>
          </p:cNvPr>
          <p:cNvSpPr/>
          <p:nvPr/>
        </p:nvSpPr>
        <p:spPr>
          <a:xfrm rot="16200000">
            <a:off x="700686" y="9299759"/>
            <a:ext cx="2844580" cy="2229301"/>
          </a:xfrm>
          <a:prstGeom prst="blockArc">
            <a:avLst>
              <a:gd name="adj1" fmla="val 10726998"/>
              <a:gd name="adj2" fmla="val 263439"/>
              <a:gd name="adj3" fmla="val 28511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050A4CB-2DFF-4C43-B71B-CB7634BAF8C7}"/>
              </a:ext>
            </a:extLst>
          </p:cNvPr>
          <p:cNvSpPr/>
          <p:nvPr/>
        </p:nvSpPr>
        <p:spPr>
          <a:xfrm rot="5400000" flipH="1">
            <a:off x="6567264" y="7060140"/>
            <a:ext cx="2847721" cy="2287911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4ED9223C-B305-724C-860B-8788F8ED72BC}"/>
              </a:ext>
            </a:extLst>
          </p:cNvPr>
          <p:cNvSpPr/>
          <p:nvPr/>
        </p:nvSpPr>
        <p:spPr>
          <a:xfrm>
            <a:off x="2170866" y="8990789"/>
            <a:ext cx="5909338" cy="652772"/>
          </a:xfrm>
          <a:custGeom>
            <a:avLst/>
            <a:gdLst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42380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0"/>
              <a:gd name="connsiteX1" fmla="*/ 5909338 w 5909338"/>
              <a:gd name="connsiteY1" fmla="*/ 0 h 642380"/>
              <a:gd name="connsiteX2" fmla="*/ 5909338 w 5909338"/>
              <a:gd name="connsiteY2" fmla="*/ 637185 h 642380"/>
              <a:gd name="connsiteX3" fmla="*/ 0 w 5909338"/>
              <a:gd name="connsiteY3" fmla="*/ 642380 h 642380"/>
              <a:gd name="connsiteX4" fmla="*/ 0 w 5909338"/>
              <a:gd name="connsiteY4" fmla="*/ 0 h 642380"/>
              <a:gd name="connsiteX0" fmla="*/ 0 w 5909338"/>
              <a:gd name="connsiteY0" fmla="*/ 0 h 642381"/>
              <a:gd name="connsiteX1" fmla="*/ 5909338 w 5909338"/>
              <a:gd name="connsiteY1" fmla="*/ 0 h 642381"/>
              <a:gd name="connsiteX2" fmla="*/ 5831406 w 5909338"/>
              <a:gd name="connsiteY2" fmla="*/ 642381 h 642381"/>
              <a:gd name="connsiteX3" fmla="*/ 0 w 5909338"/>
              <a:gd name="connsiteY3" fmla="*/ 642380 h 642381"/>
              <a:gd name="connsiteX4" fmla="*/ 0 w 5909338"/>
              <a:gd name="connsiteY4" fmla="*/ 0 h 642381"/>
              <a:gd name="connsiteX0" fmla="*/ 0 w 5909338"/>
              <a:gd name="connsiteY0" fmla="*/ 0 h 652772"/>
              <a:gd name="connsiteX1" fmla="*/ 5909338 w 5909338"/>
              <a:gd name="connsiteY1" fmla="*/ 0 h 652772"/>
              <a:gd name="connsiteX2" fmla="*/ 5826211 w 5909338"/>
              <a:gd name="connsiteY2" fmla="*/ 652772 h 652772"/>
              <a:gd name="connsiteX3" fmla="*/ 0 w 5909338"/>
              <a:gd name="connsiteY3" fmla="*/ 642380 h 652772"/>
              <a:gd name="connsiteX4" fmla="*/ 0 w 5909338"/>
              <a:gd name="connsiteY4" fmla="*/ 0 h 65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09338" h="652772">
                <a:moveTo>
                  <a:pt x="0" y="0"/>
                </a:moveTo>
                <a:lnTo>
                  <a:pt x="5909338" y="0"/>
                </a:lnTo>
                <a:lnTo>
                  <a:pt x="5826211" y="652772"/>
                </a:lnTo>
                <a:lnTo>
                  <a:pt x="0" y="642380"/>
                </a:lnTo>
                <a:lnTo>
                  <a:pt x="0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B6ECEE5-8B0A-BE49-88D6-380CCB5771D4}"/>
              </a:ext>
            </a:extLst>
          </p:cNvPr>
          <p:cNvSpPr/>
          <p:nvPr/>
        </p:nvSpPr>
        <p:spPr>
          <a:xfrm>
            <a:off x="2114179" y="6821733"/>
            <a:ext cx="5827821" cy="61739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Block Arc 142">
            <a:extLst>
              <a:ext uri="{FF2B5EF4-FFF2-40B4-BE49-F238E27FC236}">
                <a16:creationId xmlns:a16="http://schemas.microsoft.com/office/drawing/2014/main" id="{F9A4C65A-77AF-D444-B52E-87C937A7CC66}"/>
              </a:ext>
            </a:extLst>
          </p:cNvPr>
          <p:cNvSpPr/>
          <p:nvPr/>
        </p:nvSpPr>
        <p:spPr>
          <a:xfrm rot="16200000">
            <a:off x="728064" y="4935327"/>
            <a:ext cx="2824487" cy="2184400"/>
          </a:xfrm>
          <a:prstGeom prst="blockArc">
            <a:avLst>
              <a:gd name="adj1" fmla="val 10800000"/>
              <a:gd name="adj2" fmla="val 156513"/>
              <a:gd name="adj3" fmla="val 28217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4" name="Block Arc 213">
            <a:extLst>
              <a:ext uri="{FF2B5EF4-FFF2-40B4-BE49-F238E27FC236}">
                <a16:creationId xmlns:a16="http://schemas.microsoft.com/office/drawing/2014/main" id="{9BB00DD6-C4C4-7348-AD3E-28EAE4D8492B}"/>
              </a:ext>
            </a:extLst>
          </p:cNvPr>
          <p:cNvSpPr/>
          <p:nvPr/>
        </p:nvSpPr>
        <p:spPr>
          <a:xfrm rot="5400000" flipH="1">
            <a:off x="6491482" y="2831361"/>
            <a:ext cx="2847721" cy="2184400"/>
          </a:xfrm>
          <a:prstGeom prst="blockArc">
            <a:avLst>
              <a:gd name="adj1" fmla="val 10800000"/>
              <a:gd name="adj2" fmla="val 1572"/>
              <a:gd name="adj3" fmla="val 27649"/>
            </a:avLst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CB39D4-AD12-0B45-8E85-C9D1845FD3AE}"/>
              </a:ext>
            </a:extLst>
          </p:cNvPr>
          <p:cNvSpPr/>
          <p:nvPr/>
        </p:nvSpPr>
        <p:spPr>
          <a:xfrm>
            <a:off x="2103561" y="4731648"/>
            <a:ext cx="5827819" cy="60417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93022D3B-34E7-7A4B-A8E5-560DEA516668}"/>
              </a:ext>
            </a:extLst>
          </p:cNvPr>
          <p:cNvSpPr/>
          <p:nvPr/>
        </p:nvSpPr>
        <p:spPr>
          <a:xfrm>
            <a:off x="1231926" y="44151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id="{84983B9C-0FBB-A043-AF69-BE33CCD6172D}"/>
              </a:ext>
            </a:extLst>
          </p:cNvPr>
          <p:cNvSpPr/>
          <p:nvPr/>
        </p:nvSpPr>
        <p:spPr>
          <a:xfrm>
            <a:off x="1418880" y="46159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id="{73B2E537-2E94-164D-A891-794C913A475F}"/>
              </a:ext>
            </a:extLst>
          </p:cNvPr>
          <p:cNvSpPr/>
          <p:nvPr/>
        </p:nvSpPr>
        <p:spPr>
          <a:xfrm>
            <a:off x="7581115" y="662098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id="{7F00163B-8BDB-AF44-A463-AD1ACB8794F0}"/>
              </a:ext>
            </a:extLst>
          </p:cNvPr>
          <p:cNvSpPr/>
          <p:nvPr/>
        </p:nvSpPr>
        <p:spPr>
          <a:xfrm>
            <a:off x="7768071" y="6821769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:a16="http://schemas.microsoft.com/office/drawing/2014/main" id="{ACF0C630-75E2-F848-B9E5-7E5905E2C993}"/>
              </a:ext>
            </a:extLst>
          </p:cNvPr>
          <p:cNvSpPr/>
          <p:nvPr/>
        </p:nvSpPr>
        <p:spPr>
          <a:xfrm>
            <a:off x="1246863" y="10727222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37258FC4-E633-1F40-B961-0AFD7DEF4AD4}"/>
              </a:ext>
            </a:extLst>
          </p:cNvPr>
          <p:cNvSpPr/>
          <p:nvPr/>
        </p:nvSpPr>
        <p:spPr>
          <a:xfrm>
            <a:off x="1433817" y="10928006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:a16="http://schemas.microsoft.com/office/drawing/2014/main" id="{A716D0B4-6237-2645-A384-C1B927AF0552}"/>
              </a:ext>
            </a:extLst>
          </p:cNvPr>
          <p:cNvSpPr/>
          <p:nvPr/>
        </p:nvSpPr>
        <p:spPr>
          <a:xfrm>
            <a:off x="7621308" y="10948137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7112001F-C49E-A041-A930-D9070852FCB6}"/>
              </a:ext>
            </a:extLst>
          </p:cNvPr>
          <p:cNvSpPr/>
          <p:nvPr/>
        </p:nvSpPr>
        <p:spPr>
          <a:xfrm>
            <a:off x="7808262" y="1114892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AB96207F-9876-7A4C-8CB8-0378596E3D43}"/>
              </a:ext>
            </a:extLst>
          </p:cNvPr>
          <p:cNvSpPr/>
          <p:nvPr/>
        </p:nvSpPr>
        <p:spPr>
          <a:xfrm>
            <a:off x="757094" y="14395100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78D87C2B-4ED1-1C4B-B314-D95374A7846D}"/>
              </a:ext>
            </a:extLst>
          </p:cNvPr>
          <p:cNvSpPr/>
          <p:nvPr/>
        </p:nvSpPr>
        <p:spPr>
          <a:xfrm>
            <a:off x="944048" y="1459588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B5CF508-9F97-7344-A588-8737134FC758}"/>
              </a:ext>
            </a:extLst>
          </p:cNvPr>
          <p:cNvSpPr/>
          <p:nvPr/>
        </p:nvSpPr>
        <p:spPr>
          <a:xfrm>
            <a:off x="1785122" y="2459522"/>
            <a:ext cx="6023138" cy="629361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3AE9E14-E10F-B948-9B98-448B424F5230}"/>
              </a:ext>
            </a:extLst>
          </p:cNvPr>
          <p:cNvSpPr/>
          <p:nvPr/>
        </p:nvSpPr>
        <p:spPr>
          <a:xfrm>
            <a:off x="7612682" y="2287656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id="{4223162F-40D5-754F-8102-37C01098A339}"/>
              </a:ext>
            </a:extLst>
          </p:cNvPr>
          <p:cNvSpPr/>
          <p:nvPr/>
        </p:nvSpPr>
        <p:spPr>
          <a:xfrm>
            <a:off x="7799636" y="248844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B85D31BE-9BE0-3341-86C3-0BFD563EAA1B}"/>
              </a:ext>
            </a:extLst>
          </p:cNvPr>
          <p:cNvSpPr/>
          <p:nvPr/>
        </p:nvSpPr>
        <p:spPr>
          <a:xfrm rot="16200000">
            <a:off x="992866" y="2404929"/>
            <a:ext cx="938427" cy="735967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B201E9A5-DE62-6846-B785-23CB32968E1A}"/>
              </a:ext>
            </a:extLst>
          </p:cNvPr>
          <p:cNvSpPr/>
          <p:nvPr/>
        </p:nvSpPr>
        <p:spPr>
          <a:xfrm>
            <a:off x="2909560" y="1393692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CC80915-8218-2D48-9376-49B5BC160739}"/>
              </a:ext>
            </a:extLst>
          </p:cNvPr>
          <p:cNvSpPr/>
          <p:nvPr/>
        </p:nvSpPr>
        <p:spPr>
          <a:xfrm rot="16200000">
            <a:off x="2752824" y="2310290"/>
            <a:ext cx="1057175" cy="49060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825556" y="14616097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1</a:t>
            </a:r>
          </a:p>
        </p:txBody>
      </p:sp>
      <p:sp>
        <p:nvSpPr>
          <p:cNvPr id="222" name="Oval 221">
            <a:extLst>
              <a:ext uri="{FF2B5EF4-FFF2-40B4-BE49-F238E27FC236}">
                <a16:creationId xmlns:a16="http://schemas.microsoft.com/office/drawing/2014/main" id="{80735897-8BBA-DB41-B061-A9B018CCEA5B}"/>
              </a:ext>
            </a:extLst>
          </p:cNvPr>
          <p:cNvSpPr/>
          <p:nvPr/>
        </p:nvSpPr>
        <p:spPr>
          <a:xfrm>
            <a:off x="4485045" y="8613331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3" name="Oval 222">
            <a:extLst>
              <a:ext uri="{FF2B5EF4-FFF2-40B4-BE49-F238E27FC236}">
                <a16:creationId xmlns:a16="http://schemas.microsoft.com/office/drawing/2014/main" id="{B86E97AE-F6AD-3941-9977-D85456F283F2}"/>
              </a:ext>
            </a:extLst>
          </p:cNvPr>
          <p:cNvSpPr/>
          <p:nvPr/>
        </p:nvSpPr>
        <p:spPr>
          <a:xfrm>
            <a:off x="4672001" y="8814115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67D857C8-6DBF-1441-BED6-4FF1EB531C36}"/>
              </a:ext>
            </a:extLst>
          </p:cNvPr>
          <p:cNvSpPr/>
          <p:nvPr/>
        </p:nvSpPr>
        <p:spPr>
          <a:xfrm>
            <a:off x="5900728" y="15151305"/>
            <a:ext cx="1214980" cy="1304869"/>
          </a:xfrm>
          <a:prstGeom prst="ellipse">
            <a:avLst/>
          </a:prstGeom>
          <a:solidFill>
            <a:srgbClr val="C1C1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FA468CC4-DA3D-D04C-A0F3-908B66B1ED58}"/>
              </a:ext>
            </a:extLst>
          </p:cNvPr>
          <p:cNvSpPr/>
          <p:nvPr/>
        </p:nvSpPr>
        <p:spPr>
          <a:xfrm>
            <a:off x="6087683" y="15352091"/>
            <a:ext cx="841075" cy="90330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47D14-6621-B142-8EB1-01BD03E6B204}"/>
              </a:ext>
            </a:extLst>
          </p:cNvPr>
          <p:cNvSpPr txBox="1"/>
          <p:nvPr/>
        </p:nvSpPr>
        <p:spPr>
          <a:xfrm>
            <a:off x="6087681" y="15572891"/>
            <a:ext cx="841074" cy="45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PRIMARY </a:t>
            </a:r>
          </a:p>
          <a:p>
            <a:pPr algn="ctr"/>
            <a:r>
              <a:rPr lang="en-US" sz="1200" b="1" dirty="0"/>
              <a:t>SCHOOL</a:t>
            </a:r>
          </a:p>
        </p:txBody>
      </p:sp>
      <p:sp>
        <p:nvSpPr>
          <p:cNvPr id="71" name="Triangle 70">
            <a:extLst>
              <a:ext uri="{FF2B5EF4-FFF2-40B4-BE49-F238E27FC236}">
                <a16:creationId xmlns:a16="http://schemas.microsoft.com/office/drawing/2014/main" id="{06B7D164-1858-4541-8C3A-54F75AAFB537}"/>
              </a:ext>
            </a:extLst>
          </p:cNvPr>
          <p:cNvSpPr/>
          <p:nvPr/>
        </p:nvSpPr>
        <p:spPr>
          <a:xfrm>
            <a:off x="1966688" y="1416689"/>
            <a:ext cx="731521" cy="642998"/>
          </a:xfrm>
          <a:prstGeom prst="triangle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9D66A49-1463-9D47-A58E-F5C50C17B380}"/>
              </a:ext>
            </a:extLst>
          </p:cNvPr>
          <p:cNvSpPr/>
          <p:nvPr/>
        </p:nvSpPr>
        <p:spPr>
          <a:xfrm rot="16200000">
            <a:off x="1900923" y="2232155"/>
            <a:ext cx="883544" cy="519239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E54B25-5C94-0E45-BECB-69A7417FF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8965" y="14869452"/>
            <a:ext cx="1601399" cy="16013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8A1726-BF9D-A24C-9FBF-5604C5D9EE7E}"/>
              </a:ext>
            </a:extLst>
          </p:cNvPr>
          <p:cNvCxnSpPr>
            <a:cxnSpLocks/>
          </p:cNvCxnSpPr>
          <p:nvPr/>
        </p:nvCxnSpPr>
        <p:spPr>
          <a:xfrm flipV="1">
            <a:off x="8182417" y="15915839"/>
            <a:ext cx="0" cy="7474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A387A55-7789-A34F-867D-72AA9CFF66F4}"/>
              </a:ext>
            </a:extLst>
          </p:cNvPr>
          <p:cNvSpPr txBox="1"/>
          <p:nvPr/>
        </p:nvSpPr>
        <p:spPr>
          <a:xfrm>
            <a:off x="7881859" y="16634369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lifelong love of learning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D43B973-AA12-4345-90A5-05DCC0B4FECD}"/>
              </a:ext>
            </a:extLst>
          </p:cNvPr>
          <p:cNvSpPr txBox="1"/>
          <p:nvPr/>
        </p:nvSpPr>
        <p:spPr>
          <a:xfrm>
            <a:off x="7011948" y="15011531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Develop a thirst for reading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347F049-5853-0C49-B90B-3270038CAC6A}"/>
              </a:ext>
            </a:extLst>
          </p:cNvPr>
          <p:cNvCxnSpPr>
            <a:cxnSpLocks/>
          </p:cNvCxnSpPr>
          <p:nvPr/>
        </p:nvCxnSpPr>
        <p:spPr>
          <a:xfrm>
            <a:off x="7472036" y="15338179"/>
            <a:ext cx="0" cy="51012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8CE27-1139-194E-A8EF-E58DB60E3DD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 rot="20514823">
            <a:off x="6140343" y="14482406"/>
            <a:ext cx="1079819" cy="1079819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1BD8ADA5-D946-5C42-A4AE-03B3AA1B8A94}"/>
              </a:ext>
            </a:extLst>
          </p:cNvPr>
          <p:cNvCxnSpPr>
            <a:cxnSpLocks/>
          </p:cNvCxnSpPr>
          <p:nvPr/>
        </p:nvCxnSpPr>
        <p:spPr>
          <a:xfrm>
            <a:off x="5708444" y="15167427"/>
            <a:ext cx="0" cy="63966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32DE9D9-B0B5-F742-8942-7B37AAB3C019}"/>
              </a:ext>
            </a:extLst>
          </p:cNvPr>
          <p:cNvCxnSpPr>
            <a:cxnSpLocks/>
          </p:cNvCxnSpPr>
          <p:nvPr/>
        </p:nvCxnSpPr>
        <p:spPr>
          <a:xfrm flipV="1">
            <a:off x="4793756" y="15807091"/>
            <a:ext cx="0" cy="8206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6BBB8CAD-5283-2946-B457-0E1BA324806B}"/>
              </a:ext>
            </a:extLst>
          </p:cNvPr>
          <p:cNvSpPr txBox="1"/>
          <p:nvPr/>
        </p:nvSpPr>
        <p:spPr>
          <a:xfrm>
            <a:off x="4774323" y="16095828"/>
            <a:ext cx="942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Build a solid foundation in education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A43FCBD3-15AC-074B-89C1-9811AED33C3A}"/>
              </a:ext>
            </a:extLst>
          </p:cNvPr>
          <p:cNvCxnSpPr>
            <a:cxnSpLocks/>
          </p:cNvCxnSpPr>
          <p:nvPr/>
        </p:nvCxnSpPr>
        <p:spPr>
          <a:xfrm flipV="1">
            <a:off x="3997460" y="15848308"/>
            <a:ext cx="0" cy="60201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1A9F72DB-801B-1540-9027-8E9B8D266CA4}"/>
              </a:ext>
            </a:extLst>
          </p:cNvPr>
          <p:cNvSpPr txBox="1"/>
          <p:nvPr/>
        </p:nvSpPr>
        <p:spPr>
          <a:xfrm>
            <a:off x="3997460" y="16127319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Sit SATS in </a:t>
            </a:r>
          </a:p>
          <a:p>
            <a:r>
              <a:rPr lang="en-US" sz="800" dirty="0"/>
              <a:t>Y6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347FA-8CA5-B64D-85BC-64ED9061E462}"/>
              </a:ext>
            </a:extLst>
          </p:cNvPr>
          <p:cNvSpPr txBox="1"/>
          <p:nvPr/>
        </p:nvSpPr>
        <p:spPr>
          <a:xfrm>
            <a:off x="3613576" y="15110767"/>
            <a:ext cx="9421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Attend</a:t>
            </a:r>
          </a:p>
          <a:p>
            <a:r>
              <a:rPr lang="en-US" sz="800" dirty="0"/>
              <a:t>welcome day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00E6D38E-3F60-8646-B0C0-1F4A34240498}"/>
              </a:ext>
            </a:extLst>
          </p:cNvPr>
          <p:cNvCxnSpPr>
            <a:cxnSpLocks/>
          </p:cNvCxnSpPr>
          <p:nvPr/>
        </p:nvCxnSpPr>
        <p:spPr>
          <a:xfrm flipH="1">
            <a:off x="3633397" y="15155303"/>
            <a:ext cx="4221" cy="6147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798D0D35-29AB-1847-B78E-66D8D2E8F393}"/>
              </a:ext>
            </a:extLst>
          </p:cNvPr>
          <p:cNvSpPr txBox="1"/>
          <p:nvPr/>
        </p:nvSpPr>
        <p:spPr>
          <a:xfrm>
            <a:off x="2150535" y="16072550"/>
            <a:ext cx="73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Start the transition programme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9CABD94-8106-F04E-93C4-2DBA3B817C6C}"/>
              </a:ext>
            </a:extLst>
          </p:cNvPr>
          <p:cNvCxnSpPr>
            <a:cxnSpLocks/>
          </p:cNvCxnSpPr>
          <p:nvPr/>
        </p:nvCxnSpPr>
        <p:spPr>
          <a:xfrm>
            <a:off x="2465061" y="15151305"/>
            <a:ext cx="0" cy="7141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307DEB2C-260D-0340-9B54-6F5AE6E5CAF0}"/>
              </a:ext>
            </a:extLst>
          </p:cNvPr>
          <p:cNvSpPr txBox="1"/>
          <p:nvPr/>
        </p:nvSpPr>
        <p:spPr>
          <a:xfrm>
            <a:off x="2436793" y="15097904"/>
            <a:ext cx="928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Learn the school mission statement 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E2C681CE-4F5E-FE42-BDC2-CE2B81D6D5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24406" r="530" b="32512"/>
          <a:stretch/>
        </p:blipFill>
        <p:spPr>
          <a:xfrm>
            <a:off x="3312439" y="14683567"/>
            <a:ext cx="1428811" cy="482694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EDB2F53-5336-AE41-B80B-AA261FB05226}"/>
              </a:ext>
            </a:extLst>
          </p:cNvPr>
          <p:cNvCxnSpPr>
            <a:cxnSpLocks/>
          </p:cNvCxnSpPr>
          <p:nvPr/>
        </p:nvCxnSpPr>
        <p:spPr>
          <a:xfrm>
            <a:off x="927210" y="14233925"/>
            <a:ext cx="516737" cy="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1A55DB97-84E3-664C-AE62-915493A592B9}"/>
              </a:ext>
            </a:extLst>
          </p:cNvPr>
          <p:cNvCxnSpPr>
            <a:cxnSpLocks/>
          </p:cNvCxnSpPr>
          <p:nvPr/>
        </p:nvCxnSpPr>
        <p:spPr>
          <a:xfrm>
            <a:off x="1403043" y="13230641"/>
            <a:ext cx="371404" cy="5752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2200865" y="13799301"/>
            <a:ext cx="0" cy="5955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86EB846A-C08D-8E44-A8A5-1C8D76F96038}"/>
              </a:ext>
            </a:extLst>
          </p:cNvPr>
          <p:cNvCxnSpPr>
            <a:cxnSpLocks/>
          </p:cNvCxnSpPr>
          <p:nvPr/>
        </p:nvCxnSpPr>
        <p:spPr>
          <a:xfrm>
            <a:off x="3535450" y="12960405"/>
            <a:ext cx="18868" cy="49742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D689A2AC-1669-BF4A-B36A-FB12C0E9EC15}"/>
              </a:ext>
            </a:extLst>
          </p:cNvPr>
          <p:cNvCxnSpPr>
            <a:cxnSpLocks/>
          </p:cNvCxnSpPr>
          <p:nvPr/>
        </p:nvCxnSpPr>
        <p:spPr>
          <a:xfrm>
            <a:off x="7715640" y="12989577"/>
            <a:ext cx="183392" cy="5617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73AE042-4C1C-0540-90DF-805167FB44C6}"/>
              </a:ext>
            </a:extLst>
          </p:cNvPr>
          <p:cNvCxnSpPr>
            <a:cxnSpLocks/>
          </p:cNvCxnSpPr>
          <p:nvPr/>
        </p:nvCxnSpPr>
        <p:spPr>
          <a:xfrm flipV="1">
            <a:off x="7194028" y="15869890"/>
            <a:ext cx="0" cy="8012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C4A79582-07C9-724E-B8B3-9661E7D84670}"/>
              </a:ext>
            </a:extLst>
          </p:cNvPr>
          <p:cNvSpPr txBox="1"/>
          <p:nvPr/>
        </p:nvSpPr>
        <p:spPr>
          <a:xfrm>
            <a:off x="7162221" y="16182786"/>
            <a:ext cx="795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Meet our staff  and Pastoral leads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E64338C0-E09F-E84D-91F2-CB8BB2D36010}"/>
              </a:ext>
            </a:extLst>
          </p:cNvPr>
          <p:cNvCxnSpPr>
            <a:cxnSpLocks/>
          </p:cNvCxnSpPr>
          <p:nvPr/>
        </p:nvCxnSpPr>
        <p:spPr>
          <a:xfrm flipH="1">
            <a:off x="4713450" y="13165726"/>
            <a:ext cx="14826" cy="3696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H="1">
            <a:off x="6347712" y="13099136"/>
            <a:ext cx="13357" cy="4681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E8AAB0BF-36A9-804A-8EA6-26A41D71410B}"/>
              </a:ext>
            </a:extLst>
          </p:cNvPr>
          <p:cNvCxnSpPr>
            <a:cxnSpLocks/>
          </p:cNvCxnSpPr>
          <p:nvPr/>
        </p:nvCxnSpPr>
        <p:spPr>
          <a:xfrm flipV="1">
            <a:off x="6102219" y="13815927"/>
            <a:ext cx="0" cy="5086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C78E72D1-A4E0-D94A-AD26-756C6F30DB76}"/>
              </a:ext>
            </a:extLst>
          </p:cNvPr>
          <p:cNvCxnSpPr>
            <a:cxnSpLocks/>
          </p:cNvCxnSpPr>
          <p:nvPr/>
        </p:nvCxnSpPr>
        <p:spPr>
          <a:xfrm flipH="1">
            <a:off x="8914537" y="12637133"/>
            <a:ext cx="218974" cy="2176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3D526A9F-69B1-6848-BE28-D0D0F2031640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568035" y="15000966"/>
            <a:ext cx="239956" cy="34247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CF157C3E-6226-E94D-8DFD-72E316B587CE}"/>
              </a:ext>
            </a:extLst>
          </p:cNvPr>
          <p:cNvCxnSpPr>
            <a:cxnSpLocks/>
          </p:cNvCxnSpPr>
          <p:nvPr/>
        </p:nvCxnSpPr>
        <p:spPr>
          <a:xfrm flipV="1">
            <a:off x="4963948" y="11659842"/>
            <a:ext cx="10409" cy="2868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00C2B25B-A904-7041-98FC-DA72AEDAA265}"/>
              </a:ext>
            </a:extLst>
          </p:cNvPr>
          <p:cNvCxnSpPr>
            <a:cxnSpLocks/>
          </p:cNvCxnSpPr>
          <p:nvPr/>
        </p:nvCxnSpPr>
        <p:spPr>
          <a:xfrm flipH="1" flipV="1">
            <a:off x="2942125" y="11626669"/>
            <a:ext cx="11343" cy="2442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80EDB21F-49F2-8A48-A076-3C80C1768E5C}"/>
              </a:ext>
            </a:extLst>
          </p:cNvPr>
          <p:cNvCxnSpPr>
            <a:cxnSpLocks/>
          </p:cNvCxnSpPr>
          <p:nvPr/>
        </p:nvCxnSpPr>
        <p:spPr>
          <a:xfrm flipV="1">
            <a:off x="6969023" y="11670202"/>
            <a:ext cx="0" cy="2222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:a16="http://schemas.microsoft.com/office/drawing/2014/main" id="{4014782C-4C57-2749-B186-F07B6C952DA1}"/>
              </a:ext>
            </a:extLst>
          </p:cNvPr>
          <p:cNvCxnSpPr>
            <a:cxnSpLocks/>
          </p:cNvCxnSpPr>
          <p:nvPr/>
        </p:nvCxnSpPr>
        <p:spPr>
          <a:xfrm>
            <a:off x="2718546" y="8735789"/>
            <a:ext cx="0" cy="3561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76FE9973-F084-214D-8B07-121D8EEEA02E}"/>
              </a:ext>
            </a:extLst>
          </p:cNvPr>
          <p:cNvCxnSpPr>
            <a:cxnSpLocks/>
          </p:cNvCxnSpPr>
          <p:nvPr/>
        </p:nvCxnSpPr>
        <p:spPr>
          <a:xfrm>
            <a:off x="835800" y="9795247"/>
            <a:ext cx="298920" cy="1449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51116E4-A353-1B45-ACA0-38C9A5762479}"/>
              </a:ext>
            </a:extLst>
          </p:cNvPr>
          <p:cNvCxnSpPr>
            <a:cxnSpLocks/>
            <a:stCxn id="317" idx="3"/>
          </p:cNvCxnSpPr>
          <p:nvPr/>
        </p:nvCxnSpPr>
        <p:spPr>
          <a:xfrm flipV="1">
            <a:off x="912425" y="10616034"/>
            <a:ext cx="273153" cy="119737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37DFB45-1462-1F4F-ACE8-ADDC02170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0729315">
            <a:off x="328102" y="356433"/>
            <a:ext cx="1095171" cy="1422036"/>
          </a:xfrm>
          <a:prstGeom prst="rect">
            <a:avLst/>
          </a:prstGeom>
        </p:spPr>
      </p:pic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FA68B2DF-C22A-2A46-8DE5-4E7BFDC482D4}"/>
              </a:ext>
            </a:extLst>
          </p:cNvPr>
          <p:cNvCxnSpPr>
            <a:cxnSpLocks/>
          </p:cNvCxnSpPr>
          <p:nvPr/>
        </p:nvCxnSpPr>
        <p:spPr>
          <a:xfrm>
            <a:off x="1564314" y="8697100"/>
            <a:ext cx="312843" cy="49738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350CCF2-4D93-174E-B07E-06C6099FF097}"/>
              </a:ext>
            </a:extLst>
          </p:cNvPr>
          <p:cNvSpPr/>
          <p:nvPr/>
        </p:nvSpPr>
        <p:spPr>
          <a:xfrm>
            <a:off x="4567649" y="177777"/>
            <a:ext cx="4947184" cy="1004218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B3A53E4-87A6-4B41-82AD-378A9C088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1"/>
          <a:stretch/>
        </p:blipFill>
        <p:spPr>
          <a:xfrm>
            <a:off x="5343675" y="293427"/>
            <a:ext cx="3440955" cy="47754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4C5AADA-5DB1-0645-9EDC-2CB72BAE149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r="2084" b="-1"/>
          <a:stretch/>
        </p:blipFill>
        <p:spPr>
          <a:xfrm>
            <a:off x="6270929" y="716736"/>
            <a:ext cx="3177298" cy="441747"/>
          </a:xfrm>
          <a:prstGeom prst="rect">
            <a:avLst/>
          </a:prstGeom>
        </p:spPr>
      </p:pic>
      <p:sp>
        <p:nvSpPr>
          <p:cNvPr id="319" name="Rectangle 318">
            <a:extLst>
              <a:ext uri="{FF2B5EF4-FFF2-40B4-BE49-F238E27FC236}">
                <a16:creationId xmlns:a16="http://schemas.microsoft.com/office/drawing/2014/main" id="{BD9C7901-01F0-1348-8FD0-DCDB328945CF}"/>
              </a:ext>
            </a:extLst>
          </p:cNvPr>
          <p:cNvSpPr/>
          <p:nvPr/>
        </p:nvSpPr>
        <p:spPr>
          <a:xfrm>
            <a:off x="3713132" y="178735"/>
            <a:ext cx="877947" cy="1017349"/>
          </a:xfrm>
          <a:custGeom>
            <a:avLst/>
            <a:gdLst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1030875 h 1030875"/>
              <a:gd name="connsiteX4" fmla="*/ 0 w 882221"/>
              <a:gd name="connsiteY4" fmla="*/ 0 h 1030875"/>
              <a:gd name="connsiteX0" fmla="*/ 0 w 882221"/>
              <a:gd name="connsiteY0" fmla="*/ 0 h 1030875"/>
              <a:gd name="connsiteX1" fmla="*/ 882221 w 882221"/>
              <a:gd name="connsiteY1" fmla="*/ 0 h 1030875"/>
              <a:gd name="connsiteX2" fmla="*/ 882221 w 882221"/>
              <a:gd name="connsiteY2" fmla="*/ 1030875 h 1030875"/>
              <a:gd name="connsiteX3" fmla="*/ 0 w 882221"/>
              <a:gd name="connsiteY3" fmla="*/ 338544 h 1030875"/>
              <a:gd name="connsiteX4" fmla="*/ 0 w 882221"/>
              <a:gd name="connsiteY4" fmla="*/ 0 h 1030875"/>
              <a:gd name="connsiteX0" fmla="*/ 5508 w 887729"/>
              <a:gd name="connsiteY0" fmla="*/ 0 h 1030875"/>
              <a:gd name="connsiteX1" fmla="*/ 887729 w 887729"/>
              <a:gd name="connsiteY1" fmla="*/ 0 h 1030875"/>
              <a:gd name="connsiteX2" fmla="*/ 887729 w 887729"/>
              <a:gd name="connsiteY2" fmla="*/ 1030875 h 1030875"/>
              <a:gd name="connsiteX3" fmla="*/ 0 w 887729"/>
              <a:gd name="connsiteY3" fmla="*/ 217359 h 1030875"/>
              <a:gd name="connsiteX4" fmla="*/ 5508 w 887729"/>
              <a:gd name="connsiteY4" fmla="*/ 0 h 1030875"/>
              <a:gd name="connsiteX0" fmla="*/ 5508 w 887729"/>
              <a:gd name="connsiteY0" fmla="*/ 0 h 1047896"/>
              <a:gd name="connsiteX1" fmla="*/ 887729 w 887729"/>
              <a:gd name="connsiteY1" fmla="*/ 0 h 1047896"/>
              <a:gd name="connsiteX2" fmla="*/ 882160 w 887729"/>
              <a:gd name="connsiteY2" fmla="*/ 1047896 h 1047896"/>
              <a:gd name="connsiteX3" fmla="*/ 0 w 887729"/>
              <a:gd name="connsiteY3" fmla="*/ 217359 h 1047896"/>
              <a:gd name="connsiteX4" fmla="*/ 5508 w 887729"/>
              <a:gd name="connsiteY4" fmla="*/ 0 h 104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29" h="1047896">
                <a:moveTo>
                  <a:pt x="5508" y="0"/>
                </a:moveTo>
                <a:lnTo>
                  <a:pt x="887729" y="0"/>
                </a:lnTo>
                <a:cubicBezTo>
                  <a:pt x="885873" y="349299"/>
                  <a:pt x="884016" y="698597"/>
                  <a:pt x="882160" y="1047896"/>
                </a:cubicBezTo>
                <a:lnTo>
                  <a:pt x="0" y="217359"/>
                </a:lnTo>
                <a:lnTo>
                  <a:pt x="5508" y="0"/>
                </a:lnTo>
                <a:close/>
              </a:path>
            </a:pathLst>
          </a:cu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DB2717F-E2EA-E14E-BFB1-2515AC06D5A5}"/>
              </a:ext>
            </a:extLst>
          </p:cNvPr>
          <p:cNvSpPr/>
          <p:nvPr/>
        </p:nvSpPr>
        <p:spPr>
          <a:xfrm>
            <a:off x="202012" y="178354"/>
            <a:ext cx="3584324" cy="221270"/>
          </a:xfrm>
          <a:prstGeom prst="rect">
            <a:avLst/>
          </a:prstGeom>
          <a:solidFill>
            <a:srgbClr val="9416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46DB1CAF-731C-3042-9F2D-16B6C0CF09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088" y="219506"/>
            <a:ext cx="910135" cy="910135"/>
          </a:xfrm>
          <a:prstGeom prst="rect">
            <a:avLst/>
          </a:prstGeom>
        </p:spPr>
      </p:pic>
      <p:sp>
        <p:nvSpPr>
          <p:cNvPr id="309" name="TextBox 308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718609" y="11131200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Autumn Term 2</a:t>
            </a:r>
          </a:p>
        </p:txBody>
      </p:sp>
      <p:sp>
        <p:nvSpPr>
          <p:cNvPr id="311" name="TextBox 310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331569" y="1094330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1</a:t>
            </a:r>
          </a:p>
        </p:txBody>
      </p:sp>
      <p:sp>
        <p:nvSpPr>
          <p:cNvPr id="312" name="TextBox 311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4564947" y="8816621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Spring Term 2</a:t>
            </a: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7647" y="6828146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1</a:t>
            </a:r>
          </a:p>
        </p:txBody>
      </p:sp>
      <p:sp>
        <p:nvSpPr>
          <p:cNvPr id="323" name="TextBox 322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1289682" y="4616234"/>
            <a:ext cx="103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7 Summer Term 2</a:t>
            </a:r>
          </a:p>
        </p:txBody>
      </p:sp>
      <p:sp>
        <p:nvSpPr>
          <p:cNvPr id="324" name="TextBox 323">
            <a:extLst>
              <a:ext uri="{FF2B5EF4-FFF2-40B4-BE49-F238E27FC236}">
                <a16:creationId xmlns:a16="http://schemas.microsoft.com/office/drawing/2014/main" id="{B87A07DE-C984-5043-ABB4-D3D967D43357}"/>
              </a:ext>
            </a:extLst>
          </p:cNvPr>
          <p:cNvSpPr txBox="1"/>
          <p:nvPr/>
        </p:nvSpPr>
        <p:spPr>
          <a:xfrm>
            <a:off x="7663476" y="2448143"/>
            <a:ext cx="1188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Year 8 Summer Preparation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206" y="13990736"/>
            <a:ext cx="105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Health &amp; Safety </a:t>
            </a:r>
          </a:p>
          <a:p>
            <a:pPr algn="ctr"/>
            <a:r>
              <a:rPr lang="en-GB" sz="1000" dirty="0">
                <a:solidFill>
                  <a:srgbClr val="005493"/>
                </a:solidFill>
              </a:rPr>
              <a:t>Passport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64" y="15343444"/>
            <a:ext cx="99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Cultural USB Lamp Project Group 1 &amp;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850" y="12840069"/>
            <a:ext cx="97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D&amp;T keywords &amp; terminology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29974" y="14366426"/>
            <a:ext cx="167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Task Analysis/</a:t>
            </a:r>
          </a:p>
          <a:p>
            <a:pPr lvl="0" algn="ctr"/>
            <a:r>
              <a:rPr lang="en-GB" sz="1000" dirty="0"/>
              <a:t>Specification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93312" y="12766144"/>
            <a:ext cx="111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Existing Product</a:t>
            </a:r>
          </a:p>
          <a:p>
            <a:pPr lvl="0" algn="ctr"/>
            <a:r>
              <a:rPr lang="en-GB" sz="1000" dirty="0"/>
              <a:t> Analysis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32777" y="14082986"/>
            <a:ext cx="10238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Create an inspirational mood board on culture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96615" y="14311777"/>
            <a:ext cx="1127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Vacuum forming/ moulds/plastics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11550" y="13233829"/>
            <a:ext cx="8906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Design ideas/</a:t>
            </a:r>
          </a:p>
          <a:p>
            <a:pPr lvl="0" algn="ctr"/>
            <a:r>
              <a:rPr lang="en-GB" sz="1000" dirty="0">
                <a:solidFill>
                  <a:srgbClr val="FF0000"/>
                </a:solidFill>
              </a:rPr>
              <a:t>evaluation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5589" y="14276815"/>
            <a:ext cx="8458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Pillar drill &amp; drilling jigs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44544" y="10398067"/>
            <a:ext cx="1067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16273" y="11946725"/>
            <a:ext cx="10052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CAD: 2D Design 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</a:rPr>
              <a:t>Vectorising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9050" y="11874485"/>
            <a:ext cx="1224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Introduction to electronic components &amp; Circuits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14521" y="10569630"/>
            <a:ext cx="95139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Soldering the USB circuit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6220" y="9460794"/>
            <a:ext cx="836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Strip heating process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7734" y="10328862"/>
            <a:ext cx="591637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43" name="TextBox 242"/>
          <p:cNvSpPr txBox="1"/>
          <p:nvPr/>
        </p:nvSpPr>
        <p:spPr>
          <a:xfrm>
            <a:off x="7020838" y="7819232"/>
            <a:ext cx="477990" cy="423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</p:cNvCxnSpPr>
          <p:nvPr/>
        </p:nvCxnSpPr>
        <p:spPr>
          <a:xfrm flipV="1">
            <a:off x="3808191" y="13815927"/>
            <a:ext cx="0" cy="4442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/>
          <p:cNvSpPr txBox="1"/>
          <p:nvPr/>
        </p:nvSpPr>
        <p:spPr>
          <a:xfrm>
            <a:off x="9052452" y="12339074"/>
            <a:ext cx="5696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Final design idea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2199259" y="8214879"/>
            <a:ext cx="1033249" cy="400110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Extended write Evaluation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2418043" y="11795184"/>
            <a:ext cx="103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76295" y="9753189"/>
            <a:ext cx="500187" cy="24622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DIRT</a:t>
            </a:r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ADEA7341-227F-C94C-8590-9A4C26562B61}"/>
              </a:ext>
            </a:extLst>
          </p:cNvPr>
          <p:cNvCxnSpPr>
            <a:cxnSpLocks/>
          </p:cNvCxnSpPr>
          <p:nvPr/>
        </p:nvCxnSpPr>
        <p:spPr>
          <a:xfrm flipV="1">
            <a:off x="5138868" y="13826901"/>
            <a:ext cx="14939" cy="23955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/>
          <p:cNvSpPr txBox="1"/>
          <p:nvPr/>
        </p:nvSpPr>
        <p:spPr>
          <a:xfrm>
            <a:off x="5678455" y="12532501"/>
            <a:ext cx="1362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Thermosetting &amp;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Thermoforming polymers</a:t>
            </a:r>
          </a:p>
        </p:txBody>
      </p:sp>
      <p:cxnSp>
        <p:nvCxnSpPr>
          <p:cNvPr id="272" name="Straight Connector 271">
            <a:extLst>
              <a:ext uri="{FF2B5EF4-FFF2-40B4-BE49-F238E27FC236}">
                <a16:creationId xmlns:a16="http://schemas.microsoft.com/office/drawing/2014/main" id="{9B1172F4-61EA-3642-A460-2A22C0DF967A}"/>
              </a:ext>
            </a:extLst>
          </p:cNvPr>
          <p:cNvCxnSpPr>
            <a:cxnSpLocks/>
          </p:cNvCxnSpPr>
          <p:nvPr/>
        </p:nvCxnSpPr>
        <p:spPr>
          <a:xfrm flipH="1" flipV="1">
            <a:off x="7412228" y="13860617"/>
            <a:ext cx="110317" cy="3450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TextBox 273"/>
          <p:cNvSpPr txBox="1"/>
          <p:nvPr/>
        </p:nvSpPr>
        <p:spPr>
          <a:xfrm>
            <a:off x="6787462" y="14187227"/>
            <a:ext cx="15644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Impact of plastics on the environment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8782237" y="11341627"/>
            <a:ext cx="9339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Skills &amp; tools</a:t>
            </a:r>
          </a:p>
        </p:txBody>
      </p: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12ABD505-175E-A541-AEFE-152268C0ADBA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8575688" y="13413038"/>
            <a:ext cx="235862" cy="2084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37F25081-DC98-7742-9CDD-B05C66E90535}"/>
              </a:ext>
            </a:extLst>
          </p:cNvPr>
          <p:cNvCxnSpPr>
            <a:cxnSpLocks/>
          </p:cNvCxnSpPr>
          <p:nvPr/>
        </p:nvCxnSpPr>
        <p:spPr>
          <a:xfrm flipH="1">
            <a:off x="4068108" y="10954677"/>
            <a:ext cx="9845" cy="2807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5294433" y="10445798"/>
            <a:ext cx="74403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Skills &amp; polymers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30383" y="10458772"/>
            <a:ext cx="88204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 Electrical components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3033847" y="12700460"/>
            <a:ext cx="1110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chemeClr val="accent4"/>
                </a:solidFill>
              </a:rPr>
              <a:t>Client Profile</a:t>
            </a:r>
          </a:p>
        </p:txBody>
      </p: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F362FF0A-36F7-4ABA-AD2A-10D3B7060EDE}"/>
              </a:ext>
            </a:extLst>
          </p:cNvPr>
          <p:cNvCxnSpPr>
            <a:cxnSpLocks/>
          </p:cNvCxnSpPr>
          <p:nvPr/>
        </p:nvCxnSpPr>
        <p:spPr>
          <a:xfrm>
            <a:off x="2504475" y="12918872"/>
            <a:ext cx="121037" cy="54530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D3CE7A25-8D60-4FA3-822D-F756764D9CA1}"/>
              </a:ext>
            </a:extLst>
          </p:cNvPr>
          <p:cNvCxnSpPr>
            <a:cxnSpLocks/>
          </p:cNvCxnSpPr>
          <p:nvPr/>
        </p:nvCxnSpPr>
        <p:spPr>
          <a:xfrm flipV="1">
            <a:off x="3226389" y="9540136"/>
            <a:ext cx="6119" cy="1869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B69840A4-5EDC-465E-95FB-B1B668D7C886}"/>
              </a:ext>
            </a:extLst>
          </p:cNvPr>
          <p:cNvCxnSpPr>
            <a:cxnSpLocks/>
          </p:cNvCxnSpPr>
          <p:nvPr/>
        </p:nvCxnSpPr>
        <p:spPr>
          <a:xfrm flipH="1">
            <a:off x="8854379" y="11857352"/>
            <a:ext cx="259784" cy="21326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" name="TextBox 211">
            <a:extLst>
              <a:ext uri="{FF2B5EF4-FFF2-40B4-BE49-F238E27FC236}">
                <a16:creationId xmlns:a16="http://schemas.microsoft.com/office/drawing/2014/main" id="{698903A1-CF1A-47B7-9517-31D090BEE647}"/>
              </a:ext>
            </a:extLst>
          </p:cNvPr>
          <p:cNvSpPr txBox="1"/>
          <p:nvPr/>
        </p:nvSpPr>
        <p:spPr>
          <a:xfrm>
            <a:off x="1837946" y="12447006"/>
            <a:ext cx="111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Design Brief &amp; Specification</a:t>
            </a:r>
          </a:p>
        </p:txBody>
      </p: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B7E78FC2-867D-4E32-AF78-0108E34984CC}"/>
              </a:ext>
            </a:extLst>
          </p:cNvPr>
          <p:cNvCxnSpPr>
            <a:cxnSpLocks/>
          </p:cNvCxnSpPr>
          <p:nvPr/>
        </p:nvCxnSpPr>
        <p:spPr>
          <a:xfrm>
            <a:off x="5712098" y="10960802"/>
            <a:ext cx="3207" cy="2795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68E37041-A3F8-4E5D-B70F-6BFCEDE7C661}"/>
              </a:ext>
            </a:extLst>
          </p:cNvPr>
          <p:cNvCxnSpPr>
            <a:cxnSpLocks/>
          </p:cNvCxnSpPr>
          <p:nvPr/>
        </p:nvCxnSpPr>
        <p:spPr>
          <a:xfrm>
            <a:off x="7472850" y="10920858"/>
            <a:ext cx="3207" cy="2795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>
            <a:extLst>
              <a:ext uri="{FF2B5EF4-FFF2-40B4-BE49-F238E27FC236}">
                <a16:creationId xmlns:a16="http://schemas.microsoft.com/office/drawing/2014/main" id="{FE545A4F-2E17-4067-B26A-49D9A7641B78}"/>
              </a:ext>
            </a:extLst>
          </p:cNvPr>
          <p:cNvSpPr txBox="1"/>
          <p:nvPr/>
        </p:nvSpPr>
        <p:spPr>
          <a:xfrm>
            <a:off x="7113840" y="12588291"/>
            <a:ext cx="1114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Isometric drawing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A73AAD73-6D8F-42E4-9052-CA4CC80D34E2}"/>
              </a:ext>
            </a:extLst>
          </p:cNvPr>
          <p:cNvSpPr txBox="1"/>
          <p:nvPr/>
        </p:nvSpPr>
        <p:spPr>
          <a:xfrm>
            <a:off x="1014523" y="8311367"/>
            <a:ext cx="8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Product Manufacture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3B81CA09-FC49-4DCB-8724-F3101B26211F}"/>
              </a:ext>
            </a:extLst>
          </p:cNvPr>
          <p:cNvSpPr txBox="1"/>
          <p:nvPr/>
        </p:nvSpPr>
        <p:spPr>
          <a:xfrm>
            <a:off x="1729503" y="9725761"/>
            <a:ext cx="103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cxnSp>
        <p:nvCxnSpPr>
          <p:cNvPr id="241" name="Straight Connector 240">
            <a:extLst>
              <a:ext uri="{FF2B5EF4-FFF2-40B4-BE49-F238E27FC236}">
                <a16:creationId xmlns:a16="http://schemas.microsoft.com/office/drawing/2014/main" id="{7037509F-198B-4653-9FB6-2CA4128E6570}"/>
              </a:ext>
            </a:extLst>
          </p:cNvPr>
          <p:cNvCxnSpPr>
            <a:cxnSpLocks/>
          </p:cNvCxnSpPr>
          <p:nvPr/>
        </p:nvCxnSpPr>
        <p:spPr>
          <a:xfrm flipH="1" flipV="1">
            <a:off x="1758332" y="9787439"/>
            <a:ext cx="138196" cy="8970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>
            <a:extLst>
              <a:ext uri="{FF2B5EF4-FFF2-40B4-BE49-F238E27FC236}">
                <a16:creationId xmlns:a16="http://schemas.microsoft.com/office/drawing/2014/main" id="{2DB4B3E6-1E6B-4A68-BCE6-F964DBC9331F}"/>
              </a:ext>
            </a:extLst>
          </p:cNvPr>
          <p:cNvSpPr txBox="1"/>
          <p:nvPr/>
        </p:nvSpPr>
        <p:spPr>
          <a:xfrm>
            <a:off x="4605799" y="7590925"/>
            <a:ext cx="997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Cultural USB Lamp Project Group 3 &amp; 4</a:t>
            </a:r>
          </a:p>
        </p:txBody>
      </p:sp>
      <p:cxnSp>
        <p:nvCxnSpPr>
          <p:cNvPr id="245" name="Straight Connector 244">
            <a:extLst>
              <a:ext uri="{FF2B5EF4-FFF2-40B4-BE49-F238E27FC236}">
                <a16:creationId xmlns:a16="http://schemas.microsoft.com/office/drawing/2014/main" id="{3FAFA5E4-0A6C-445D-8FC4-81D00F2C9A55}"/>
              </a:ext>
            </a:extLst>
          </p:cNvPr>
          <p:cNvCxnSpPr>
            <a:cxnSpLocks/>
          </p:cNvCxnSpPr>
          <p:nvPr/>
        </p:nvCxnSpPr>
        <p:spPr>
          <a:xfrm>
            <a:off x="5103029" y="8414934"/>
            <a:ext cx="0" cy="25712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>
            <a:extLst>
              <a:ext uri="{FF2B5EF4-FFF2-40B4-BE49-F238E27FC236}">
                <a16:creationId xmlns:a16="http://schemas.microsoft.com/office/drawing/2014/main" id="{95F26913-805A-42B9-866D-A92609419E30}"/>
              </a:ext>
            </a:extLst>
          </p:cNvPr>
          <p:cNvCxnSpPr>
            <a:cxnSpLocks/>
          </p:cNvCxnSpPr>
          <p:nvPr/>
        </p:nvCxnSpPr>
        <p:spPr>
          <a:xfrm>
            <a:off x="4138486" y="8735789"/>
            <a:ext cx="0" cy="3561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TextBox 249">
            <a:extLst>
              <a:ext uri="{FF2B5EF4-FFF2-40B4-BE49-F238E27FC236}">
                <a16:creationId xmlns:a16="http://schemas.microsoft.com/office/drawing/2014/main" id="{34A061AE-0FB9-47B7-8BF0-42292745A0AA}"/>
              </a:ext>
            </a:extLst>
          </p:cNvPr>
          <p:cNvSpPr txBox="1"/>
          <p:nvPr/>
        </p:nvSpPr>
        <p:spPr>
          <a:xfrm>
            <a:off x="3641081" y="8297543"/>
            <a:ext cx="1033249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End of Topic Assessment</a:t>
            </a:r>
          </a:p>
        </p:txBody>
      </p:sp>
      <p:cxnSp>
        <p:nvCxnSpPr>
          <p:cNvPr id="251" name="Straight Connector 250">
            <a:extLst>
              <a:ext uri="{FF2B5EF4-FFF2-40B4-BE49-F238E27FC236}">
                <a16:creationId xmlns:a16="http://schemas.microsoft.com/office/drawing/2014/main" id="{ACC76E97-4EA1-4F26-8B8C-71F607C44A99}"/>
              </a:ext>
            </a:extLst>
          </p:cNvPr>
          <p:cNvCxnSpPr>
            <a:cxnSpLocks/>
          </p:cNvCxnSpPr>
          <p:nvPr/>
        </p:nvCxnSpPr>
        <p:spPr>
          <a:xfrm>
            <a:off x="6087681" y="8701224"/>
            <a:ext cx="0" cy="333274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TextBox 253">
            <a:extLst>
              <a:ext uri="{FF2B5EF4-FFF2-40B4-BE49-F238E27FC236}">
                <a16:creationId xmlns:a16="http://schemas.microsoft.com/office/drawing/2014/main" id="{4E32E214-1481-405E-88C8-4AAE0A27ACED}"/>
              </a:ext>
            </a:extLst>
          </p:cNvPr>
          <p:cNvSpPr txBox="1"/>
          <p:nvPr/>
        </p:nvSpPr>
        <p:spPr>
          <a:xfrm>
            <a:off x="5531729" y="8326237"/>
            <a:ext cx="105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5493"/>
                </a:solidFill>
              </a:rPr>
              <a:t>Health &amp; Safety </a:t>
            </a:r>
          </a:p>
          <a:p>
            <a:pPr algn="ctr"/>
            <a:r>
              <a:rPr lang="en-GB" sz="1000" dirty="0">
                <a:solidFill>
                  <a:srgbClr val="005493"/>
                </a:solidFill>
              </a:rPr>
              <a:t>Passport</a:t>
            </a:r>
          </a:p>
        </p:txBody>
      </p:sp>
      <p:cxnSp>
        <p:nvCxnSpPr>
          <p:cNvPr id="288" name="Straight Connector 287">
            <a:extLst>
              <a:ext uri="{FF2B5EF4-FFF2-40B4-BE49-F238E27FC236}">
                <a16:creationId xmlns:a16="http://schemas.microsoft.com/office/drawing/2014/main" id="{EF8D8B63-5324-4B5E-B40A-FFB3C7FCB19D}"/>
              </a:ext>
            </a:extLst>
          </p:cNvPr>
          <p:cNvCxnSpPr>
            <a:cxnSpLocks/>
          </p:cNvCxnSpPr>
          <p:nvPr/>
        </p:nvCxnSpPr>
        <p:spPr>
          <a:xfrm>
            <a:off x="6590115" y="9474657"/>
            <a:ext cx="17713" cy="29521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TextBox 288">
            <a:extLst>
              <a:ext uri="{FF2B5EF4-FFF2-40B4-BE49-F238E27FC236}">
                <a16:creationId xmlns:a16="http://schemas.microsoft.com/office/drawing/2014/main" id="{C2978C46-24D9-4FCA-857E-1A36DD1BD0FE}"/>
              </a:ext>
            </a:extLst>
          </p:cNvPr>
          <p:cNvSpPr txBox="1"/>
          <p:nvPr/>
        </p:nvSpPr>
        <p:spPr>
          <a:xfrm>
            <a:off x="6077382" y="9777562"/>
            <a:ext cx="97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D&amp;T keywords &amp; terminology</a:t>
            </a:r>
          </a:p>
        </p:txBody>
      </p:sp>
      <p:cxnSp>
        <p:nvCxnSpPr>
          <p:cNvPr id="290" name="Straight Connector 289">
            <a:extLst>
              <a:ext uri="{FF2B5EF4-FFF2-40B4-BE49-F238E27FC236}">
                <a16:creationId xmlns:a16="http://schemas.microsoft.com/office/drawing/2014/main" id="{EE82038A-86C6-477A-A320-3DAB9F6AF341}"/>
              </a:ext>
            </a:extLst>
          </p:cNvPr>
          <p:cNvCxnSpPr>
            <a:cxnSpLocks/>
          </p:cNvCxnSpPr>
          <p:nvPr/>
        </p:nvCxnSpPr>
        <p:spPr>
          <a:xfrm>
            <a:off x="7082375" y="8799110"/>
            <a:ext cx="0" cy="32894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TextBox 290">
            <a:extLst>
              <a:ext uri="{FF2B5EF4-FFF2-40B4-BE49-F238E27FC236}">
                <a16:creationId xmlns:a16="http://schemas.microsoft.com/office/drawing/2014/main" id="{935D1256-A3DE-446E-8896-BE51B21D6855}"/>
              </a:ext>
            </a:extLst>
          </p:cNvPr>
          <p:cNvSpPr txBox="1"/>
          <p:nvPr/>
        </p:nvSpPr>
        <p:spPr>
          <a:xfrm>
            <a:off x="6471682" y="8384515"/>
            <a:ext cx="111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Design Brief &amp; Specification</a:t>
            </a:r>
          </a:p>
        </p:txBody>
      </p:sp>
      <p:cxnSp>
        <p:nvCxnSpPr>
          <p:cNvPr id="292" name="Straight Connector 291">
            <a:extLst>
              <a:ext uri="{FF2B5EF4-FFF2-40B4-BE49-F238E27FC236}">
                <a16:creationId xmlns:a16="http://schemas.microsoft.com/office/drawing/2014/main" id="{CF6917D5-D4A2-48F0-8AA8-2BF6A27726C8}"/>
              </a:ext>
            </a:extLst>
          </p:cNvPr>
          <p:cNvCxnSpPr>
            <a:cxnSpLocks/>
          </p:cNvCxnSpPr>
          <p:nvPr/>
        </p:nvCxnSpPr>
        <p:spPr>
          <a:xfrm flipV="1">
            <a:off x="7715640" y="9500498"/>
            <a:ext cx="0" cy="29474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3" name="TextBox 292">
            <a:extLst>
              <a:ext uri="{FF2B5EF4-FFF2-40B4-BE49-F238E27FC236}">
                <a16:creationId xmlns:a16="http://schemas.microsoft.com/office/drawing/2014/main" id="{D97223BE-4046-4B91-85CB-CB56FF370F83}"/>
              </a:ext>
            </a:extLst>
          </p:cNvPr>
          <p:cNvSpPr txBox="1"/>
          <p:nvPr/>
        </p:nvSpPr>
        <p:spPr>
          <a:xfrm>
            <a:off x="6897205" y="9749433"/>
            <a:ext cx="1678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Task Analysis/</a:t>
            </a:r>
          </a:p>
          <a:p>
            <a:pPr lvl="0" algn="ctr"/>
            <a:r>
              <a:rPr lang="en-GB" sz="1000" dirty="0"/>
              <a:t>Specification</a:t>
            </a:r>
          </a:p>
        </p:txBody>
      </p:sp>
      <p:cxnSp>
        <p:nvCxnSpPr>
          <p:cNvPr id="294" name="Straight Connector 293">
            <a:extLst>
              <a:ext uri="{FF2B5EF4-FFF2-40B4-BE49-F238E27FC236}">
                <a16:creationId xmlns:a16="http://schemas.microsoft.com/office/drawing/2014/main" id="{8EAD6B9C-CD7F-4601-B06C-DEBB8559C621}"/>
              </a:ext>
            </a:extLst>
          </p:cNvPr>
          <p:cNvCxnSpPr>
            <a:cxnSpLocks/>
          </p:cNvCxnSpPr>
          <p:nvPr/>
        </p:nvCxnSpPr>
        <p:spPr>
          <a:xfrm>
            <a:off x="7962127" y="8574436"/>
            <a:ext cx="138864" cy="47270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TextBox 294">
            <a:extLst>
              <a:ext uri="{FF2B5EF4-FFF2-40B4-BE49-F238E27FC236}">
                <a16:creationId xmlns:a16="http://schemas.microsoft.com/office/drawing/2014/main" id="{F2378BEA-9093-4C54-A351-21D28736BFB7}"/>
              </a:ext>
            </a:extLst>
          </p:cNvPr>
          <p:cNvSpPr txBox="1"/>
          <p:nvPr/>
        </p:nvSpPr>
        <p:spPr>
          <a:xfrm>
            <a:off x="8623621" y="9644939"/>
            <a:ext cx="1127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Vacuum forming/ moulds/plastics</a:t>
            </a:r>
          </a:p>
        </p:txBody>
      </p:sp>
      <p:cxnSp>
        <p:nvCxnSpPr>
          <p:cNvPr id="296" name="Straight Connector 295">
            <a:extLst>
              <a:ext uri="{FF2B5EF4-FFF2-40B4-BE49-F238E27FC236}">
                <a16:creationId xmlns:a16="http://schemas.microsoft.com/office/drawing/2014/main" id="{8CDB3AD0-713C-4A04-B19D-13AD723CE2CE}"/>
              </a:ext>
            </a:extLst>
          </p:cNvPr>
          <p:cNvCxnSpPr>
            <a:cxnSpLocks/>
          </p:cNvCxnSpPr>
          <p:nvPr/>
        </p:nvCxnSpPr>
        <p:spPr>
          <a:xfrm flipH="1" flipV="1">
            <a:off x="8405075" y="9404350"/>
            <a:ext cx="243283" cy="2715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TextBox 296">
            <a:extLst>
              <a:ext uri="{FF2B5EF4-FFF2-40B4-BE49-F238E27FC236}">
                <a16:creationId xmlns:a16="http://schemas.microsoft.com/office/drawing/2014/main" id="{2E2DE4FC-9EAF-4F9C-BD05-2749BC4D3170}"/>
              </a:ext>
            </a:extLst>
          </p:cNvPr>
          <p:cNvSpPr txBox="1"/>
          <p:nvPr/>
        </p:nvSpPr>
        <p:spPr>
          <a:xfrm>
            <a:off x="7386878" y="8314548"/>
            <a:ext cx="11102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chemeClr val="accent4"/>
                </a:solidFill>
              </a:rPr>
              <a:t>Client Profile</a:t>
            </a:r>
          </a:p>
        </p:txBody>
      </p:sp>
      <p:cxnSp>
        <p:nvCxnSpPr>
          <p:cNvPr id="299" name="Straight Connector 298">
            <a:extLst>
              <a:ext uri="{FF2B5EF4-FFF2-40B4-BE49-F238E27FC236}">
                <a16:creationId xmlns:a16="http://schemas.microsoft.com/office/drawing/2014/main" id="{D532E8DE-E18D-4C47-BA98-687AD6E39E3A}"/>
              </a:ext>
            </a:extLst>
          </p:cNvPr>
          <p:cNvCxnSpPr>
            <a:cxnSpLocks/>
          </p:cNvCxnSpPr>
          <p:nvPr/>
        </p:nvCxnSpPr>
        <p:spPr>
          <a:xfrm flipH="1">
            <a:off x="8892997" y="7586129"/>
            <a:ext cx="208940" cy="17224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TextBox 300">
            <a:extLst>
              <a:ext uri="{FF2B5EF4-FFF2-40B4-BE49-F238E27FC236}">
                <a16:creationId xmlns:a16="http://schemas.microsoft.com/office/drawing/2014/main" id="{570758CD-B86B-41C5-80B1-D391E5C5D7EA}"/>
              </a:ext>
            </a:extLst>
          </p:cNvPr>
          <p:cNvSpPr txBox="1"/>
          <p:nvPr/>
        </p:nvSpPr>
        <p:spPr>
          <a:xfrm>
            <a:off x="8671076" y="7197197"/>
            <a:ext cx="1114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Existing Product</a:t>
            </a:r>
          </a:p>
          <a:p>
            <a:pPr lvl="0" algn="ctr"/>
            <a:r>
              <a:rPr lang="en-GB" sz="1000" dirty="0"/>
              <a:t> Analysis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54400F1A-F8AF-4241-881E-A741E1229195}"/>
              </a:ext>
            </a:extLst>
          </p:cNvPr>
          <p:cNvSpPr txBox="1"/>
          <p:nvPr/>
        </p:nvSpPr>
        <p:spPr>
          <a:xfrm>
            <a:off x="8739616" y="8661457"/>
            <a:ext cx="102382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</a:rPr>
              <a:t>Create an inspirational mood board on culture</a:t>
            </a:r>
          </a:p>
        </p:txBody>
      </p:sp>
      <p:cxnSp>
        <p:nvCxnSpPr>
          <p:cNvPr id="303" name="Straight Connector 302">
            <a:extLst>
              <a:ext uri="{FF2B5EF4-FFF2-40B4-BE49-F238E27FC236}">
                <a16:creationId xmlns:a16="http://schemas.microsoft.com/office/drawing/2014/main" id="{6519E47C-29AA-4B8A-B09C-ED124C022CAB}"/>
              </a:ext>
            </a:extLst>
          </p:cNvPr>
          <p:cNvCxnSpPr>
            <a:cxnSpLocks/>
          </p:cNvCxnSpPr>
          <p:nvPr/>
        </p:nvCxnSpPr>
        <p:spPr>
          <a:xfrm flipH="1" flipV="1">
            <a:off x="9024024" y="8481525"/>
            <a:ext cx="155827" cy="14967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CE168028-03DA-4A35-B5BA-F663151FEDC8}"/>
              </a:ext>
            </a:extLst>
          </p:cNvPr>
          <p:cNvCxnSpPr>
            <a:cxnSpLocks/>
          </p:cNvCxnSpPr>
          <p:nvPr/>
        </p:nvCxnSpPr>
        <p:spPr>
          <a:xfrm flipH="1">
            <a:off x="7516426" y="6533111"/>
            <a:ext cx="13357" cy="46815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7D56B411-81A4-4AB4-86B9-CE4DE7DB97D7}"/>
              </a:ext>
            </a:extLst>
          </p:cNvPr>
          <p:cNvCxnSpPr>
            <a:cxnSpLocks/>
          </p:cNvCxnSpPr>
          <p:nvPr/>
        </p:nvCxnSpPr>
        <p:spPr>
          <a:xfrm flipV="1">
            <a:off x="7270933" y="7249902"/>
            <a:ext cx="0" cy="508672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0" name="TextBox 309">
            <a:extLst>
              <a:ext uri="{FF2B5EF4-FFF2-40B4-BE49-F238E27FC236}">
                <a16:creationId xmlns:a16="http://schemas.microsoft.com/office/drawing/2014/main" id="{3F653B0C-23F6-4BD2-835A-AF56F1B2DCFC}"/>
              </a:ext>
            </a:extLst>
          </p:cNvPr>
          <p:cNvSpPr txBox="1"/>
          <p:nvPr/>
        </p:nvSpPr>
        <p:spPr>
          <a:xfrm>
            <a:off x="6864303" y="7710790"/>
            <a:ext cx="84583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Pillar drill &amp; drilling jigs</a:t>
            </a:r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027F7741-B2F2-4B68-A45B-6AA8AB4F1A9D}"/>
              </a:ext>
            </a:extLst>
          </p:cNvPr>
          <p:cNvSpPr txBox="1"/>
          <p:nvPr/>
        </p:nvSpPr>
        <p:spPr>
          <a:xfrm>
            <a:off x="6847169" y="5966476"/>
            <a:ext cx="1362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Thermosetting &amp;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Thermoforming polymers</a:t>
            </a:r>
          </a:p>
        </p:txBody>
      </p:sp>
      <p:cxnSp>
        <p:nvCxnSpPr>
          <p:cNvPr id="322" name="Straight Connector 321">
            <a:extLst>
              <a:ext uri="{FF2B5EF4-FFF2-40B4-BE49-F238E27FC236}">
                <a16:creationId xmlns:a16="http://schemas.microsoft.com/office/drawing/2014/main" id="{3DA89AD9-F0F3-43B3-83CF-6F2CC275109C}"/>
              </a:ext>
            </a:extLst>
          </p:cNvPr>
          <p:cNvCxnSpPr>
            <a:cxnSpLocks/>
          </p:cNvCxnSpPr>
          <p:nvPr/>
        </p:nvCxnSpPr>
        <p:spPr>
          <a:xfrm>
            <a:off x="6454744" y="6474449"/>
            <a:ext cx="183392" cy="56176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>
            <a:extLst>
              <a:ext uri="{FF2B5EF4-FFF2-40B4-BE49-F238E27FC236}">
                <a16:creationId xmlns:a16="http://schemas.microsoft.com/office/drawing/2014/main" id="{161D240D-4EBB-463B-BAAF-76DADDF3BBEF}"/>
              </a:ext>
            </a:extLst>
          </p:cNvPr>
          <p:cNvCxnSpPr>
            <a:cxnSpLocks/>
          </p:cNvCxnSpPr>
          <p:nvPr/>
        </p:nvCxnSpPr>
        <p:spPr>
          <a:xfrm flipH="1" flipV="1">
            <a:off x="6151332" y="7345489"/>
            <a:ext cx="110317" cy="3450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" name="TextBox 325">
            <a:extLst>
              <a:ext uri="{FF2B5EF4-FFF2-40B4-BE49-F238E27FC236}">
                <a16:creationId xmlns:a16="http://schemas.microsoft.com/office/drawing/2014/main" id="{1473C938-A760-4566-A7FC-B82A44E69DA1}"/>
              </a:ext>
            </a:extLst>
          </p:cNvPr>
          <p:cNvSpPr txBox="1"/>
          <p:nvPr/>
        </p:nvSpPr>
        <p:spPr>
          <a:xfrm>
            <a:off x="5526566" y="7672099"/>
            <a:ext cx="156448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Impact of plastics on the environment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33A1DC7A-D6EB-4ECE-895D-65A50C65DF3B}"/>
              </a:ext>
            </a:extLst>
          </p:cNvPr>
          <p:cNvSpPr txBox="1"/>
          <p:nvPr/>
        </p:nvSpPr>
        <p:spPr>
          <a:xfrm>
            <a:off x="5852944" y="6073163"/>
            <a:ext cx="11149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Isometric drawing</a:t>
            </a:r>
          </a:p>
        </p:txBody>
      </p:sp>
      <p:cxnSp>
        <p:nvCxnSpPr>
          <p:cNvPr id="365" name="Straight Connector 364">
            <a:extLst>
              <a:ext uri="{FF2B5EF4-FFF2-40B4-BE49-F238E27FC236}">
                <a16:creationId xmlns:a16="http://schemas.microsoft.com/office/drawing/2014/main" id="{214B4F90-231F-4433-9760-7FF2564DA1F0}"/>
              </a:ext>
            </a:extLst>
          </p:cNvPr>
          <p:cNvCxnSpPr>
            <a:cxnSpLocks/>
          </p:cNvCxnSpPr>
          <p:nvPr/>
        </p:nvCxnSpPr>
        <p:spPr>
          <a:xfrm flipH="1">
            <a:off x="5242911" y="6663734"/>
            <a:ext cx="9231" cy="25205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B2DE0D8B-F04F-4789-9B05-38D1705EA7B6}"/>
              </a:ext>
            </a:extLst>
          </p:cNvPr>
          <p:cNvCxnSpPr>
            <a:cxnSpLocks/>
          </p:cNvCxnSpPr>
          <p:nvPr/>
        </p:nvCxnSpPr>
        <p:spPr>
          <a:xfrm>
            <a:off x="4220131" y="7305699"/>
            <a:ext cx="0" cy="18310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" name="TextBox 378">
            <a:extLst>
              <a:ext uri="{FF2B5EF4-FFF2-40B4-BE49-F238E27FC236}">
                <a16:creationId xmlns:a16="http://schemas.microsoft.com/office/drawing/2014/main" id="{6E298B7D-A376-4594-978A-62E70CC1FBB0}"/>
              </a:ext>
            </a:extLst>
          </p:cNvPr>
          <p:cNvSpPr txBox="1"/>
          <p:nvPr/>
        </p:nvSpPr>
        <p:spPr>
          <a:xfrm>
            <a:off x="4797609" y="6215910"/>
            <a:ext cx="8906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Design ideas/</a:t>
            </a:r>
          </a:p>
          <a:p>
            <a:pPr lvl="0" algn="ctr"/>
            <a:r>
              <a:rPr lang="en-GB" sz="1000" dirty="0">
                <a:solidFill>
                  <a:srgbClr val="FF0000"/>
                </a:solidFill>
              </a:rPr>
              <a:t>evaluation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D17A579D-FCEA-4973-9C34-B86745FE7F2C}"/>
              </a:ext>
            </a:extLst>
          </p:cNvPr>
          <p:cNvSpPr txBox="1"/>
          <p:nvPr/>
        </p:nvSpPr>
        <p:spPr>
          <a:xfrm>
            <a:off x="3935309" y="7484693"/>
            <a:ext cx="569645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FF0000"/>
                </a:solidFill>
              </a:rPr>
              <a:t>Final design idea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2081E962-0BA8-4D48-B16D-B2E5D0F9ABE1}"/>
              </a:ext>
            </a:extLst>
          </p:cNvPr>
          <p:cNvSpPr txBox="1"/>
          <p:nvPr/>
        </p:nvSpPr>
        <p:spPr>
          <a:xfrm>
            <a:off x="3435143" y="6179307"/>
            <a:ext cx="9339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Skills &amp; tools</a:t>
            </a:r>
          </a:p>
        </p:txBody>
      </p: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57F4E66E-F8A4-494B-A5A4-15E264447C5C}"/>
              </a:ext>
            </a:extLst>
          </p:cNvPr>
          <p:cNvCxnSpPr>
            <a:cxnSpLocks/>
          </p:cNvCxnSpPr>
          <p:nvPr/>
        </p:nvCxnSpPr>
        <p:spPr>
          <a:xfrm flipH="1">
            <a:off x="3897010" y="6669404"/>
            <a:ext cx="9510" cy="24070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E2D8500E-E9A1-4853-8429-01E2F79874DA}"/>
              </a:ext>
            </a:extLst>
          </p:cNvPr>
          <p:cNvCxnSpPr>
            <a:cxnSpLocks/>
          </p:cNvCxnSpPr>
          <p:nvPr/>
        </p:nvCxnSpPr>
        <p:spPr>
          <a:xfrm flipV="1">
            <a:off x="1126556" y="6884634"/>
            <a:ext cx="250460" cy="16159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A6BF3432-5F46-4BEF-84CA-EC59009D5047}"/>
              </a:ext>
            </a:extLst>
          </p:cNvPr>
          <p:cNvCxnSpPr>
            <a:cxnSpLocks/>
          </p:cNvCxnSpPr>
          <p:nvPr/>
        </p:nvCxnSpPr>
        <p:spPr>
          <a:xfrm flipH="1" flipV="1">
            <a:off x="3085442" y="5205615"/>
            <a:ext cx="11343" cy="24428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48A9540F-554A-4085-BBB5-FE2E84352A1A}"/>
              </a:ext>
            </a:extLst>
          </p:cNvPr>
          <p:cNvCxnSpPr>
            <a:cxnSpLocks/>
          </p:cNvCxnSpPr>
          <p:nvPr/>
        </p:nvCxnSpPr>
        <p:spPr>
          <a:xfrm flipV="1">
            <a:off x="3008457" y="7327975"/>
            <a:ext cx="0" cy="22229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" name="TextBox 388">
            <a:extLst>
              <a:ext uri="{FF2B5EF4-FFF2-40B4-BE49-F238E27FC236}">
                <a16:creationId xmlns:a16="http://schemas.microsoft.com/office/drawing/2014/main" id="{21748055-533D-4CA9-BAD6-398763982E4E}"/>
              </a:ext>
            </a:extLst>
          </p:cNvPr>
          <p:cNvSpPr txBox="1"/>
          <p:nvPr/>
        </p:nvSpPr>
        <p:spPr>
          <a:xfrm>
            <a:off x="2068460" y="6054567"/>
            <a:ext cx="1067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7372A1A1-2C8D-4859-93D8-B152C3CFD133}"/>
              </a:ext>
            </a:extLst>
          </p:cNvPr>
          <p:cNvSpPr txBox="1"/>
          <p:nvPr/>
        </p:nvSpPr>
        <p:spPr>
          <a:xfrm>
            <a:off x="2475651" y="7508430"/>
            <a:ext cx="100520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CAD: 2D Design </a:t>
            </a:r>
          </a:p>
          <a:p>
            <a:pPr algn="ctr"/>
            <a:r>
              <a:rPr lang="en-GB" sz="1000" dirty="0">
                <a:solidFill>
                  <a:srgbClr val="0070C0"/>
                </a:solidFill>
              </a:rPr>
              <a:t>Vectorising 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923F0E7B-5839-4BD6-B6D5-A8A1B3DD9516}"/>
              </a:ext>
            </a:extLst>
          </p:cNvPr>
          <p:cNvSpPr txBox="1"/>
          <p:nvPr/>
        </p:nvSpPr>
        <p:spPr>
          <a:xfrm>
            <a:off x="53007" y="6817573"/>
            <a:ext cx="1224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Introduction to electronic components &amp; Circuits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85FC14F9-A467-4359-BA0F-134929D14001}"/>
              </a:ext>
            </a:extLst>
          </p:cNvPr>
          <p:cNvSpPr txBox="1"/>
          <p:nvPr/>
        </p:nvSpPr>
        <p:spPr>
          <a:xfrm>
            <a:off x="2167734" y="4206554"/>
            <a:ext cx="95139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Soldering the USB circuit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997C146E-FEC9-44A3-B3A3-6D195E38D79D}"/>
              </a:ext>
            </a:extLst>
          </p:cNvPr>
          <p:cNvSpPr txBox="1"/>
          <p:nvPr/>
        </p:nvSpPr>
        <p:spPr>
          <a:xfrm>
            <a:off x="2550574" y="5433630"/>
            <a:ext cx="103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611C81B5-AB6B-43F9-96F3-2FB602B0905F}"/>
              </a:ext>
            </a:extLst>
          </p:cNvPr>
          <p:cNvCxnSpPr>
            <a:cxnSpLocks/>
          </p:cNvCxnSpPr>
          <p:nvPr/>
        </p:nvCxnSpPr>
        <p:spPr>
          <a:xfrm flipH="1">
            <a:off x="2671959" y="4573767"/>
            <a:ext cx="9845" cy="280780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6" name="TextBox 395">
            <a:extLst>
              <a:ext uri="{FF2B5EF4-FFF2-40B4-BE49-F238E27FC236}">
                <a16:creationId xmlns:a16="http://schemas.microsoft.com/office/drawing/2014/main" id="{2CBEFFF4-CCAA-498E-A57E-564B8ABD199D}"/>
              </a:ext>
            </a:extLst>
          </p:cNvPr>
          <p:cNvSpPr txBox="1"/>
          <p:nvPr/>
        </p:nvSpPr>
        <p:spPr>
          <a:xfrm>
            <a:off x="202012" y="5623858"/>
            <a:ext cx="74403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</a:t>
            </a:r>
          </a:p>
          <a:p>
            <a:pPr lvl="0" algn="ctr"/>
            <a:r>
              <a:rPr lang="en-GB" sz="1000" dirty="0">
                <a:solidFill>
                  <a:srgbClr val="0070C0"/>
                </a:solidFill>
              </a:rPr>
              <a:t>Skills &amp; polymers</a:t>
            </a:r>
          </a:p>
        </p:txBody>
      </p: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222356B6-3FB1-4AC9-B450-74191194F389}"/>
              </a:ext>
            </a:extLst>
          </p:cNvPr>
          <p:cNvCxnSpPr>
            <a:cxnSpLocks/>
            <a:stCxn id="396" idx="3"/>
          </p:cNvCxnSpPr>
          <p:nvPr/>
        </p:nvCxnSpPr>
        <p:spPr>
          <a:xfrm>
            <a:off x="946045" y="5900857"/>
            <a:ext cx="199545" cy="5310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5C96C2F7-A757-4A43-BE09-EF188AAD5A02}"/>
              </a:ext>
            </a:extLst>
          </p:cNvPr>
          <p:cNvCxnSpPr>
            <a:cxnSpLocks/>
          </p:cNvCxnSpPr>
          <p:nvPr/>
        </p:nvCxnSpPr>
        <p:spPr>
          <a:xfrm>
            <a:off x="2568207" y="6633060"/>
            <a:ext cx="3207" cy="279523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DF072559-E850-4AAA-81FF-DBA9F535CB88}"/>
              </a:ext>
            </a:extLst>
          </p:cNvPr>
          <p:cNvCxnSpPr>
            <a:cxnSpLocks/>
          </p:cNvCxnSpPr>
          <p:nvPr/>
        </p:nvCxnSpPr>
        <p:spPr>
          <a:xfrm flipV="1">
            <a:off x="4832323" y="5224232"/>
            <a:ext cx="0" cy="223356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DE2264F2-98E2-4A96-8F74-89844D0C631C}"/>
              </a:ext>
            </a:extLst>
          </p:cNvPr>
          <p:cNvCxnSpPr>
            <a:cxnSpLocks/>
          </p:cNvCxnSpPr>
          <p:nvPr/>
        </p:nvCxnSpPr>
        <p:spPr>
          <a:xfrm>
            <a:off x="4153055" y="4653839"/>
            <a:ext cx="10625" cy="235835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TextBox 401">
            <a:extLst>
              <a:ext uri="{FF2B5EF4-FFF2-40B4-BE49-F238E27FC236}">
                <a16:creationId xmlns:a16="http://schemas.microsoft.com/office/drawing/2014/main" id="{5E983FE2-54BC-4E3F-A426-90985818875C}"/>
              </a:ext>
            </a:extLst>
          </p:cNvPr>
          <p:cNvSpPr txBox="1"/>
          <p:nvPr/>
        </p:nvSpPr>
        <p:spPr>
          <a:xfrm>
            <a:off x="4425421" y="5433307"/>
            <a:ext cx="836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Strip heating process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E91FE667-59D2-44A3-BE44-9AC041A38A56}"/>
              </a:ext>
            </a:extLst>
          </p:cNvPr>
          <p:cNvSpPr txBox="1"/>
          <p:nvPr/>
        </p:nvSpPr>
        <p:spPr>
          <a:xfrm>
            <a:off x="3713132" y="4072702"/>
            <a:ext cx="88204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>
                <a:solidFill>
                  <a:srgbClr val="0070C0"/>
                </a:solidFill>
              </a:rPr>
              <a:t>Recap QF5 Electrical components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D98F274F-D948-4EB1-B591-9CF8481A8372}"/>
              </a:ext>
            </a:extLst>
          </p:cNvPr>
          <p:cNvSpPr txBox="1"/>
          <p:nvPr/>
        </p:nvSpPr>
        <p:spPr>
          <a:xfrm>
            <a:off x="5101499" y="4100965"/>
            <a:ext cx="10383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000" dirty="0"/>
              <a:t>Recall: manufacturing Diary</a:t>
            </a:r>
          </a:p>
        </p:txBody>
      </p: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5D837BDE-3E11-48D5-AC0C-13E36F0EFCFD}"/>
              </a:ext>
            </a:extLst>
          </p:cNvPr>
          <p:cNvCxnSpPr>
            <a:cxnSpLocks/>
            <a:stCxn id="404" idx="2"/>
          </p:cNvCxnSpPr>
          <p:nvPr/>
        </p:nvCxnSpPr>
        <p:spPr>
          <a:xfrm>
            <a:off x="5620696" y="4654963"/>
            <a:ext cx="0" cy="23471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B9A0F886-800E-425C-A8CB-C65D028C9E3E}"/>
              </a:ext>
            </a:extLst>
          </p:cNvPr>
          <p:cNvCxnSpPr>
            <a:cxnSpLocks/>
          </p:cNvCxnSpPr>
          <p:nvPr/>
        </p:nvCxnSpPr>
        <p:spPr>
          <a:xfrm flipV="1">
            <a:off x="6698404" y="5278256"/>
            <a:ext cx="0" cy="31010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TextBox 406">
            <a:extLst>
              <a:ext uri="{FF2B5EF4-FFF2-40B4-BE49-F238E27FC236}">
                <a16:creationId xmlns:a16="http://schemas.microsoft.com/office/drawing/2014/main" id="{2ED766CC-64D1-4F15-96A1-822829FA8F0F}"/>
              </a:ext>
            </a:extLst>
          </p:cNvPr>
          <p:cNvSpPr txBox="1"/>
          <p:nvPr/>
        </p:nvSpPr>
        <p:spPr>
          <a:xfrm>
            <a:off x="6270929" y="5543001"/>
            <a:ext cx="881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Product Manufacture </a:t>
            </a:r>
          </a:p>
        </p:txBody>
      </p: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34792FFD-0C36-446B-AD2F-E5009DC3A80C}"/>
              </a:ext>
            </a:extLst>
          </p:cNvPr>
          <p:cNvCxnSpPr>
            <a:cxnSpLocks/>
          </p:cNvCxnSpPr>
          <p:nvPr/>
        </p:nvCxnSpPr>
        <p:spPr>
          <a:xfrm>
            <a:off x="7453837" y="4467945"/>
            <a:ext cx="0" cy="356118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" name="TextBox 408">
            <a:extLst>
              <a:ext uri="{FF2B5EF4-FFF2-40B4-BE49-F238E27FC236}">
                <a16:creationId xmlns:a16="http://schemas.microsoft.com/office/drawing/2014/main" id="{BA6C2B92-42B5-4E57-8176-CF3BEB4F7306}"/>
              </a:ext>
            </a:extLst>
          </p:cNvPr>
          <p:cNvSpPr txBox="1"/>
          <p:nvPr/>
        </p:nvSpPr>
        <p:spPr>
          <a:xfrm>
            <a:off x="6934550" y="3947035"/>
            <a:ext cx="1033249" cy="400110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Extended write Evaluation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2A62C78E-178A-4213-9B39-432F16707305}"/>
              </a:ext>
            </a:extLst>
          </p:cNvPr>
          <p:cNvSpPr txBox="1"/>
          <p:nvPr/>
        </p:nvSpPr>
        <p:spPr>
          <a:xfrm>
            <a:off x="7711586" y="5485345"/>
            <a:ext cx="500187" cy="246221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/>
              <a:t>DIRT</a:t>
            </a:r>
          </a:p>
        </p:txBody>
      </p:sp>
      <p:cxnSp>
        <p:nvCxnSpPr>
          <p:cNvPr id="411" name="Straight Connector 410">
            <a:extLst>
              <a:ext uri="{FF2B5EF4-FFF2-40B4-BE49-F238E27FC236}">
                <a16:creationId xmlns:a16="http://schemas.microsoft.com/office/drawing/2014/main" id="{327FFB46-EFF7-4FB4-A029-4A21809FE268}"/>
              </a:ext>
            </a:extLst>
          </p:cNvPr>
          <p:cNvCxnSpPr>
            <a:cxnSpLocks/>
          </p:cNvCxnSpPr>
          <p:nvPr/>
        </p:nvCxnSpPr>
        <p:spPr>
          <a:xfrm flipV="1">
            <a:off x="7961680" y="5272292"/>
            <a:ext cx="6119" cy="186931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>
            <a:extLst>
              <a:ext uri="{FF2B5EF4-FFF2-40B4-BE49-F238E27FC236}">
                <a16:creationId xmlns:a16="http://schemas.microsoft.com/office/drawing/2014/main" id="{28362004-0D14-47A9-B319-5E7EDBE51F1A}"/>
              </a:ext>
            </a:extLst>
          </p:cNvPr>
          <p:cNvCxnSpPr>
            <a:cxnSpLocks/>
          </p:cNvCxnSpPr>
          <p:nvPr/>
        </p:nvCxnSpPr>
        <p:spPr>
          <a:xfrm flipH="1">
            <a:off x="8892997" y="3850436"/>
            <a:ext cx="240514" cy="250529"/>
          </a:xfrm>
          <a:prstGeom prst="line">
            <a:avLst/>
          </a:prstGeom>
          <a:ln w="19050">
            <a:solidFill>
              <a:srgbClr val="00206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>
            <a:extLst>
              <a:ext uri="{FF2B5EF4-FFF2-40B4-BE49-F238E27FC236}">
                <a16:creationId xmlns:a16="http://schemas.microsoft.com/office/drawing/2014/main" id="{27610F54-377F-4159-A25A-F9335A78806C}"/>
              </a:ext>
            </a:extLst>
          </p:cNvPr>
          <p:cNvSpPr txBox="1"/>
          <p:nvPr/>
        </p:nvSpPr>
        <p:spPr>
          <a:xfrm>
            <a:off x="8623621" y="3438810"/>
            <a:ext cx="1033249" cy="40011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000" b="1" dirty="0"/>
              <a:t>End of Topic Assessment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324BD180-7AEC-4351-9C50-51B2E4E21D28}"/>
              </a:ext>
            </a:extLst>
          </p:cNvPr>
          <p:cNvSpPr txBox="1"/>
          <p:nvPr/>
        </p:nvSpPr>
        <p:spPr>
          <a:xfrm>
            <a:off x="124875" y="16231392"/>
            <a:ext cx="2057943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00" b="1" u="sng" dirty="0"/>
              <a:t>Key</a:t>
            </a:r>
          </a:p>
          <a:p>
            <a:r>
              <a:rPr lang="en-GB" sz="1200" dirty="0"/>
              <a:t>Careers/industry</a:t>
            </a:r>
          </a:p>
          <a:p>
            <a:r>
              <a:rPr lang="en-GB" sz="1200" dirty="0"/>
              <a:t>PSHE</a:t>
            </a:r>
          </a:p>
          <a:p>
            <a:r>
              <a:rPr lang="en-GB" sz="1200" dirty="0"/>
              <a:t>Culture Capital </a:t>
            </a:r>
          </a:p>
          <a:p>
            <a:r>
              <a:rPr lang="en-GB" sz="1200" dirty="0"/>
              <a:t>Extended Writing </a:t>
            </a:r>
          </a:p>
          <a:p>
            <a:r>
              <a:rPr lang="en-GB" sz="1200" dirty="0"/>
              <a:t>DIRT </a:t>
            </a:r>
          </a:p>
          <a:p>
            <a:r>
              <a:rPr lang="en-GB" sz="1200" dirty="0"/>
              <a:t>Assessment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60CD2F78-EB2B-4D73-AF35-F3FEBB634B01}"/>
              </a:ext>
            </a:extLst>
          </p:cNvPr>
          <p:cNvSpPr/>
          <p:nvPr/>
        </p:nvSpPr>
        <p:spPr>
          <a:xfrm>
            <a:off x="1510532" y="16498095"/>
            <a:ext cx="142082" cy="131566"/>
          </a:xfrm>
          <a:prstGeom prst="rect">
            <a:avLst/>
          </a:prstGeom>
          <a:solidFill>
            <a:srgbClr val="005493"/>
          </a:solidFill>
          <a:ln>
            <a:solidFill>
              <a:srgbClr val="005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4B4F2505-80C3-424E-BC04-3F31E9A4E143}"/>
              </a:ext>
            </a:extLst>
          </p:cNvPr>
          <p:cNvSpPr/>
          <p:nvPr/>
        </p:nvSpPr>
        <p:spPr>
          <a:xfrm>
            <a:off x="1510532" y="16663501"/>
            <a:ext cx="142082" cy="13156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E99E0EE3-A734-48EB-A226-BD45D645D4D4}"/>
              </a:ext>
            </a:extLst>
          </p:cNvPr>
          <p:cNvSpPr/>
          <p:nvPr/>
        </p:nvSpPr>
        <p:spPr>
          <a:xfrm>
            <a:off x="1510532" y="16831579"/>
            <a:ext cx="142082" cy="1315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6CBB7DD-CAFB-4AC7-BF4F-1936F1058588}"/>
              </a:ext>
            </a:extLst>
          </p:cNvPr>
          <p:cNvSpPr/>
          <p:nvPr/>
        </p:nvSpPr>
        <p:spPr>
          <a:xfrm>
            <a:off x="1510532" y="17015461"/>
            <a:ext cx="142082" cy="131566"/>
          </a:xfrm>
          <a:prstGeom prst="rect">
            <a:avLst/>
          </a:prstGeom>
          <a:solidFill>
            <a:srgbClr val="FF7E79"/>
          </a:solidFill>
          <a:ln>
            <a:solidFill>
              <a:srgbClr val="FF7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B996A79E-53AF-4491-9502-DCCB504402B8}"/>
              </a:ext>
            </a:extLst>
          </p:cNvPr>
          <p:cNvSpPr/>
          <p:nvPr/>
        </p:nvSpPr>
        <p:spPr>
          <a:xfrm>
            <a:off x="1510532" y="17198007"/>
            <a:ext cx="142082" cy="131566"/>
          </a:xfrm>
          <a:prstGeom prst="rect">
            <a:avLst/>
          </a:prstGeom>
          <a:solidFill>
            <a:srgbClr val="941651"/>
          </a:solidFill>
          <a:ln>
            <a:solidFill>
              <a:srgbClr val="9416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7585420B-8188-4D0A-A884-7164BC05D632}"/>
              </a:ext>
            </a:extLst>
          </p:cNvPr>
          <p:cNvSpPr/>
          <p:nvPr/>
        </p:nvSpPr>
        <p:spPr>
          <a:xfrm>
            <a:off x="1510532" y="17381889"/>
            <a:ext cx="142082" cy="1315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E57836BD-EE16-4123-B6F3-1D11AB2E9C57}"/>
              </a:ext>
            </a:extLst>
          </p:cNvPr>
          <p:cNvSpPr txBox="1"/>
          <p:nvPr/>
        </p:nvSpPr>
        <p:spPr>
          <a:xfrm>
            <a:off x="1470892" y="1023584"/>
            <a:ext cx="3839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/>
              <a:t>Design &amp; Technology Year 7 </a:t>
            </a:r>
          </a:p>
        </p:txBody>
      </p:sp>
    </p:spTree>
    <p:extLst>
      <p:ext uri="{BB962C8B-B14F-4D97-AF65-F5344CB8AC3E}">
        <p14:creationId xmlns:p14="http://schemas.microsoft.com/office/powerpoint/2010/main" val="1074321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10542</TotalTime>
  <Words>338</Words>
  <Application>Microsoft Office PowerPoint</Application>
  <PresentationFormat>Custom</PresentationFormat>
  <Paragraphs>102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St Mary's Catholic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Peachey</dc:creator>
  <cp:lastModifiedBy>Lucy Leonard</cp:lastModifiedBy>
  <cp:revision>307</cp:revision>
  <cp:lastPrinted>2019-05-08T12:03:59Z</cp:lastPrinted>
  <dcterms:created xsi:type="dcterms:W3CDTF">2018-02-08T08:28:53Z</dcterms:created>
  <dcterms:modified xsi:type="dcterms:W3CDTF">2020-06-29T10:47:52Z</dcterms:modified>
</cp:coreProperties>
</file>