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005493"/>
    <a:srgbClr val="941651"/>
    <a:srgbClr val="941100"/>
    <a:srgbClr val="FF9300"/>
    <a:srgbClr val="929292"/>
    <a:srgbClr val="C1C1C1"/>
    <a:srgbClr val="009193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A9E329-64CC-9EB0-95C7-B7A74B69FBB8}" v="38" dt="2020-07-17T08:56:26.751"/>
    <p1510:client id="{CBC3054F-62BF-CA07-1531-A155F9425BC1}" v="94" dt="2020-07-17T09:26:52.2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8" autoAdjust="0"/>
    <p:restoredTop sz="95833" autoAdjust="0"/>
  </p:normalViewPr>
  <p:slideViewPr>
    <p:cSldViewPr snapToGrid="0">
      <p:cViewPr>
        <p:scale>
          <a:sx n="80" d="100"/>
          <a:sy n="80" d="100"/>
        </p:scale>
        <p:origin x="1920" y="-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Carroll" userId="S::ncarroll@athertonhigh.com::8703619d-a8b3-4ea8-aa33-7402da98afa5" providerId="AD" clId="Web-{CBC3054F-62BF-CA07-1531-A155F9425BC1}"/>
    <pc:docChg chg="modSld">
      <pc:chgData name="Nick Carroll" userId="S::ncarroll@athertonhigh.com::8703619d-a8b3-4ea8-aa33-7402da98afa5" providerId="AD" clId="Web-{CBC3054F-62BF-CA07-1531-A155F9425BC1}" dt="2020-07-17T09:26:52.230" v="92"/>
      <pc:docMkLst>
        <pc:docMk/>
      </pc:docMkLst>
      <pc:sldChg chg="delSp modSp">
        <pc:chgData name="Nick Carroll" userId="S::ncarroll@athertonhigh.com::8703619d-a8b3-4ea8-aa33-7402da98afa5" providerId="AD" clId="Web-{CBC3054F-62BF-CA07-1531-A155F9425BC1}" dt="2020-07-17T09:26:52.230" v="92"/>
        <pc:sldMkLst>
          <pc:docMk/>
          <pc:sldMk cId="1074321042" sldId="256"/>
        </pc:sldMkLst>
        <pc:spChg chg="mod">
          <ac:chgData name="Nick Carroll" userId="S::ncarroll@athertonhigh.com::8703619d-a8b3-4ea8-aa33-7402da98afa5" providerId="AD" clId="Web-{CBC3054F-62BF-CA07-1531-A155F9425BC1}" dt="2020-07-17T09:24:59.934" v="39" actId="1076"/>
          <ac:spMkLst>
            <pc:docMk/>
            <pc:sldMk cId="1074321042" sldId="256"/>
            <ac:spMk id="195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3:41.247" v="16"/>
          <ac:spMkLst>
            <pc:docMk/>
            <pc:sldMk cId="1074321042" sldId="256"/>
            <ac:spMk id="196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3:11.138" v="2" actId="20577"/>
          <ac:spMkLst>
            <pc:docMk/>
            <pc:sldMk cId="1074321042" sldId="256"/>
            <ac:spMk id="213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3:19.356" v="7"/>
          <ac:spMkLst>
            <pc:docMk/>
            <pc:sldMk cId="1074321042" sldId="256"/>
            <ac:spMk id="235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6:14.559" v="77"/>
          <ac:spMkLst>
            <pc:docMk/>
            <pc:sldMk cId="1074321042" sldId="256"/>
            <ac:spMk id="251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4:48.809" v="34" actId="20577"/>
          <ac:spMkLst>
            <pc:docMk/>
            <pc:sldMk cId="1074321042" sldId="256"/>
            <ac:spMk id="271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3:57.231" v="20" actId="1076"/>
          <ac:spMkLst>
            <pc:docMk/>
            <pc:sldMk cId="1074321042" sldId="256"/>
            <ac:spMk id="286" creationId="{00000000-0000-0000-0000-000000000000}"/>
          </ac:spMkLst>
        </pc:spChg>
        <pc:spChg chg="del mod">
          <ac:chgData name="Nick Carroll" userId="S::ncarroll@athertonhigh.com::8703619d-a8b3-4ea8-aa33-7402da98afa5" providerId="AD" clId="Web-{CBC3054F-62BF-CA07-1531-A155F9425BC1}" dt="2020-07-17T09:26:52.230" v="92"/>
          <ac:spMkLst>
            <pc:docMk/>
            <pc:sldMk cId="1074321042" sldId="256"/>
            <ac:spMk id="289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6:33.293" v="85"/>
          <ac:spMkLst>
            <pc:docMk/>
            <pc:sldMk cId="1074321042" sldId="256"/>
            <ac:spMk id="290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3:32.778" v="13"/>
          <ac:spMkLst>
            <pc:docMk/>
            <pc:sldMk cId="1074321042" sldId="256"/>
            <ac:spMk id="307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4:28.887" v="28" actId="1076"/>
          <ac:spMkLst>
            <pc:docMk/>
            <pc:sldMk cId="1074321042" sldId="256"/>
            <ac:spMk id="308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4:38.528" v="30" actId="1076"/>
          <ac:spMkLst>
            <pc:docMk/>
            <pc:sldMk cId="1074321042" sldId="256"/>
            <ac:spMk id="313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35.637" v="60"/>
          <ac:spMkLst>
            <pc:docMk/>
            <pc:sldMk cId="1074321042" sldId="256"/>
            <ac:spMk id="317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04.871" v="42"/>
          <ac:spMkLst>
            <pc:docMk/>
            <pc:sldMk cId="1074321042" sldId="256"/>
            <ac:spMk id="327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6:41.371" v="89"/>
          <ac:spMkLst>
            <pc:docMk/>
            <pc:sldMk cId="1074321042" sldId="256"/>
            <ac:spMk id="328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45.590" v="63" actId="20577"/>
          <ac:spMkLst>
            <pc:docMk/>
            <pc:sldMk cId="1074321042" sldId="256"/>
            <ac:spMk id="330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26.559" v="54"/>
          <ac:spMkLst>
            <pc:docMk/>
            <pc:sldMk cId="1074321042" sldId="256"/>
            <ac:spMk id="334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19.778" v="51"/>
          <ac:spMkLst>
            <pc:docMk/>
            <pc:sldMk cId="1074321042" sldId="256"/>
            <ac:spMk id="337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3:25.919" v="10"/>
          <ac:spMkLst>
            <pc:docMk/>
            <pc:sldMk cId="1074321042" sldId="256"/>
            <ac:spMk id="338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14.918" v="48"/>
          <ac:spMkLst>
            <pc:docMk/>
            <pc:sldMk cId="1074321042" sldId="256"/>
            <ac:spMk id="340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10.215" v="45"/>
          <ac:spMkLst>
            <pc:docMk/>
            <pc:sldMk cId="1074321042" sldId="256"/>
            <ac:spMk id="341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30.668" v="57"/>
          <ac:spMkLst>
            <pc:docMk/>
            <pc:sldMk cId="1074321042" sldId="256"/>
            <ac:spMk id="342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4:16.044" v="24"/>
          <ac:spMkLst>
            <pc:docMk/>
            <pc:sldMk cId="1074321042" sldId="256"/>
            <ac:spMk id="347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50.653" v="67"/>
          <ac:spMkLst>
            <pc:docMk/>
            <pc:sldMk cId="1074321042" sldId="256"/>
            <ac:spMk id="348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6:22.106" v="81" actId="1076"/>
          <ac:spMkLst>
            <pc:docMk/>
            <pc:sldMk cId="1074321042" sldId="256"/>
            <ac:spMk id="362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5:58.652" v="70"/>
          <ac:spMkLst>
            <pc:docMk/>
            <pc:sldMk cId="1074321042" sldId="256"/>
            <ac:spMk id="368" creationId="{00000000-0000-0000-0000-000000000000}"/>
          </ac:spMkLst>
        </pc:spChg>
        <pc:spChg chg="mod">
          <ac:chgData name="Nick Carroll" userId="S::ncarroll@athertonhigh.com::8703619d-a8b3-4ea8-aa33-7402da98afa5" providerId="AD" clId="Web-{CBC3054F-62BF-CA07-1531-A155F9425BC1}" dt="2020-07-17T09:26:02.543" v="71" actId="20577"/>
          <ac:spMkLst>
            <pc:docMk/>
            <pc:sldMk cId="1074321042" sldId="256"/>
            <ac:spMk id="381" creationId="{00000000-0000-0000-0000-000000000000}"/>
          </ac:spMkLst>
        </pc:spChg>
        <pc:cxnChg chg="mod">
          <ac:chgData name="Nick Carroll" userId="S::ncarroll@athertonhigh.com::8703619d-a8b3-4ea8-aa33-7402da98afa5" providerId="AD" clId="Web-{CBC3054F-62BF-CA07-1531-A155F9425BC1}" dt="2020-07-17T09:24:32.981" v="29" actId="14100"/>
          <ac:cxnSpMkLst>
            <pc:docMk/>
            <pc:sldMk cId="1074321042" sldId="256"/>
            <ac:cxnSpMk id="237" creationId="{229CA148-C5A7-674A-9EBE-7E0537F4EF65}"/>
          </ac:cxnSpMkLst>
        </pc:cxnChg>
        <pc:cxnChg chg="mod">
          <ac:chgData name="Nick Carroll" userId="S::ncarroll@athertonhigh.com::8703619d-a8b3-4ea8-aa33-7402da98afa5" providerId="AD" clId="Web-{CBC3054F-62BF-CA07-1531-A155F9425BC1}" dt="2020-07-17T09:24:19.825" v="25" actId="1076"/>
          <ac:cxnSpMkLst>
            <pc:docMk/>
            <pc:sldMk cId="1074321042" sldId="256"/>
            <ac:cxnSpMk id="264" creationId="{63E57120-33BF-544B-B579-C4D6D1F155FE}"/>
          </ac:cxnSpMkLst>
        </pc:cxnChg>
      </pc:sldChg>
    </pc:docChg>
  </pc:docChgLst>
  <pc:docChgLst>
    <pc:chgData name="Nick Carroll" userId="S::ncarroll@athertonhigh.com::8703619d-a8b3-4ea8-aa33-7402da98afa5" providerId="AD" clId="Web-{76A9E329-64CC-9EB0-95C7-B7A74B69FBB8}"/>
    <pc:docChg chg="modSld">
      <pc:chgData name="Nick Carroll" userId="S::ncarroll@athertonhigh.com::8703619d-a8b3-4ea8-aa33-7402da98afa5" providerId="AD" clId="Web-{76A9E329-64CC-9EB0-95C7-B7A74B69FBB8}" dt="2020-07-17T08:56:26.751" v="36" actId="20577"/>
      <pc:docMkLst>
        <pc:docMk/>
      </pc:docMkLst>
      <pc:sldChg chg="modSp">
        <pc:chgData name="Nick Carroll" userId="S::ncarroll@athertonhigh.com::8703619d-a8b3-4ea8-aa33-7402da98afa5" providerId="AD" clId="Web-{76A9E329-64CC-9EB0-95C7-B7A74B69FBB8}" dt="2020-07-17T08:56:26.001" v="34" actId="20577"/>
        <pc:sldMkLst>
          <pc:docMk/>
          <pc:sldMk cId="1074321042" sldId="256"/>
        </pc:sldMkLst>
        <pc:spChg chg="mod">
          <ac:chgData name="Nick Carroll" userId="S::ncarroll@athertonhigh.com::8703619d-a8b3-4ea8-aa33-7402da98afa5" providerId="AD" clId="Web-{76A9E329-64CC-9EB0-95C7-B7A74B69FBB8}" dt="2020-07-17T08:56:26.001" v="34" actId="20577"/>
          <ac:spMkLst>
            <pc:docMk/>
            <pc:sldMk cId="1074321042" sldId="256"/>
            <ac:spMk id="36" creationId="{00000000-0000-0000-0000-000000000000}"/>
          </ac:spMkLst>
        </pc:spChg>
        <pc:spChg chg="mod">
          <ac:chgData name="Nick Carroll" userId="S::ncarroll@athertonhigh.com::8703619d-a8b3-4ea8-aa33-7402da98afa5" providerId="AD" clId="Web-{76A9E329-64CC-9EB0-95C7-B7A74B69FBB8}" dt="2020-07-17T08:56:15.095" v="31" actId="1076"/>
          <ac:spMkLst>
            <pc:docMk/>
            <pc:sldMk cId="1074321042" sldId="256"/>
            <ac:spMk id="263" creationId="{00000000-0000-0000-0000-000000000000}"/>
          </ac:spMkLst>
        </pc:spChg>
        <pc:spChg chg="mod">
          <ac:chgData name="Nick Carroll" userId="S::ncarroll@athertonhigh.com::8703619d-a8b3-4ea8-aa33-7402da98afa5" providerId="AD" clId="Web-{76A9E329-64CC-9EB0-95C7-B7A74B69FBB8}" dt="2020-07-17T08:55:57.969" v="23" actId="1076"/>
          <ac:spMkLst>
            <pc:docMk/>
            <pc:sldMk cId="1074321042" sldId="256"/>
            <ac:spMk id="269" creationId="{00000000-0000-0000-0000-000000000000}"/>
          </ac:spMkLst>
        </pc:spChg>
        <pc:spChg chg="mod">
          <ac:chgData name="Nick Carroll" userId="S::ncarroll@athertonhigh.com::8703619d-a8b3-4ea8-aa33-7402da98afa5" providerId="AD" clId="Web-{76A9E329-64CC-9EB0-95C7-B7A74B69FBB8}" dt="2020-07-17T08:54:17.810" v="2" actId="20577"/>
          <ac:spMkLst>
            <pc:docMk/>
            <pc:sldMk cId="1074321042" sldId="256"/>
            <ac:spMk id="276" creationId="{00000000-0000-0000-0000-000000000000}"/>
          </ac:spMkLst>
        </pc:spChg>
        <pc:spChg chg="mod">
          <ac:chgData name="Nick Carroll" userId="S::ncarroll@athertonhigh.com::8703619d-a8b3-4ea8-aa33-7402da98afa5" providerId="AD" clId="Web-{76A9E329-64CC-9EB0-95C7-B7A74B69FBB8}" dt="2020-07-17T08:55:16.156" v="7" actId="20577"/>
          <ac:spMkLst>
            <pc:docMk/>
            <pc:sldMk cId="1074321042" sldId="256"/>
            <ac:spMk id="280" creationId="{00000000-0000-0000-0000-000000000000}"/>
          </ac:spMkLst>
        </pc:spChg>
        <pc:spChg chg="mod">
          <ac:chgData name="Nick Carroll" userId="S::ncarroll@athertonhigh.com::8703619d-a8b3-4ea8-aa33-7402da98afa5" providerId="AD" clId="Web-{76A9E329-64CC-9EB0-95C7-B7A74B69FBB8}" dt="2020-07-17T08:55:40.500" v="18" actId="20577"/>
          <ac:spMkLst>
            <pc:docMk/>
            <pc:sldMk cId="1074321042" sldId="256"/>
            <ac:spMk id="336" creationId="{00000000-0000-0000-0000-000000000000}"/>
          </ac:spMkLst>
        </pc:spChg>
        <pc:cxnChg chg="mod">
          <ac:chgData name="Nick Carroll" userId="S::ncarroll@athertonhigh.com::8703619d-a8b3-4ea8-aa33-7402da98afa5" providerId="AD" clId="Web-{76A9E329-64CC-9EB0-95C7-B7A74B69FBB8}" dt="2020-07-17T08:56:01.813" v="25" actId="14100"/>
          <ac:cxnSpMkLst>
            <pc:docMk/>
            <pc:sldMk cId="1074321042" sldId="256"/>
            <ac:cxnSpMk id="232" creationId="{9B1172F4-61EA-3642-A460-2A22C0DF967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-19067" y="16485"/>
            <a:ext cx="9796004" cy="1763636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 </a:t>
            </a:r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323" y="16161125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89326" y="11457995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0182" y="11140214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88596" y="9311316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553682" y="7047538"/>
            <a:ext cx="2848701" cy="2314094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49036" y="9002909"/>
            <a:ext cx="5909338" cy="637287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82723" y="4918019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91482" y="2831361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03561" y="4731648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581115" y="662098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768071" y="682176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246863" y="107272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433817" y="109280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621308" y="10948137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7808262" y="1114892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57094" y="1439510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44048" y="1459588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612682" y="228765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99636" y="248844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33314" y="14587218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 Autumn Term 1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85045" y="861333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291673" cy="12916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732687" y="15172415"/>
            <a:ext cx="717348" cy="71734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3435291" y="14923091"/>
            <a:ext cx="1428811" cy="482694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>
            <a:off x="1008325" y="14149199"/>
            <a:ext cx="481429" cy="19883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1179131" y="13080121"/>
            <a:ext cx="406936" cy="53910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>
            <a:off x="3513532" y="13015092"/>
            <a:ext cx="43330" cy="55620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>
            <a:off x="5086214" y="12959440"/>
            <a:ext cx="0" cy="6213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 flipH="1">
            <a:off x="6030118" y="13163405"/>
            <a:ext cx="5384" cy="55096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8AAB0BF-36A9-804A-8EA6-26A41D71410B}"/>
              </a:ext>
            </a:extLst>
          </p:cNvPr>
          <p:cNvCxnSpPr>
            <a:cxnSpLocks/>
          </p:cNvCxnSpPr>
          <p:nvPr/>
        </p:nvCxnSpPr>
        <p:spPr>
          <a:xfrm flipV="1">
            <a:off x="6780123" y="13640527"/>
            <a:ext cx="0" cy="5086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 flipH="1">
            <a:off x="7548982" y="10875844"/>
            <a:ext cx="403039" cy="5810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0C2B25B-A904-7041-98FC-DA72AEDAA265}"/>
              </a:ext>
            </a:extLst>
          </p:cNvPr>
          <p:cNvCxnSpPr>
            <a:cxnSpLocks/>
          </p:cNvCxnSpPr>
          <p:nvPr/>
        </p:nvCxnSpPr>
        <p:spPr>
          <a:xfrm flipV="1">
            <a:off x="7070711" y="11578590"/>
            <a:ext cx="1047" cy="3708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22C34EC9-0363-624B-91C8-BC3109AEE089}"/>
              </a:ext>
            </a:extLst>
          </p:cNvPr>
          <p:cNvCxnSpPr>
            <a:cxnSpLocks/>
          </p:cNvCxnSpPr>
          <p:nvPr/>
        </p:nvCxnSpPr>
        <p:spPr>
          <a:xfrm flipH="1">
            <a:off x="4238101" y="11023801"/>
            <a:ext cx="7150" cy="30237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D024AB5-14AB-D94C-9065-AAF737D1206C}"/>
              </a:ext>
            </a:extLst>
          </p:cNvPr>
          <p:cNvCxnSpPr>
            <a:cxnSpLocks/>
          </p:cNvCxnSpPr>
          <p:nvPr/>
        </p:nvCxnSpPr>
        <p:spPr>
          <a:xfrm flipV="1">
            <a:off x="5679006" y="11540318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>
            <a:off x="6039400" y="10946778"/>
            <a:ext cx="12025" cy="43970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B65D886-ADBA-FC4B-9739-0F6ED4A9D67A}"/>
              </a:ext>
            </a:extLst>
          </p:cNvPr>
          <p:cNvCxnSpPr>
            <a:cxnSpLocks/>
          </p:cNvCxnSpPr>
          <p:nvPr/>
        </p:nvCxnSpPr>
        <p:spPr>
          <a:xfrm flipV="1">
            <a:off x="3804707" y="11571924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E865DA3-DE36-E64D-B463-8964711B884D}"/>
              </a:ext>
            </a:extLst>
          </p:cNvPr>
          <p:cNvCxnSpPr>
            <a:cxnSpLocks/>
          </p:cNvCxnSpPr>
          <p:nvPr/>
        </p:nvCxnSpPr>
        <p:spPr>
          <a:xfrm flipV="1">
            <a:off x="971688" y="10966909"/>
            <a:ext cx="398174" cy="1750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E2CCA24-81E9-D442-B021-72DAECEE6CBB}"/>
              </a:ext>
            </a:extLst>
          </p:cNvPr>
          <p:cNvCxnSpPr>
            <a:cxnSpLocks/>
          </p:cNvCxnSpPr>
          <p:nvPr/>
        </p:nvCxnSpPr>
        <p:spPr>
          <a:xfrm>
            <a:off x="917189" y="10864190"/>
            <a:ext cx="423099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</p:cNvCxnSpPr>
          <p:nvPr/>
        </p:nvCxnSpPr>
        <p:spPr>
          <a:xfrm flipH="1">
            <a:off x="2630864" y="8741460"/>
            <a:ext cx="1718" cy="28171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43854050-DFA9-7C43-ADFF-C58DD8789F26}"/>
              </a:ext>
            </a:extLst>
          </p:cNvPr>
          <p:cNvCxnSpPr>
            <a:cxnSpLocks/>
          </p:cNvCxnSpPr>
          <p:nvPr/>
        </p:nvCxnSpPr>
        <p:spPr>
          <a:xfrm flipV="1">
            <a:off x="1179131" y="6293500"/>
            <a:ext cx="203771" cy="21662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4514939" y="6636775"/>
            <a:ext cx="0" cy="2869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4261728" y="7388225"/>
            <a:ext cx="0" cy="31249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78CCBEC-9EFB-B247-8355-3436510655BE}"/>
              </a:ext>
            </a:extLst>
          </p:cNvPr>
          <p:cNvCxnSpPr>
            <a:cxnSpLocks/>
          </p:cNvCxnSpPr>
          <p:nvPr/>
        </p:nvCxnSpPr>
        <p:spPr>
          <a:xfrm flipH="1">
            <a:off x="7491061" y="6357738"/>
            <a:ext cx="182510" cy="5104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4022205" y="4485317"/>
            <a:ext cx="2784" cy="39391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08EBE8F6-664F-174C-8728-B23066FF1750}"/>
              </a:ext>
            </a:extLst>
          </p:cNvPr>
          <p:cNvCxnSpPr>
            <a:cxnSpLocks/>
          </p:cNvCxnSpPr>
          <p:nvPr/>
        </p:nvCxnSpPr>
        <p:spPr>
          <a:xfrm flipH="1" flipV="1">
            <a:off x="5898303" y="5149092"/>
            <a:ext cx="23571" cy="41319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22821085-9B01-1643-85C1-C64AF10D1D68}"/>
              </a:ext>
            </a:extLst>
          </p:cNvPr>
          <p:cNvCxnSpPr>
            <a:cxnSpLocks/>
          </p:cNvCxnSpPr>
          <p:nvPr/>
        </p:nvCxnSpPr>
        <p:spPr>
          <a:xfrm>
            <a:off x="5585389" y="2182812"/>
            <a:ext cx="0" cy="45169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D8FE89EB-BF86-E64A-8A5A-7463636CC8B2}"/>
              </a:ext>
            </a:extLst>
          </p:cNvPr>
          <p:cNvCxnSpPr>
            <a:cxnSpLocks/>
          </p:cNvCxnSpPr>
          <p:nvPr/>
        </p:nvCxnSpPr>
        <p:spPr>
          <a:xfrm flipV="1">
            <a:off x="4021857" y="2886546"/>
            <a:ext cx="13522" cy="2769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095C7E0C-3937-CC49-B93B-73331D8F1154}"/>
              </a:ext>
            </a:extLst>
          </p:cNvPr>
          <p:cNvCxnSpPr>
            <a:cxnSpLocks/>
          </p:cNvCxnSpPr>
          <p:nvPr/>
        </p:nvCxnSpPr>
        <p:spPr>
          <a:xfrm flipV="1">
            <a:off x="4472015" y="5107574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836860" y="8760954"/>
            <a:ext cx="527399" cy="70935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09" name="TextBox 308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718609" y="11131200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 Autumn Term 2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31569" y="1094330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64947" y="881662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7647" y="682814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</a:t>
            </a:r>
          </a:p>
          <a:p>
            <a:pPr algn="ctr"/>
            <a:r>
              <a:rPr lang="en-US" sz="1600" b="1" dirty="0"/>
              <a:t>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582504" y="2548571"/>
            <a:ext cx="128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11 Summer Preparation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H="1" flipV="1">
            <a:off x="7449556" y="13718471"/>
            <a:ext cx="149588" cy="2836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621" y="13523039"/>
            <a:ext cx="1375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Algorithms </a:t>
            </a:r>
          </a:p>
          <a:p>
            <a:pPr lvl="0" algn="ctr"/>
            <a:r>
              <a:rPr lang="en-GB" sz="1100" dirty="0"/>
              <a:t>Computational Thinking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3373" y="12447930"/>
            <a:ext cx="10888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Algorithms</a:t>
            </a:r>
          </a:p>
          <a:p>
            <a:pPr lvl="0" algn="ctr"/>
            <a:r>
              <a:rPr lang="en-GB" sz="1100" dirty="0"/>
              <a:t>Sorting:</a:t>
            </a:r>
          </a:p>
          <a:p>
            <a:pPr lvl="0" algn="ctr"/>
            <a:r>
              <a:rPr lang="en-GB" sz="1100" dirty="0"/>
              <a:t>Bubble Sort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88025" y="10468376"/>
            <a:ext cx="1721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Recap variables, constants, operators and assignment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7734" y="10328862"/>
            <a:ext cx="591637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3" name="TextBox 242"/>
          <p:cNvSpPr txBox="1"/>
          <p:nvPr/>
        </p:nvSpPr>
        <p:spPr>
          <a:xfrm>
            <a:off x="7020838" y="7819232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8" name="TextBox 257"/>
          <p:cNvSpPr txBox="1"/>
          <p:nvPr/>
        </p:nvSpPr>
        <p:spPr>
          <a:xfrm>
            <a:off x="4118639" y="5399418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H="1" flipV="1">
            <a:off x="2099209" y="13708674"/>
            <a:ext cx="120794" cy="46357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H="1" flipV="1">
            <a:off x="5299686" y="13878586"/>
            <a:ext cx="3503" cy="296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/>
          <p:cNvSpPr txBox="1"/>
          <p:nvPr/>
        </p:nvSpPr>
        <p:spPr>
          <a:xfrm>
            <a:off x="8594557" y="13339425"/>
            <a:ext cx="118555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7E79"/>
                </a:solidFill>
              </a:rPr>
              <a:t>Assessment: Exam questions on 2.1</a:t>
            </a:r>
            <a:endParaRPr lang="en-GB" sz="1100" dirty="0">
              <a:solidFill>
                <a:srgbClr val="FF7E79"/>
              </a:solidFill>
              <a:cs typeface="Calibri"/>
            </a:endParaRP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H="1" flipV="1">
            <a:off x="3360649" y="9451590"/>
            <a:ext cx="73459" cy="37821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945054" y="5639349"/>
            <a:ext cx="367371" cy="21537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H="1" flipV="1">
            <a:off x="6783741" y="7231539"/>
            <a:ext cx="15143" cy="3513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6197322" y="6421749"/>
            <a:ext cx="7505" cy="4263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2955819" y="4460499"/>
            <a:ext cx="12695" cy="39480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5525142" y="7310683"/>
            <a:ext cx="16162" cy="20643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B16335DF-B3E6-9C43-8DA5-AD74166C867F}"/>
              </a:ext>
            </a:extLst>
          </p:cNvPr>
          <p:cNvCxnSpPr>
            <a:cxnSpLocks/>
          </p:cNvCxnSpPr>
          <p:nvPr/>
        </p:nvCxnSpPr>
        <p:spPr>
          <a:xfrm flipV="1">
            <a:off x="7012212" y="2903967"/>
            <a:ext cx="5522" cy="30585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786310" y="11697207"/>
            <a:ext cx="8805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7030A0"/>
                </a:solidFill>
              </a:rPr>
              <a:t>DIRT</a:t>
            </a:r>
            <a:endParaRPr lang="en-GB" sz="1100" dirty="0">
              <a:solidFill>
                <a:srgbClr val="7030A0"/>
              </a:solidFill>
              <a:cs typeface="Calibri"/>
            </a:endParaRPr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H="1" flipV="1">
            <a:off x="8156076" y="13699727"/>
            <a:ext cx="459889" cy="392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>
            <a:off x="3240121" y="10924446"/>
            <a:ext cx="0" cy="39011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2657300" y="10405600"/>
            <a:ext cx="92296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>
                <a:solidFill>
                  <a:srgbClr val="00B050"/>
                </a:solidFill>
              </a:rPr>
              <a:t>Term 1 Assessment 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V="1">
            <a:off x="2769808" y="5201204"/>
            <a:ext cx="4436" cy="29778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7145116" y="3860545"/>
            <a:ext cx="117120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>
                <a:solidFill>
                  <a:srgbClr val="00B050"/>
                </a:solidFill>
              </a:rPr>
              <a:t>EOY assessment</a:t>
            </a:r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270CBD92-8C5C-F94E-919F-BDCDABFA5E11}"/>
              </a:ext>
            </a:extLst>
          </p:cNvPr>
          <p:cNvCxnSpPr>
            <a:cxnSpLocks/>
          </p:cNvCxnSpPr>
          <p:nvPr/>
        </p:nvCxnSpPr>
        <p:spPr>
          <a:xfrm>
            <a:off x="5515593" y="4491411"/>
            <a:ext cx="35259" cy="40156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745928" y="9900699"/>
            <a:ext cx="329606" cy="50659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>
            <a:off x="7671661" y="13018870"/>
            <a:ext cx="12354" cy="45306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Oval 259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6096697" y="1535509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926915" y="15308569"/>
            <a:ext cx="1256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</a:t>
            </a:r>
          </a:p>
          <a:p>
            <a:pPr algn="ctr"/>
            <a:r>
              <a:rPr lang="en-US" sz="1600" b="1" dirty="0"/>
              <a:t>Summer</a:t>
            </a:r>
          </a:p>
          <a:p>
            <a:pPr algn="ctr"/>
            <a:r>
              <a:rPr lang="en-US" sz="1600" b="1" dirty="0"/>
              <a:t>preparation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1679847" y="8653980"/>
            <a:ext cx="283871" cy="51781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H="1" flipV="1">
            <a:off x="4269691" y="13802484"/>
            <a:ext cx="3503" cy="296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6FE9973-F084-214D-8B07-121D8EEEA02E}"/>
              </a:ext>
            </a:extLst>
          </p:cNvPr>
          <p:cNvCxnSpPr>
            <a:cxnSpLocks/>
          </p:cNvCxnSpPr>
          <p:nvPr/>
        </p:nvCxnSpPr>
        <p:spPr>
          <a:xfrm flipH="1" flipV="1">
            <a:off x="2242064" y="9512318"/>
            <a:ext cx="100631" cy="25542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>
            <a:off x="7056111" y="10768485"/>
            <a:ext cx="1029" cy="4276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3641081" y="6589970"/>
            <a:ext cx="0" cy="29870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66"/>
          <p:cNvSpPr txBox="1"/>
          <p:nvPr/>
        </p:nvSpPr>
        <p:spPr>
          <a:xfrm>
            <a:off x="188149" y="12666787"/>
            <a:ext cx="1342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Algorithms</a:t>
            </a:r>
          </a:p>
          <a:p>
            <a:pPr algn="ctr"/>
            <a:r>
              <a:rPr lang="en-GB" sz="1100" dirty="0"/>
              <a:t>Searching: Linear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1786753" y="14252645"/>
            <a:ext cx="1342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 Algorithms</a:t>
            </a:r>
          </a:p>
          <a:p>
            <a:pPr algn="ctr"/>
            <a:r>
              <a:rPr lang="en-GB" sz="1100" dirty="0"/>
              <a:t>Searching: Binary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2587066" y="12339035"/>
            <a:ext cx="134250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Algorithms</a:t>
            </a:r>
            <a:endParaRPr lang="en-GB" sz="1100" dirty="0">
              <a:solidFill>
                <a:srgbClr val="FF0000"/>
              </a:solidFill>
              <a:cs typeface="Calibri"/>
            </a:endParaRPr>
          </a:p>
          <a:p>
            <a:pPr algn="ctr"/>
            <a:r>
              <a:rPr lang="en-GB" sz="1100" dirty="0">
                <a:solidFill>
                  <a:srgbClr val="FF0000"/>
                </a:solidFill>
              </a:rPr>
              <a:t>Searching: Linear coding and time related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3603755" y="14186735"/>
            <a:ext cx="1577844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Algorithms</a:t>
            </a:r>
            <a:endParaRPr lang="en-GB" sz="1100" dirty="0">
              <a:solidFill>
                <a:srgbClr val="FF0000"/>
              </a:solidFill>
              <a:cs typeface="Calibri"/>
            </a:endParaRPr>
          </a:p>
          <a:p>
            <a:pPr algn="ctr"/>
            <a:r>
              <a:rPr lang="en-GB" sz="1100" dirty="0">
                <a:solidFill>
                  <a:srgbClr val="FF0000"/>
                </a:solidFill>
              </a:rPr>
              <a:t>Searching: Binary coding and time related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5211705" y="14289334"/>
            <a:ext cx="10888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2.1 Algorithms</a:t>
            </a:r>
          </a:p>
          <a:p>
            <a:pPr lvl="0" algn="ctr"/>
            <a:r>
              <a:rPr lang="en-GB" sz="1100" dirty="0"/>
              <a:t>Sorting:</a:t>
            </a:r>
          </a:p>
          <a:p>
            <a:pPr lvl="0" algn="ctr"/>
            <a:r>
              <a:rPr lang="en-GB" sz="1100" dirty="0"/>
              <a:t>Merge Sort</a:t>
            </a:r>
          </a:p>
        </p:txBody>
      </p:sp>
      <p:sp>
        <p:nvSpPr>
          <p:cNvPr id="297" name="TextBox 296"/>
          <p:cNvSpPr txBox="1"/>
          <p:nvPr/>
        </p:nvSpPr>
        <p:spPr>
          <a:xfrm>
            <a:off x="5458516" y="12630917"/>
            <a:ext cx="10888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Algorithms</a:t>
            </a:r>
          </a:p>
          <a:p>
            <a:pPr lvl="0" algn="ctr"/>
            <a:r>
              <a:rPr lang="en-GB" sz="1100" dirty="0"/>
              <a:t>Sorting:</a:t>
            </a:r>
          </a:p>
          <a:p>
            <a:pPr lvl="0" algn="ctr"/>
            <a:r>
              <a:rPr lang="en-GB" sz="1100" dirty="0"/>
              <a:t>Insertion Sort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6327459" y="14313911"/>
            <a:ext cx="10888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2.1 Algorithms</a:t>
            </a:r>
          </a:p>
          <a:p>
            <a:pPr lvl="0" algn="ctr"/>
            <a:r>
              <a:rPr lang="en-GB" sz="1100" dirty="0"/>
              <a:t>Sorting:</a:t>
            </a:r>
          </a:p>
          <a:p>
            <a:pPr lvl="0" algn="ctr"/>
            <a:r>
              <a:rPr lang="en-GB" sz="1100" dirty="0"/>
              <a:t>Merge Sort</a:t>
            </a:r>
          </a:p>
        </p:txBody>
      </p:sp>
      <p:sp>
        <p:nvSpPr>
          <p:cNvPr id="318" name="TextBox 317"/>
          <p:cNvSpPr txBox="1"/>
          <p:nvPr/>
        </p:nvSpPr>
        <p:spPr>
          <a:xfrm>
            <a:off x="7113087" y="12384840"/>
            <a:ext cx="10888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2.1 Algorithms</a:t>
            </a:r>
          </a:p>
          <a:p>
            <a:pPr lvl="0" algn="ctr"/>
            <a:r>
              <a:rPr lang="en-GB" sz="1100" dirty="0"/>
              <a:t>Interpreting and correcting</a:t>
            </a:r>
          </a:p>
        </p:txBody>
      </p:sp>
      <p:sp>
        <p:nvSpPr>
          <p:cNvPr id="325" name="TextBox 324"/>
          <p:cNvSpPr txBox="1"/>
          <p:nvPr/>
        </p:nvSpPr>
        <p:spPr>
          <a:xfrm>
            <a:off x="5038034" y="11946363"/>
            <a:ext cx="1624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 Recap sequence, iteration, selection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5703255" y="10638064"/>
            <a:ext cx="1249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Recap file handling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4688094" y="10326781"/>
            <a:ext cx="124967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Subprograms and functions)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-40148" y="9539895"/>
            <a:ext cx="899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Data Conversion</a:t>
            </a: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V="1">
            <a:off x="6222637" y="9455463"/>
            <a:ext cx="1" cy="38164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H="1" flipV="1">
            <a:off x="7326933" y="9443879"/>
            <a:ext cx="12982" cy="31326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>
            <a:off x="6693336" y="8766024"/>
            <a:ext cx="39" cy="35797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>
            <a:off x="7447700" y="8852510"/>
            <a:ext cx="267810" cy="35547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 flipH="1" flipV="1">
            <a:off x="8288980" y="9391643"/>
            <a:ext cx="273210" cy="34539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8014712" y="8636987"/>
            <a:ext cx="389596" cy="20489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TextBox 270"/>
          <p:cNvSpPr txBox="1"/>
          <p:nvPr/>
        </p:nvSpPr>
        <p:spPr>
          <a:xfrm>
            <a:off x="7235540" y="7973321"/>
            <a:ext cx="118555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7E79"/>
                </a:solidFill>
              </a:rPr>
              <a:t>Extended Writing:</a:t>
            </a:r>
            <a:endParaRPr lang="en-GB" sz="1100" dirty="0">
              <a:solidFill>
                <a:srgbClr val="FF7E79"/>
              </a:solidFill>
              <a:cs typeface="Calibri"/>
            </a:endParaRPr>
          </a:p>
          <a:p>
            <a:pPr lvl="0" algn="ctr"/>
            <a:endParaRPr lang="en-GB" sz="1100" dirty="0">
              <a:solidFill>
                <a:srgbClr val="FF7E79"/>
              </a:solidFill>
              <a:cs typeface="Calibri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93423" y="6588591"/>
            <a:ext cx="118555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7E79"/>
                </a:solidFill>
              </a:rPr>
              <a:t>Extended Write: Algorithms &amp; Ethics</a:t>
            </a:r>
            <a:endParaRPr lang="en-GB" sz="1100" dirty="0">
              <a:solidFill>
                <a:srgbClr val="FF7E79"/>
              </a:solidFill>
              <a:cs typeface="Calibri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85811" y="5748659"/>
            <a:ext cx="8805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</a:rPr>
              <a:t>DIRT</a:t>
            </a:r>
          </a:p>
        </p:txBody>
      </p:sp>
      <p:sp>
        <p:nvSpPr>
          <p:cNvPr id="362" name="TextBox 361"/>
          <p:cNvSpPr txBox="1"/>
          <p:nvPr/>
        </p:nvSpPr>
        <p:spPr>
          <a:xfrm>
            <a:off x="8790497" y="3243734"/>
            <a:ext cx="8805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</a:rPr>
              <a:t>DIRT</a:t>
            </a:r>
          </a:p>
        </p:txBody>
      </p: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3D526A9F-69B1-6848-BE28-D0D0F2031640}"/>
              </a:ext>
            </a:extLst>
          </p:cNvPr>
          <p:cNvCxnSpPr>
            <a:cxnSpLocks/>
            <a:endCxn id="309" idx="3"/>
          </p:cNvCxnSpPr>
          <p:nvPr/>
        </p:nvCxnSpPr>
        <p:spPr>
          <a:xfrm flipH="1" flipV="1">
            <a:off x="8757003" y="11546699"/>
            <a:ext cx="194876" cy="11793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8849120" y="7342448"/>
            <a:ext cx="8805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</a:rPr>
              <a:t>DIRT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4017146" y="9870111"/>
            <a:ext cx="8805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</a:rPr>
              <a:t>DIRT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V="1">
            <a:off x="4505380" y="9580504"/>
            <a:ext cx="3496" cy="24109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H="1">
            <a:off x="4333941" y="8788580"/>
            <a:ext cx="400" cy="29702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H="1">
            <a:off x="8550227" y="8141366"/>
            <a:ext cx="217704" cy="181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H="1">
            <a:off x="8631321" y="7754063"/>
            <a:ext cx="413319" cy="1420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140225" y="11956046"/>
            <a:ext cx="8805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</a:rPr>
              <a:t>DIRT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22C34EC9-0363-624B-91C8-BC3109AEE089}"/>
              </a:ext>
            </a:extLst>
          </p:cNvPr>
          <p:cNvCxnSpPr>
            <a:cxnSpLocks/>
          </p:cNvCxnSpPr>
          <p:nvPr/>
        </p:nvCxnSpPr>
        <p:spPr>
          <a:xfrm flipH="1" flipV="1">
            <a:off x="2513131" y="11571924"/>
            <a:ext cx="5089" cy="40179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>
            <a:off x="1204324" y="12440911"/>
            <a:ext cx="134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System Architecture</a:t>
            </a:r>
            <a:endParaRPr lang="en-GB" sz="1100" dirty="0"/>
          </a:p>
        </p:txBody>
      </p: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1943003" y="12672560"/>
            <a:ext cx="215132" cy="66383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/>
          <p:cNvSpPr txBox="1"/>
          <p:nvPr/>
        </p:nvSpPr>
        <p:spPr>
          <a:xfrm>
            <a:off x="2513131" y="13989880"/>
            <a:ext cx="134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CPU performance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H="1" flipV="1">
            <a:off x="3077447" y="13699887"/>
            <a:ext cx="31198" cy="28164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>
            <a:off x="3778690" y="12624497"/>
            <a:ext cx="108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/>
              <a:t>Memory</a:t>
            </a:r>
            <a:endParaRPr lang="en-GB" sz="1100" dirty="0"/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>
            <a:off x="4351787" y="12874849"/>
            <a:ext cx="43330" cy="55620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/>
          <p:cNvSpPr txBox="1"/>
          <p:nvPr/>
        </p:nvSpPr>
        <p:spPr>
          <a:xfrm>
            <a:off x="8204342" y="14097139"/>
            <a:ext cx="10888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0000"/>
                </a:solidFill>
              </a:rPr>
              <a:t>Trace tables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6341768" y="12885033"/>
            <a:ext cx="1088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Recap mem, VM </a:t>
            </a:r>
            <a:r>
              <a:rPr lang="en-GB" sz="1100"/>
              <a:t>and cache</a:t>
            </a:r>
            <a:endParaRPr lang="en-GB" sz="1100" dirty="0"/>
          </a:p>
        </p:txBody>
      </p:sp>
      <p:sp>
        <p:nvSpPr>
          <p:cNvPr id="200" name="TextBox 199"/>
          <p:cNvSpPr txBox="1"/>
          <p:nvPr/>
        </p:nvSpPr>
        <p:spPr>
          <a:xfrm>
            <a:off x="7200162" y="14022904"/>
            <a:ext cx="1088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/>
              <a:t>Embedded Systems</a:t>
            </a:r>
            <a:endParaRPr lang="en-GB" sz="1100" dirty="0"/>
          </a:p>
        </p:txBody>
      </p:sp>
      <p:sp>
        <p:nvSpPr>
          <p:cNvPr id="201" name="TextBox 200"/>
          <p:cNvSpPr txBox="1"/>
          <p:nvPr/>
        </p:nvSpPr>
        <p:spPr>
          <a:xfrm>
            <a:off x="6388828" y="10256120"/>
            <a:ext cx="16244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 Recap </a:t>
            </a:r>
            <a:r>
              <a:rPr lang="en-GB" sz="1100"/>
              <a:t>common arithmetic &amp; Boolean operators </a:t>
            </a:r>
            <a:endParaRPr lang="en-GB" sz="1100" dirty="0"/>
          </a:p>
        </p:txBody>
      </p:sp>
      <p:sp>
        <p:nvSpPr>
          <p:cNvPr id="203" name="TextBox 202"/>
          <p:cNvSpPr txBox="1"/>
          <p:nvPr/>
        </p:nvSpPr>
        <p:spPr>
          <a:xfrm>
            <a:off x="3577869" y="10657082"/>
            <a:ext cx="1272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Need for storage/</a:t>
            </a:r>
          </a:p>
          <a:p>
            <a:pPr lvl="0" algn="ctr"/>
            <a:r>
              <a:rPr lang="en-GB" sz="1100" dirty="0"/>
              <a:t>characteristics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3833137" y="5559714"/>
            <a:ext cx="1249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SQL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579293" y="9854525"/>
            <a:ext cx="1249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Networks &amp; topologies</a:t>
            </a:r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AB65D886-ADBA-FC4B-9739-0F6ED4A9D67A}"/>
              </a:ext>
            </a:extLst>
          </p:cNvPr>
          <p:cNvCxnSpPr>
            <a:cxnSpLocks/>
          </p:cNvCxnSpPr>
          <p:nvPr/>
        </p:nvCxnSpPr>
        <p:spPr>
          <a:xfrm>
            <a:off x="5305735" y="10813857"/>
            <a:ext cx="6023" cy="34070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6514390" y="11988604"/>
            <a:ext cx="1249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Data units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55414" y="11228732"/>
            <a:ext cx="1088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Algorithms</a:t>
            </a:r>
          </a:p>
          <a:p>
            <a:pPr lvl="0" algn="ctr"/>
            <a:r>
              <a:rPr lang="en-GB" sz="1100" dirty="0"/>
              <a:t>pseudocode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3031864" y="11939989"/>
            <a:ext cx="1803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Data </a:t>
            </a:r>
            <a:r>
              <a:rPr lang="en-GB" sz="1100"/>
              <a:t>Storage calculations</a:t>
            </a:r>
            <a:endParaRPr lang="en-GB" sz="1100" dirty="0"/>
          </a:p>
        </p:txBody>
      </p:sp>
      <p:sp>
        <p:nvSpPr>
          <p:cNvPr id="292" name="TextBox 291"/>
          <p:cNvSpPr txBox="1"/>
          <p:nvPr/>
        </p:nvSpPr>
        <p:spPr>
          <a:xfrm>
            <a:off x="-19067" y="10567631"/>
            <a:ext cx="1088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Algorithm questions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47707" y="8585568"/>
            <a:ext cx="899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Binary Addition 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1001434" y="8331725"/>
            <a:ext cx="899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Binary Shifts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1795027" y="9794011"/>
            <a:ext cx="108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Characters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2086455" y="8396824"/>
            <a:ext cx="108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Images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2838164" y="9920689"/>
            <a:ext cx="108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Sound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2737918" y="8662388"/>
            <a:ext cx="1088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Compression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5809767" y="8382994"/>
            <a:ext cx="1249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performance factors</a:t>
            </a:r>
            <a:endParaRPr lang="en-GB" sz="1100" dirty="0"/>
          </a:p>
        </p:txBody>
      </p:sp>
      <p:sp>
        <p:nvSpPr>
          <p:cNvPr id="307" name="TextBox 306"/>
          <p:cNvSpPr txBox="1"/>
          <p:nvPr/>
        </p:nvSpPr>
        <p:spPr>
          <a:xfrm>
            <a:off x="6778898" y="9831497"/>
            <a:ext cx="124967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client server/P2P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6693177" y="8440920"/>
            <a:ext cx="1249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Network hardware</a:t>
            </a:r>
            <a:endParaRPr lang="en-GB" sz="1100" dirty="0"/>
          </a:p>
        </p:txBody>
      </p:sp>
      <p:sp>
        <p:nvSpPr>
          <p:cNvPr id="310" name="TextBox 309"/>
          <p:cNvSpPr txBox="1"/>
          <p:nvPr/>
        </p:nvSpPr>
        <p:spPr>
          <a:xfrm>
            <a:off x="8175125" y="9794011"/>
            <a:ext cx="1249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Internet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7284077" y="8586522"/>
            <a:ext cx="1249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Cloud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7433536" y="5934159"/>
            <a:ext cx="124967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Proliferation of digital technology</a:t>
            </a:r>
          </a:p>
        </p:txBody>
      </p:sp>
      <p:sp>
        <p:nvSpPr>
          <p:cNvPr id="326" name="TextBox 325"/>
          <p:cNvSpPr txBox="1"/>
          <p:nvPr/>
        </p:nvSpPr>
        <p:spPr>
          <a:xfrm>
            <a:off x="4908386" y="7610085"/>
            <a:ext cx="1249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Ethical Issues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6172595" y="7637328"/>
            <a:ext cx="124967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Cultural Issues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5512025" y="6137229"/>
            <a:ext cx="14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Environmental Issues</a:t>
            </a:r>
            <a:endParaRPr lang="en-GB" sz="1100" dirty="0"/>
          </a:p>
        </p:txBody>
      </p:sp>
      <p:sp>
        <p:nvSpPr>
          <p:cNvPr id="334" name="TextBox 333"/>
          <p:cNvSpPr txBox="1"/>
          <p:nvPr/>
        </p:nvSpPr>
        <p:spPr>
          <a:xfrm>
            <a:off x="3108645" y="6314693"/>
            <a:ext cx="9720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Privacy Issues</a:t>
            </a:r>
          </a:p>
        </p:txBody>
      </p: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1921698" y="7265356"/>
            <a:ext cx="97154" cy="28892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/>
          <p:cNvSpPr txBox="1"/>
          <p:nvPr/>
        </p:nvSpPr>
        <p:spPr>
          <a:xfrm>
            <a:off x="1481922" y="7585162"/>
            <a:ext cx="5760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DPA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2751025" y="7670402"/>
            <a:ext cx="9015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rgbClr val="FF0000"/>
                </a:solidFill>
              </a:rPr>
              <a:t>Computer Misuse Act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3960723" y="7759703"/>
            <a:ext cx="9015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Creative Commons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4187376" y="5958515"/>
            <a:ext cx="90156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rgbClr val="FF0000"/>
                </a:solidFill>
              </a:rPr>
              <a:t>Copyright, Design Patents</a:t>
            </a:r>
            <a:endParaRPr lang="en-GB" sz="1100" dirty="0">
              <a:solidFill>
                <a:srgbClr val="FF0000"/>
              </a:solidFill>
            </a:endParaRPr>
          </a:p>
        </p:txBody>
      </p: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 flipV="1">
            <a:off x="3262911" y="7195312"/>
            <a:ext cx="53378" cy="42743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TextBox 346"/>
          <p:cNvSpPr txBox="1"/>
          <p:nvPr/>
        </p:nvSpPr>
        <p:spPr>
          <a:xfrm>
            <a:off x="3703124" y="8330549"/>
            <a:ext cx="117120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>
                <a:solidFill>
                  <a:srgbClr val="00B050"/>
                </a:solidFill>
              </a:rPr>
              <a:t>Mid Term Assessment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6030118" y="4192877"/>
            <a:ext cx="1440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Recap: Computer Architecture</a:t>
            </a:r>
          </a:p>
        </p:txBody>
      </p:sp>
      <p:sp>
        <p:nvSpPr>
          <p:cNvPr id="365" name="TextBox 364"/>
          <p:cNvSpPr txBox="1"/>
          <p:nvPr/>
        </p:nvSpPr>
        <p:spPr>
          <a:xfrm>
            <a:off x="2100718" y="5565046"/>
            <a:ext cx="14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Data Types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2300318" y="4128595"/>
            <a:ext cx="144090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Arrays</a:t>
            </a:r>
          </a:p>
        </p:txBody>
      </p:sp>
      <p:sp>
        <p:nvSpPr>
          <p:cNvPr id="375" name="TextBox 374"/>
          <p:cNvSpPr txBox="1"/>
          <p:nvPr/>
        </p:nvSpPr>
        <p:spPr>
          <a:xfrm>
            <a:off x="3672115" y="4263730"/>
            <a:ext cx="14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List Manipulation 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4789079" y="4208231"/>
            <a:ext cx="14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SQL question </a:t>
            </a:r>
          </a:p>
        </p:txBody>
      </p:sp>
      <p:sp>
        <p:nvSpPr>
          <p:cNvPr id="377" name="TextBox 376"/>
          <p:cNvSpPr txBox="1"/>
          <p:nvPr/>
        </p:nvSpPr>
        <p:spPr>
          <a:xfrm>
            <a:off x="5341568" y="5594532"/>
            <a:ext cx="1440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Programming techniques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6844767" y="5356881"/>
            <a:ext cx="14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Recap: Algorithms</a:t>
            </a:r>
          </a:p>
        </p:txBody>
      </p:sp>
      <p:sp>
        <p:nvSpPr>
          <p:cNvPr id="381" name="TextBox 380"/>
          <p:cNvSpPr txBox="1"/>
          <p:nvPr/>
        </p:nvSpPr>
        <p:spPr>
          <a:xfrm>
            <a:off x="8346517" y="4835573"/>
            <a:ext cx="144090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100"/>
              <a:t>Recap: Network</a:t>
            </a:r>
            <a:endParaRPr lang="en-GB" sz="1100" dirty="0"/>
          </a:p>
          <a:p>
            <a:pPr algn="ctr"/>
            <a:endParaRPr lang="en-GB" sz="1100" dirty="0"/>
          </a:p>
        </p:txBody>
      </p:sp>
      <p:sp>
        <p:nvSpPr>
          <p:cNvPr id="212" name="TextBox 211"/>
          <p:cNvSpPr txBox="1"/>
          <p:nvPr/>
        </p:nvSpPr>
        <p:spPr>
          <a:xfrm>
            <a:off x="6136578" y="3294486"/>
            <a:ext cx="14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Programming Project </a:t>
            </a:r>
            <a:endParaRPr lang="en-GB" sz="1100" dirty="0"/>
          </a:p>
        </p:txBody>
      </p:sp>
      <p:sp>
        <p:nvSpPr>
          <p:cNvPr id="216" name="TextBox 215"/>
          <p:cNvSpPr txBox="1"/>
          <p:nvPr/>
        </p:nvSpPr>
        <p:spPr>
          <a:xfrm>
            <a:off x="5084116" y="1762370"/>
            <a:ext cx="1440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Flipped Learning: Protocols and Layers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3296693" y="3310026"/>
            <a:ext cx="14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Revision: Algorithms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33311" y="16831618"/>
            <a:ext cx="1219200" cy="5582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PSHE topics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471542" y="16824673"/>
            <a:ext cx="1395663" cy="558293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Extended Write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3048334" y="16853166"/>
            <a:ext cx="1395663" cy="55829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Cultural Capital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4572732" y="16865544"/>
            <a:ext cx="1395663" cy="5582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Assessments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6103165" y="16861232"/>
            <a:ext cx="1395663" cy="55829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Careers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7649353" y="16862860"/>
            <a:ext cx="1395663" cy="55829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5527507" y="8760284"/>
            <a:ext cx="124967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rgbClr val="0070C0"/>
                </a:solidFill>
              </a:rPr>
              <a:t>Network Engineer</a:t>
            </a:r>
            <a:endParaRPr lang="en-GB" sz="1100" dirty="0">
              <a:solidFill>
                <a:srgbClr val="0070C0"/>
              </a:solidFill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4679409" y="6510014"/>
            <a:ext cx="124967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Law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6240157" y="6458197"/>
            <a:ext cx="124967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rgbClr val="FFC000"/>
                </a:solidFill>
              </a:rPr>
              <a:t>Data security</a:t>
            </a:r>
            <a:endParaRPr lang="en-GB" sz="1100" dirty="0">
              <a:solidFill>
                <a:srgbClr val="FFC000"/>
              </a:solidFill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2246274" y="13083646"/>
            <a:ext cx="124967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C000"/>
                </a:solidFill>
              </a:rPr>
              <a:t>Digital Divide</a:t>
            </a:r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14800</TotalTime>
  <Words>271</Words>
  <Application>Microsoft Office PowerPoint</Application>
  <PresentationFormat>Custom</PresentationFormat>
  <Paragraphs>112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Mr N Carroll</cp:lastModifiedBy>
  <cp:revision>433</cp:revision>
  <cp:lastPrinted>2019-07-08T12:04:50Z</cp:lastPrinted>
  <dcterms:created xsi:type="dcterms:W3CDTF">2018-02-08T08:28:53Z</dcterms:created>
  <dcterms:modified xsi:type="dcterms:W3CDTF">2020-07-17T09:26:52Z</dcterms:modified>
</cp:coreProperties>
</file>