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3F5"/>
    <a:srgbClr val="FCE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644" y="2226504"/>
            <a:ext cx="641081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644" y="4777380"/>
            <a:ext cx="641081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8164196" y="1819273"/>
            <a:ext cx="990599" cy="247714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916717" y="3254881"/>
            <a:ext cx="3859795" cy="247715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00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4961454"/>
            <a:ext cx="6957171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8644" y="685800"/>
            <a:ext cx="6957171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938643" y="5528192"/>
            <a:ext cx="6957171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72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927100"/>
            <a:ext cx="6957172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488024"/>
            <a:ext cx="6957172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44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701383" y="651691"/>
            <a:ext cx="651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658537" y="2900293"/>
            <a:ext cx="670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066" y="927100"/>
            <a:ext cx="6673750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502885" y="3809279"/>
            <a:ext cx="6116655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5000817"/>
            <a:ext cx="6872312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333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2057400"/>
            <a:ext cx="6957172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4" y="5024909"/>
            <a:ext cx="6957171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629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927100"/>
            <a:ext cx="69588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3" y="2489200"/>
            <a:ext cx="25062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938643" y="3147164"/>
            <a:ext cx="25062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9415" y="2489200"/>
            <a:ext cx="251216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92510" y="3147164"/>
            <a:ext cx="2512161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55196" y="2489200"/>
            <a:ext cx="251216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57680" y="3147164"/>
            <a:ext cx="2509677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569074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3698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33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3" y="927100"/>
            <a:ext cx="687403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3" y="4179596"/>
            <a:ext cx="25062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03976" y="2489200"/>
            <a:ext cx="2183073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938642" y="4837559"/>
            <a:ext cx="25062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95386" y="4179595"/>
            <a:ext cx="251216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49288" y="2489200"/>
            <a:ext cx="2183073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95386" y="4848209"/>
            <a:ext cx="2512161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55196" y="4179596"/>
            <a:ext cx="251216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617694" y="2489200"/>
            <a:ext cx="2183073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55196" y="4837559"/>
            <a:ext cx="2512161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564187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33698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489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56410" y="6387911"/>
            <a:ext cx="1073149" cy="228659"/>
          </a:xfrm>
        </p:spPr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9144" y="6387910"/>
            <a:ext cx="418144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81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720" y="0"/>
            <a:ext cx="9880455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49440" y="402165"/>
            <a:ext cx="4994779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657418" y="1626980"/>
            <a:ext cx="5995993" cy="3604043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906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505" y="1447799"/>
            <a:ext cx="1206309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8966" y="1447799"/>
            <a:ext cx="4785014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425" y="6365498"/>
            <a:ext cx="418144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134" y="927099"/>
            <a:ext cx="6872311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8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662" y="2257588"/>
            <a:ext cx="3348228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5866" y="2257588"/>
            <a:ext cx="3339392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8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8643" y="2489201"/>
            <a:ext cx="3940062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296" y="2489203"/>
            <a:ext cx="3940062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94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411" y="2489200"/>
            <a:ext cx="3936294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8643" y="3248491"/>
            <a:ext cx="3940062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7296" y="2489201"/>
            <a:ext cx="3940061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7296" y="3245836"/>
            <a:ext cx="3940062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80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6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3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3" y="1447800"/>
            <a:ext cx="293863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9671" y="1447800"/>
            <a:ext cx="3935588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938645" y="3086846"/>
            <a:ext cx="2938638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6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1381390"/>
            <a:ext cx="3236013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6485" y="1320800"/>
            <a:ext cx="3023694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086100"/>
            <a:ext cx="3236013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31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938643" y="927100"/>
            <a:ext cx="687403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6414" y="2489200"/>
            <a:ext cx="6874032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05647" y="6365499"/>
            <a:ext cx="107314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365497"/>
            <a:ext cx="418144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5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E231B0-4DF9-4F51-9639-4A77B2D6A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380835"/>
              </p:ext>
            </p:extLst>
          </p:nvPr>
        </p:nvGraphicFramePr>
        <p:xfrm>
          <a:off x="4717774" y="20503"/>
          <a:ext cx="5178348" cy="676656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589174">
                  <a:extLst>
                    <a:ext uri="{9D8B030D-6E8A-4147-A177-3AD203B41FA5}">
                      <a16:colId xmlns:a16="http://schemas.microsoft.com/office/drawing/2014/main" val="2191684507"/>
                    </a:ext>
                  </a:extLst>
                </a:gridCol>
                <a:gridCol w="2589174">
                  <a:extLst>
                    <a:ext uri="{9D8B030D-6E8A-4147-A177-3AD203B41FA5}">
                      <a16:colId xmlns:a16="http://schemas.microsoft.com/office/drawing/2014/main" val="56201803"/>
                    </a:ext>
                  </a:extLst>
                </a:gridCol>
              </a:tblGrid>
              <a:tr h="257390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 Study: Economic Change in the UK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405072"/>
                  </a:ext>
                </a:extLst>
              </a:tr>
              <a:tr h="23399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 in the Wider World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559478"/>
                  </a:ext>
                </a:extLst>
              </a:tr>
              <a:tr h="110488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UK has one of the largest economies in the world.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UK has huge political, economic and cultural influences.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UK is highly regarded for its fairness and tolerance.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UK has global transport links i.e. Heathrow and the Eurostar.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60489"/>
                  </a:ext>
                </a:extLst>
              </a:tr>
              <a:tr h="218392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Causes of Economic Change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Towards Post-Industrial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29329"/>
                  </a:ext>
                </a:extLst>
              </a:tr>
              <a:tr h="73576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De-industrialisation and the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decline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the UK’s industrial base.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Globalisation 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 meant many industries have moved overseas, where labour costs are lower.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Government investing 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supporting vital businesses.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quaternary industry 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increased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whilst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has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decreased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Numbers in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tertiary industry 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stayed the steady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Big increase in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professional </a:t>
                      </a:r>
                      <a:r>
                        <a:rPr lang="en-GB" sz="9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technical jobs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174892"/>
                  </a:ext>
                </a:extLst>
              </a:tr>
              <a:tr h="21839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Developments of Science Parks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CS: UK Car Industry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977964"/>
                  </a:ext>
                </a:extLst>
              </a:tr>
              <a:tr h="82007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Science Parks are groups of scientific and technical knowledge based businesses on a single site.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Access to </a:t>
                      </a: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transport routes</a:t>
                      </a:r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Highly educated workers</a:t>
                      </a:r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Staff benefit from </a:t>
                      </a: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attractive working conditions</a:t>
                      </a:r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Attracts </a:t>
                      </a: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clusters </a:t>
                      </a:r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 related </a:t>
                      </a: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high-tech businesses</a:t>
                      </a:r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rgbClr val="F5E3F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Every year the UK makes 1.5 million cars. These factories are owned by large TNCs. i.e. Nissan.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7% of energy used there factories is from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 energy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cars are more energy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efficient and lighter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Nissan produces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electric and hybrid cars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rgbClr val="F5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077721"/>
                  </a:ext>
                </a:extLst>
              </a:tr>
              <a:tr h="212134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Change to a Rural Landscape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40200"/>
                  </a:ext>
                </a:extLst>
              </a:tr>
              <a:tr h="21839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Economic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664114"/>
                  </a:ext>
                </a:extLst>
              </a:tr>
              <a:tr h="6207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Rising house prices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 caused tensions in villages.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Villages are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unpopulated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during the day causing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loss of identity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Resentment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towards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poor migrant communities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rgbClr val="F5E3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Lack of affordable housing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local first time buyers. </a:t>
                      </a:r>
                    </a:p>
                    <a:p>
                      <a:pPr algn="l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Sales of farmland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 increased rural unemployment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l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Influx of poor migrants puts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pressures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on local services.</a:t>
                      </a:r>
                    </a:p>
                  </a:txBody>
                  <a:tcPr>
                    <a:solidFill>
                      <a:srgbClr val="F5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332472"/>
                  </a:ext>
                </a:extLst>
              </a:tr>
              <a:tr h="21839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Improvements to Transport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 North/South Divide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1120"/>
                  </a:ext>
                </a:extLst>
              </a:tr>
              <a:tr h="118188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</a:t>
                      </a:r>
                      <a:r>
                        <a:rPr lang="en-GB" sz="9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£15 billion ‘Road Improvement Strategy</a:t>
                      </a:r>
                      <a:r>
                        <a:rPr lang="en-GB" sz="900" b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’. This will involve 10 new roads and 1,600 extra lanes</a:t>
                      </a:r>
                      <a:r>
                        <a:rPr lang="en-GB" sz="9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£50 billion HS2 railway </a:t>
                      </a:r>
                      <a:r>
                        <a:rPr lang="en-GB" sz="900" b="0" dirty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improve connections between key UK cities.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£18 billion </a:t>
                      </a:r>
                      <a:r>
                        <a:rPr lang="en-GB" sz="9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 Heathrow’s controversial </a:t>
                      </a:r>
                      <a:r>
                        <a:rPr lang="en-GB" sz="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third runway</a:t>
                      </a:r>
                      <a:r>
                        <a:rPr lang="en-GB" sz="9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 has many </a:t>
                      </a:r>
                      <a:r>
                        <a:rPr lang="en-GB" sz="9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large ports </a:t>
                      </a:r>
                      <a:r>
                        <a:rPr lang="en-GB" sz="9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importing and exporting goods. </a:t>
                      </a:r>
                    </a:p>
                  </a:txBody>
                  <a:tcPr>
                    <a:solidFill>
                      <a:srgbClr val="F5E3F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Wages are </a:t>
                      </a: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the North.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Health is </a:t>
                      </a: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better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the South.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Education is </a:t>
                      </a: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worse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the North.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The government is aiming to support a </a:t>
                      </a:r>
                      <a:r>
                        <a:rPr lang="en-GB" sz="9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Northern Powerhouse 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 to resolve regional differences.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More </a:t>
                      </a:r>
                      <a:r>
                        <a:rPr lang="en-GB" sz="9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devolving of powers 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disadvantaged regions.</a:t>
                      </a:r>
                    </a:p>
                  </a:txBody>
                  <a:tcPr>
                    <a:solidFill>
                      <a:srgbClr val="F5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45284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2D8E729-8504-4065-8F28-61F40974B0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" t="1071" r="691" b="1349"/>
          <a:stretch/>
        </p:blipFill>
        <p:spPr>
          <a:xfrm>
            <a:off x="7304433" y="274610"/>
            <a:ext cx="2591689" cy="14216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907BA8-A5F2-4678-8176-9B0ED6C8C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1894">
            <a:off x="9390926" y="-14624"/>
            <a:ext cx="472109" cy="3382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A763A3-355D-41DD-95CC-A5A9ED111C3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550" y="2816793"/>
            <a:ext cx="303008" cy="2428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3450B6-1EA8-4BBF-BA58-91151816F2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82" y="4001550"/>
            <a:ext cx="374535" cy="4802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20E7E8-4917-486D-AEC9-F4C85874A6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400" y="2918756"/>
            <a:ext cx="245033" cy="2818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7DA4314-FFE9-4CD0-B283-35CD36E4CB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795" y="5296913"/>
            <a:ext cx="325209" cy="2818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8ED3CE5-0207-4C57-B5B3-8F2DB418077A}"/>
              </a:ext>
            </a:extLst>
          </p:cNvPr>
          <p:cNvSpPr/>
          <p:nvPr/>
        </p:nvSpPr>
        <p:spPr>
          <a:xfrm>
            <a:off x="36340" y="118038"/>
            <a:ext cx="43368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“Suggest how the UK benefits economically and politically from its membership from the commonwealth”</a:t>
            </a:r>
          </a:p>
        </p:txBody>
      </p:sp>
    </p:spTree>
    <p:extLst>
      <p:ext uri="{BB962C8B-B14F-4D97-AF65-F5344CB8AC3E}">
        <p14:creationId xmlns:p14="http://schemas.microsoft.com/office/powerpoint/2010/main" val="1553868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4999</TotalTime>
  <Words>416</Words>
  <Application>Microsoft Office PowerPoint</Application>
  <PresentationFormat>A4 Paper (210x297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 </cp:lastModifiedBy>
  <cp:revision>126</cp:revision>
  <cp:lastPrinted>2017-02-06T10:14:40Z</cp:lastPrinted>
  <dcterms:created xsi:type="dcterms:W3CDTF">2017-02-02T20:47:55Z</dcterms:created>
  <dcterms:modified xsi:type="dcterms:W3CDTF">2020-04-03T10:16:22Z</dcterms:modified>
</cp:coreProperties>
</file>