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Lst>
  <p:sldSz cx="9906000" cy="6858000" type="A4"/>
  <p:notesSz cx="6889750" cy="100218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E3F5"/>
    <a:srgbClr val="FCEEF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87" d="100"/>
          <a:sy n="87" d="100"/>
        </p:scale>
        <p:origin x="82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 name="Group 5"/>
          <p:cNvGrpSpPr/>
          <p:nvPr/>
        </p:nvGrpSpPr>
        <p:grpSpPr>
          <a:xfrm>
            <a:off x="-1720" y="0"/>
            <a:ext cx="9907720" cy="6860798"/>
            <a:chOff x="-1588" y="0"/>
            <a:chExt cx="9145588" cy="6860798"/>
          </a:xfrm>
        </p:grpSpPr>
        <p:sp>
          <p:nvSpPr>
            <p:cNvPr id="9" name="Rectangle 8"/>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Oval 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938644" y="2226504"/>
            <a:ext cx="6410819" cy="2550877"/>
          </a:xfrm>
        </p:spPr>
        <p:txBody>
          <a:bodyPr anchor="b"/>
          <a:lstStyle>
            <a:lvl1pPr>
              <a:defRPr sz="4800"/>
            </a:lvl1pPr>
          </a:lstStyle>
          <a:p>
            <a:r>
              <a:rPr lang="en-US"/>
              <a:t>Click to edit Master title style</a:t>
            </a:r>
            <a:endParaRPr lang="en-US" dirty="0"/>
          </a:p>
        </p:txBody>
      </p:sp>
      <p:sp>
        <p:nvSpPr>
          <p:cNvPr id="3" name="Subtitle 2"/>
          <p:cNvSpPr>
            <a:spLocks noGrp="1"/>
          </p:cNvSpPr>
          <p:nvPr>
            <p:ph type="subTitle" idx="1"/>
          </p:nvPr>
        </p:nvSpPr>
        <p:spPr>
          <a:xfrm>
            <a:off x="938644" y="4777380"/>
            <a:ext cx="6410819"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8164196" y="1819273"/>
            <a:ext cx="990599" cy="247714"/>
          </a:xfrm>
        </p:spPr>
        <p:txBody>
          <a:bodyPr anchor="t"/>
          <a:lstStyle>
            <a:lvl1pPr algn="l">
              <a:defRPr b="0" i="0">
                <a:solidFill>
                  <a:schemeClr val="bg1">
                    <a:alpha val="60000"/>
                  </a:schemeClr>
                </a:solidFill>
              </a:defRPr>
            </a:lvl1pPr>
          </a:lstStyle>
          <a:p>
            <a:fld id="{42361071-817D-4C07-96A1-A7B2B4269122}" type="datetimeFigureOut">
              <a:rPr lang="en-GB" smtClean="0"/>
              <a:t>01/09/2020</a:t>
            </a:fld>
            <a:endParaRPr lang="en-GB"/>
          </a:p>
        </p:txBody>
      </p:sp>
      <p:sp>
        <p:nvSpPr>
          <p:cNvPr id="5" name="Footer Placeholder 4"/>
          <p:cNvSpPr>
            <a:spLocks noGrp="1"/>
          </p:cNvSpPr>
          <p:nvPr>
            <p:ph type="ftr" sz="quarter" idx="11"/>
          </p:nvPr>
        </p:nvSpPr>
        <p:spPr bwMode="gray">
          <a:xfrm rot="5400000">
            <a:off x="6916717" y="3254881"/>
            <a:ext cx="3859795" cy="247715"/>
          </a:xfrm>
        </p:spPr>
        <p:txBody>
          <a:bodyPr/>
          <a:lstStyle>
            <a:lvl1pPr>
              <a:defRPr b="0" i="0">
                <a:solidFill>
                  <a:schemeClr val="bg1">
                    <a:alpha val="60000"/>
                  </a:schemeClr>
                </a:solidFill>
              </a:defRPr>
            </a:lvl1pPr>
          </a:lstStyle>
          <a:p>
            <a:endParaRPr lang="en-GB"/>
          </a:p>
        </p:txBody>
      </p:sp>
      <p:sp>
        <p:nvSpPr>
          <p:cNvPr id="11" name="Rectangle 10"/>
          <p:cNvSpPr/>
          <p:nvPr/>
        </p:nvSpPr>
        <p:spPr>
          <a:xfrm>
            <a:off x="8391114" y="0"/>
            <a:ext cx="74295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8" name="Slide Number Placeholder 5"/>
          <p:cNvSpPr>
            <a:spLocks noGrp="1"/>
          </p:cNvSpPr>
          <p:nvPr>
            <p:ph type="sldNum" sz="quarter" idx="12"/>
          </p:nvPr>
        </p:nvSpPr>
        <p:spPr>
          <a:xfrm>
            <a:off x="8318501" y="295731"/>
            <a:ext cx="857250" cy="767687"/>
          </a:xfrm>
          <a:prstGeom prst="rect">
            <a:avLst/>
          </a:prstGeom>
        </p:spPr>
        <p:txBody>
          <a:bodyPr anchor="b"/>
          <a:lstStyle>
            <a:lvl1pPr algn="ctr">
              <a:defRPr sz="2800"/>
            </a:lvl1pPr>
          </a:lstStyle>
          <a:p>
            <a:fld id="{9243EBC1-9773-42C1-BEA4-10626209E8AA}" type="slidenum">
              <a:rPr lang="en-GB" smtClean="0"/>
              <a:t>‹#›</a:t>
            </a:fld>
            <a:endParaRPr lang="en-GB"/>
          </a:p>
        </p:txBody>
      </p:sp>
    </p:spTree>
    <p:extLst>
      <p:ext uri="{BB962C8B-B14F-4D97-AF65-F5344CB8AC3E}">
        <p14:creationId xmlns:p14="http://schemas.microsoft.com/office/powerpoint/2010/main" val="859001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8" name="Group 7"/>
          <p:cNvGrpSpPr/>
          <p:nvPr/>
        </p:nvGrpSpPr>
        <p:grpSpPr>
          <a:xfrm>
            <a:off x="-1720" y="0"/>
            <a:ext cx="9907720"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10204164">
              <a:off x="426788" y="456424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Rectangle 15"/>
            <p:cNvSpPr/>
            <p:nvPr/>
          </p:nvSpPr>
          <p:spPr>
            <a:xfrm>
              <a:off x="421503" y="402165"/>
              <a:ext cx="8327939" cy="31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0800000">
              <a:off x="485023" y="2670079"/>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938644" y="4961454"/>
            <a:ext cx="6957171"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938644" y="685800"/>
            <a:ext cx="6957171"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938643" y="5528192"/>
            <a:ext cx="6957171"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2361071-817D-4C07-96A1-A7B2B4269122}" type="datetimeFigureOut">
              <a:rPr lang="en-GB" smtClean="0"/>
              <a:t>01/09/2020</a:t>
            </a:fld>
            <a:endParaRPr lang="en-GB"/>
          </a:p>
        </p:txBody>
      </p:sp>
      <p:sp>
        <p:nvSpPr>
          <p:cNvPr id="6" name="Footer Placeholder 5"/>
          <p:cNvSpPr>
            <a:spLocks noGrp="1"/>
          </p:cNvSpPr>
          <p:nvPr>
            <p:ph type="ftr" sz="quarter" idx="11"/>
          </p:nvPr>
        </p:nvSpPr>
        <p:spPr/>
        <p:txBody>
          <a:bodyPr/>
          <a:lstStyle/>
          <a:p>
            <a:endParaRPr lang="en-GB"/>
          </a:p>
        </p:txBody>
      </p:sp>
      <p:sp>
        <p:nvSpPr>
          <p:cNvPr id="10" name="Rectangle 9"/>
          <p:cNvSpPr/>
          <p:nvPr/>
        </p:nvSpPr>
        <p:spPr>
          <a:xfrm>
            <a:off x="8391114" y="0"/>
            <a:ext cx="74295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8318501" y="295731"/>
            <a:ext cx="857250" cy="767687"/>
          </a:xfrm>
          <a:prstGeom prst="rect">
            <a:avLst/>
          </a:prstGeom>
        </p:spPr>
        <p:txBody>
          <a:bodyPr/>
          <a:lstStyle>
            <a:lvl1pPr algn="ctr">
              <a:defRPr sz="2800"/>
            </a:lvl1pPr>
          </a:lstStyle>
          <a:p>
            <a:fld id="{9243EBC1-9773-42C1-BEA4-10626209E8AA}" type="slidenum">
              <a:rPr lang="en-GB" smtClean="0"/>
              <a:t>‹#›</a:t>
            </a:fld>
            <a:endParaRPr lang="en-GB"/>
          </a:p>
        </p:txBody>
      </p:sp>
    </p:spTree>
    <p:extLst>
      <p:ext uri="{BB962C8B-B14F-4D97-AF65-F5344CB8AC3E}">
        <p14:creationId xmlns:p14="http://schemas.microsoft.com/office/powerpoint/2010/main" val="6527245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3" name="Group 2"/>
          <p:cNvGrpSpPr/>
          <p:nvPr/>
        </p:nvGrpSpPr>
        <p:grpSpPr>
          <a:xfrm>
            <a:off x="-1720" y="0"/>
            <a:ext cx="9907720"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2780895"/>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Rectangle 8"/>
            <p:cNvSpPr/>
            <p:nvPr/>
          </p:nvSpPr>
          <p:spPr>
            <a:xfrm>
              <a:off x="485023" y="4343399"/>
              <a:ext cx="8182128" cy="21124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a:off x="485023" y="2854646"/>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938644" y="927100"/>
            <a:ext cx="6957172" cy="1692720"/>
          </a:xfrm>
        </p:spPr>
        <p:txBody>
          <a:bodyPr/>
          <a:lstStyle>
            <a:lvl1pPr>
              <a:defRPr sz="3600"/>
            </a:lvl1pPr>
          </a:lstStyle>
          <a:p>
            <a:r>
              <a:rPr lang="en-US"/>
              <a:t>Click to edit Master title style</a:t>
            </a:r>
            <a:endParaRPr lang="en-US" dirty="0"/>
          </a:p>
        </p:txBody>
      </p:sp>
      <p:sp>
        <p:nvSpPr>
          <p:cNvPr id="13" name="Text Placeholder 3"/>
          <p:cNvSpPr>
            <a:spLocks noGrp="1"/>
          </p:cNvSpPr>
          <p:nvPr>
            <p:ph type="body" sz="half" idx="2"/>
          </p:nvPr>
        </p:nvSpPr>
        <p:spPr>
          <a:xfrm>
            <a:off x="938644" y="3488024"/>
            <a:ext cx="6957172" cy="2536857"/>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2361071-817D-4C07-96A1-A7B2B4269122}" type="datetimeFigureOut">
              <a:rPr lang="en-GB" smtClean="0"/>
              <a:t>01/09/2020</a:t>
            </a:fld>
            <a:endParaRPr lang="en-GB"/>
          </a:p>
        </p:txBody>
      </p:sp>
      <p:sp>
        <p:nvSpPr>
          <p:cNvPr id="5" name="Footer Placeholder 4"/>
          <p:cNvSpPr>
            <a:spLocks noGrp="1"/>
          </p:cNvSpPr>
          <p:nvPr>
            <p:ph type="ftr" sz="quarter" idx="11"/>
          </p:nvPr>
        </p:nvSpPr>
        <p:spPr/>
        <p:txBody>
          <a:bodyPr/>
          <a:lstStyle/>
          <a:p>
            <a:endParaRPr lang="en-GB"/>
          </a:p>
        </p:txBody>
      </p:sp>
      <p:sp>
        <p:nvSpPr>
          <p:cNvPr id="8" name="Rectangle 7"/>
          <p:cNvSpPr/>
          <p:nvPr/>
        </p:nvSpPr>
        <p:spPr>
          <a:xfrm>
            <a:off x="8391114" y="0"/>
            <a:ext cx="74295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8318501" y="295731"/>
            <a:ext cx="857250" cy="767687"/>
          </a:xfrm>
          <a:prstGeom prst="rect">
            <a:avLst/>
          </a:prstGeom>
        </p:spPr>
        <p:txBody>
          <a:bodyPr/>
          <a:lstStyle>
            <a:lvl1pPr algn="ctr">
              <a:defRPr sz="2800"/>
            </a:lvl1pPr>
          </a:lstStyle>
          <a:p>
            <a:fld id="{9243EBC1-9773-42C1-BEA4-10626209E8AA}" type="slidenum">
              <a:rPr lang="en-GB" smtClean="0"/>
              <a:t>‹#›</a:t>
            </a:fld>
            <a:endParaRPr lang="en-GB"/>
          </a:p>
        </p:txBody>
      </p:sp>
    </p:spTree>
    <p:extLst>
      <p:ext uri="{BB962C8B-B14F-4D97-AF65-F5344CB8AC3E}">
        <p14:creationId xmlns:p14="http://schemas.microsoft.com/office/powerpoint/2010/main" val="38432442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1720" y="0"/>
            <a:ext cx="9907720"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430920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10"/>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4"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3" name="TextBox 22"/>
          <p:cNvSpPr txBox="1"/>
          <p:nvPr/>
        </p:nvSpPr>
        <p:spPr bwMode="gray">
          <a:xfrm>
            <a:off x="701383" y="651691"/>
            <a:ext cx="651724"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14" name="TextBox 13"/>
          <p:cNvSpPr txBox="1"/>
          <p:nvPr/>
        </p:nvSpPr>
        <p:spPr bwMode="gray">
          <a:xfrm>
            <a:off x="7658537" y="2900293"/>
            <a:ext cx="670652"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222066" y="927100"/>
            <a:ext cx="6673750" cy="2882179"/>
          </a:xfrm>
        </p:spPr>
        <p:txBody>
          <a:bodyPr anchor="ctr"/>
          <a:lstStyle>
            <a:lvl1pPr>
              <a:defRPr sz="3600"/>
            </a:lvl1pPr>
          </a:lstStyle>
          <a:p>
            <a:r>
              <a:rPr lang="en-US"/>
              <a:t>Click to edit Master title style</a:t>
            </a:r>
            <a:endParaRPr lang="en-US" dirty="0"/>
          </a:p>
        </p:txBody>
      </p:sp>
      <p:sp>
        <p:nvSpPr>
          <p:cNvPr id="17" name="Text Placeholder 3"/>
          <p:cNvSpPr>
            <a:spLocks noGrp="1"/>
          </p:cNvSpPr>
          <p:nvPr>
            <p:ph type="body" sz="half" idx="13"/>
          </p:nvPr>
        </p:nvSpPr>
        <p:spPr bwMode="gray">
          <a:xfrm>
            <a:off x="1502885" y="3809279"/>
            <a:ext cx="6116655" cy="333113"/>
          </a:xfrm>
        </p:spPr>
        <p:txBody>
          <a:bodyPr>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6" name="Text Placeholder 3"/>
          <p:cNvSpPr>
            <a:spLocks noGrp="1"/>
          </p:cNvSpPr>
          <p:nvPr>
            <p:ph type="body" sz="half" idx="2"/>
          </p:nvPr>
        </p:nvSpPr>
        <p:spPr>
          <a:xfrm>
            <a:off x="938644" y="5000817"/>
            <a:ext cx="6872312" cy="1010619"/>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2361071-817D-4C07-96A1-A7B2B4269122}" type="datetimeFigureOut">
              <a:rPr lang="en-GB" smtClean="0"/>
              <a:t>01/09/2020</a:t>
            </a:fld>
            <a:endParaRPr lang="en-GB"/>
          </a:p>
        </p:txBody>
      </p:sp>
      <p:sp>
        <p:nvSpPr>
          <p:cNvPr id="5" name="Footer Placeholder 4"/>
          <p:cNvSpPr>
            <a:spLocks noGrp="1"/>
          </p:cNvSpPr>
          <p:nvPr>
            <p:ph type="ftr" sz="quarter" idx="11"/>
          </p:nvPr>
        </p:nvSpPr>
        <p:spPr/>
        <p:txBody>
          <a:bodyPr/>
          <a:lstStyle/>
          <a:p>
            <a:endParaRPr lang="en-GB"/>
          </a:p>
        </p:txBody>
      </p:sp>
      <p:sp>
        <p:nvSpPr>
          <p:cNvPr id="9" name="Rectangle 8"/>
          <p:cNvSpPr/>
          <p:nvPr/>
        </p:nvSpPr>
        <p:spPr>
          <a:xfrm>
            <a:off x="8391114" y="0"/>
            <a:ext cx="74295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8318501" y="295731"/>
            <a:ext cx="857250" cy="767687"/>
          </a:xfrm>
          <a:prstGeom prst="rect">
            <a:avLst/>
          </a:prstGeom>
        </p:spPr>
        <p:txBody>
          <a:bodyPr/>
          <a:lstStyle>
            <a:lvl1pPr algn="ctr">
              <a:defRPr sz="2800"/>
            </a:lvl1pPr>
          </a:lstStyle>
          <a:p>
            <a:fld id="{9243EBC1-9773-42C1-BEA4-10626209E8AA}" type="slidenum">
              <a:rPr lang="en-GB" smtClean="0"/>
              <a:t>‹#›</a:t>
            </a:fld>
            <a:endParaRPr lang="en-GB"/>
          </a:p>
        </p:txBody>
      </p:sp>
    </p:spTree>
    <p:extLst>
      <p:ext uri="{BB962C8B-B14F-4D97-AF65-F5344CB8AC3E}">
        <p14:creationId xmlns:p14="http://schemas.microsoft.com/office/powerpoint/2010/main" val="41313338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1720" y="0"/>
            <a:ext cx="9907720" cy="6860798"/>
            <a:chOff x="-1588" y="0"/>
            <a:chExt cx="9145588" cy="6860798"/>
          </a:xfrm>
        </p:grpSpPr>
        <p:sp>
          <p:nvSpPr>
            <p:cNvPr id="10" name="Rectangle 9"/>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p:nvPr/>
          </p:nvSpPr>
          <p:spPr bwMode="gray">
            <a:xfrm rot="21010068">
              <a:off x="6359946" y="431124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7"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938644" y="2057400"/>
            <a:ext cx="6957172" cy="20955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938644" y="5024909"/>
            <a:ext cx="6957171" cy="994891"/>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2361071-817D-4C07-96A1-A7B2B4269122}" type="datetimeFigureOut">
              <a:rPr lang="en-GB" smtClean="0"/>
              <a:t>01/09/2020</a:t>
            </a:fld>
            <a:endParaRPr lang="en-GB"/>
          </a:p>
        </p:txBody>
      </p:sp>
      <p:sp>
        <p:nvSpPr>
          <p:cNvPr id="5" name="Footer Placeholder 4"/>
          <p:cNvSpPr>
            <a:spLocks noGrp="1"/>
          </p:cNvSpPr>
          <p:nvPr>
            <p:ph type="ftr" sz="quarter" idx="11"/>
          </p:nvPr>
        </p:nvSpPr>
        <p:spPr/>
        <p:txBody>
          <a:bodyPr/>
          <a:lstStyle/>
          <a:p>
            <a:endParaRPr lang="en-GB"/>
          </a:p>
        </p:txBody>
      </p:sp>
      <p:sp>
        <p:nvSpPr>
          <p:cNvPr id="7" name="Rectangle 6"/>
          <p:cNvSpPr/>
          <p:nvPr/>
        </p:nvSpPr>
        <p:spPr>
          <a:xfrm>
            <a:off x="8391114" y="0"/>
            <a:ext cx="74295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8318501" y="295731"/>
            <a:ext cx="857250" cy="767687"/>
          </a:xfrm>
          <a:prstGeom prst="rect">
            <a:avLst/>
          </a:prstGeom>
        </p:spPr>
        <p:txBody>
          <a:bodyPr/>
          <a:lstStyle>
            <a:lvl1pPr algn="ctr">
              <a:defRPr sz="2800"/>
            </a:lvl1pPr>
          </a:lstStyle>
          <a:p>
            <a:fld id="{9243EBC1-9773-42C1-BEA4-10626209E8AA}" type="slidenum">
              <a:rPr lang="en-GB" smtClean="0"/>
              <a:t>‹#›</a:t>
            </a:fld>
            <a:endParaRPr lang="en-GB"/>
          </a:p>
        </p:txBody>
      </p:sp>
    </p:spTree>
    <p:extLst>
      <p:ext uri="{BB962C8B-B14F-4D97-AF65-F5344CB8AC3E}">
        <p14:creationId xmlns:p14="http://schemas.microsoft.com/office/powerpoint/2010/main" val="35116294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938644" y="927100"/>
            <a:ext cx="6958892" cy="709864"/>
          </a:xfrm>
        </p:spPr>
        <p:txBody>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938643" y="2489200"/>
            <a:ext cx="25062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2" name="Text Placeholder 3"/>
          <p:cNvSpPr>
            <a:spLocks noGrp="1"/>
          </p:cNvSpPr>
          <p:nvPr>
            <p:ph type="body" sz="half" idx="15"/>
          </p:nvPr>
        </p:nvSpPr>
        <p:spPr>
          <a:xfrm>
            <a:off x="938643" y="3147164"/>
            <a:ext cx="2506218"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689415" y="2489200"/>
            <a:ext cx="2512161"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Text Placeholder 3"/>
          <p:cNvSpPr>
            <a:spLocks noGrp="1"/>
          </p:cNvSpPr>
          <p:nvPr>
            <p:ph type="body" sz="half" idx="16"/>
          </p:nvPr>
        </p:nvSpPr>
        <p:spPr>
          <a:xfrm>
            <a:off x="3692510" y="3147164"/>
            <a:ext cx="2512161"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6455196" y="2489200"/>
            <a:ext cx="2512161"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4" name="Text Placeholder 3"/>
          <p:cNvSpPr>
            <a:spLocks noGrp="1"/>
          </p:cNvSpPr>
          <p:nvPr>
            <p:ph type="body" sz="half" idx="17"/>
          </p:nvPr>
        </p:nvSpPr>
        <p:spPr>
          <a:xfrm>
            <a:off x="6457680" y="3147164"/>
            <a:ext cx="2509677"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569074"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33698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2361071-817D-4C07-96A1-A7B2B4269122}" type="datetimeFigureOut">
              <a:rPr lang="en-GB" smtClean="0"/>
              <a:t>01/09/2020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a:xfrm>
            <a:off x="8318501" y="295731"/>
            <a:ext cx="857250" cy="767687"/>
          </a:xfrm>
          <a:prstGeom prst="rect">
            <a:avLst/>
          </a:prstGeom>
        </p:spPr>
        <p:txBody>
          <a:bodyPr/>
          <a:lstStyle>
            <a:lvl1pPr algn="ctr">
              <a:defRPr sz="2800"/>
            </a:lvl1pPr>
          </a:lstStyle>
          <a:p>
            <a:fld id="{9243EBC1-9773-42C1-BEA4-10626209E8AA}" type="slidenum">
              <a:rPr lang="en-GB" smtClean="0"/>
              <a:t>‹#›</a:t>
            </a:fld>
            <a:endParaRPr lang="en-GB"/>
          </a:p>
        </p:txBody>
      </p:sp>
    </p:spTree>
    <p:extLst>
      <p:ext uri="{BB962C8B-B14F-4D97-AF65-F5344CB8AC3E}">
        <p14:creationId xmlns:p14="http://schemas.microsoft.com/office/powerpoint/2010/main" val="9479337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938643" y="927100"/>
            <a:ext cx="6874032" cy="709864"/>
          </a:xfrm>
        </p:spPr>
        <p:txBody>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938643" y="4179596"/>
            <a:ext cx="25062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2" name="Picture Placeholder 2"/>
          <p:cNvSpPr>
            <a:spLocks noGrp="1" noChangeAspect="1"/>
          </p:cNvSpPr>
          <p:nvPr>
            <p:ph type="pic" idx="15"/>
          </p:nvPr>
        </p:nvSpPr>
        <p:spPr>
          <a:xfrm>
            <a:off x="1103976" y="2489200"/>
            <a:ext cx="2183073"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8"/>
          </p:nvPr>
        </p:nvSpPr>
        <p:spPr>
          <a:xfrm>
            <a:off x="938642" y="4837559"/>
            <a:ext cx="25062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695386" y="4179595"/>
            <a:ext cx="2512161"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8" name="Picture Placeholder 2"/>
          <p:cNvSpPr>
            <a:spLocks noGrp="1" noChangeAspect="1"/>
          </p:cNvSpPr>
          <p:nvPr>
            <p:ph type="pic" idx="21"/>
          </p:nvPr>
        </p:nvSpPr>
        <p:spPr>
          <a:xfrm>
            <a:off x="3849288" y="2489200"/>
            <a:ext cx="2183073"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695386" y="4848209"/>
            <a:ext cx="2512161"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6455196" y="4179596"/>
            <a:ext cx="2512161"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9" name="Picture Placeholder 2"/>
          <p:cNvSpPr>
            <a:spLocks noGrp="1" noChangeAspect="1"/>
          </p:cNvSpPr>
          <p:nvPr>
            <p:ph type="pic" idx="22"/>
          </p:nvPr>
        </p:nvSpPr>
        <p:spPr>
          <a:xfrm>
            <a:off x="6617694" y="2489200"/>
            <a:ext cx="2183073"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6455196" y="4837559"/>
            <a:ext cx="2512161"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0" name="Straight Connector 39"/>
          <p:cNvCxnSpPr/>
          <p:nvPr/>
        </p:nvCxnSpPr>
        <p:spPr>
          <a:xfrm>
            <a:off x="3564187"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633698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2361071-817D-4C07-96A1-A7B2B4269122}" type="datetimeFigureOut">
              <a:rPr lang="en-GB" smtClean="0"/>
              <a:t>01/09/2020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a:xfrm>
            <a:off x="8318501" y="295731"/>
            <a:ext cx="857250" cy="767687"/>
          </a:xfrm>
          <a:prstGeom prst="rect">
            <a:avLst/>
          </a:prstGeom>
        </p:spPr>
        <p:txBody>
          <a:bodyPr/>
          <a:lstStyle>
            <a:lvl1pPr algn="ctr">
              <a:defRPr sz="2800"/>
            </a:lvl1pPr>
          </a:lstStyle>
          <a:p>
            <a:fld id="{9243EBC1-9773-42C1-BEA4-10626209E8AA}" type="slidenum">
              <a:rPr lang="en-GB" smtClean="0"/>
              <a:t>‹#›</a:t>
            </a:fld>
            <a:endParaRPr lang="en-GB"/>
          </a:p>
        </p:txBody>
      </p:sp>
    </p:spTree>
    <p:extLst>
      <p:ext uri="{BB962C8B-B14F-4D97-AF65-F5344CB8AC3E}">
        <p14:creationId xmlns:p14="http://schemas.microsoft.com/office/powerpoint/2010/main" val="27864893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256410" y="6387911"/>
            <a:ext cx="1073149" cy="228659"/>
          </a:xfrm>
        </p:spPr>
        <p:txBody>
          <a:bodyPr/>
          <a:lstStyle/>
          <a:p>
            <a:fld id="{42361071-817D-4C07-96A1-A7B2B4269122}" type="datetimeFigureOut">
              <a:rPr lang="en-GB" smtClean="0"/>
              <a:t>01/09/2020</a:t>
            </a:fld>
            <a:endParaRPr lang="en-GB"/>
          </a:p>
        </p:txBody>
      </p:sp>
      <p:sp>
        <p:nvSpPr>
          <p:cNvPr id="5" name="Footer Placeholder 4"/>
          <p:cNvSpPr>
            <a:spLocks noGrp="1"/>
          </p:cNvSpPr>
          <p:nvPr>
            <p:ph type="ftr" sz="quarter" idx="11"/>
          </p:nvPr>
        </p:nvSpPr>
        <p:spPr>
          <a:xfrm>
            <a:off x="559144" y="6387910"/>
            <a:ext cx="4181445" cy="228660"/>
          </a:xfrm>
        </p:spPr>
        <p:txBody>
          <a:bodyPr/>
          <a:lstStyle/>
          <a:p>
            <a:endParaRPr lang="en-GB"/>
          </a:p>
        </p:txBody>
      </p:sp>
      <p:sp>
        <p:nvSpPr>
          <p:cNvPr id="6" name="Slide Number Placeholder 5"/>
          <p:cNvSpPr>
            <a:spLocks noGrp="1"/>
          </p:cNvSpPr>
          <p:nvPr>
            <p:ph type="sldNum" sz="quarter" idx="12"/>
          </p:nvPr>
        </p:nvSpPr>
        <p:spPr>
          <a:xfrm>
            <a:off x="8318501" y="295731"/>
            <a:ext cx="857250" cy="767687"/>
          </a:xfrm>
          <a:prstGeom prst="rect">
            <a:avLst/>
          </a:prstGeom>
        </p:spPr>
        <p:txBody>
          <a:bodyPr/>
          <a:lstStyle>
            <a:lvl1pPr algn="ctr">
              <a:defRPr sz="2800"/>
            </a:lvl1pPr>
          </a:lstStyle>
          <a:p>
            <a:fld id="{9243EBC1-9773-42C1-BEA4-10626209E8AA}" type="slidenum">
              <a:rPr lang="en-GB" smtClean="0"/>
              <a:t>‹#›</a:t>
            </a:fld>
            <a:endParaRPr lang="en-GB"/>
          </a:p>
        </p:txBody>
      </p:sp>
    </p:spTree>
    <p:extLst>
      <p:ext uri="{BB962C8B-B14F-4D97-AF65-F5344CB8AC3E}">
        <p14:creationId xmlns:p14="http://schemas.microsoft.com/office/powerpoint/2010/main" val="640815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1720" y="0"/>
            <a:ext cx="9880455" cy="6860798"/>
            <a:chOff x="-1588" y="0"/>
            <a:chExt cx="9120420" cy="6860798"/>
          </a:xfrm>
        </p:grpSpPr>
        <p:sp>
          <p:nvSpPr>
            <p:cNvPr id="11" name="Rectangle 10"/>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4966650">
              <a:off x="4673046" y="5107506"/>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grpSp>
      <p:sp>
        <p:nvSpPr>
          <p:cNvPr id="17" name="Rectangle 16"/>
          <p:cNvSpPr/>
          <p:nvPr/>
        </p:nvSpPr>
        <p:spPr>
          <a:xfrm>
            <a:off x="449440" y="402165"/>
            <a:ext cx="499477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bwMode="gray">
          <a:xfrm rot="5400000">
            <a:off x="1657418" y="1626980"/>
            <a:ext cx="5995993" cy="3604043"/>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a:spLocks noEditPoints="1"/>
          </p:cNvSpPr>
          <p:nvPr/>
        </p:nvSpPr>
        <p:spPr bwMode="gray">
          <a:xfrm>
            <a:off x="0" y="0"/>
            <a:ext cx="9906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 name="Vertical Title 1"/>
          <p:cNvSpPr>
            <a:spLocks noGrp="1"/>
          </p:cNvSpPr>
          <p:nvPr>
            <p:ph type="title" orient="vert"/>
          </p:nvPr>
        </p:nvSpPr>
        <p:spPr>
          <a:xfrm>
            <a:off x="6689505" y="1447799"/>
            <a:ext cx="1206309" cy="4572001"/>
          </a:xfrm>
        </p:spPr>
        <p:txBody>
          <a:bodyPr vert="eaVert" anchor="ctr"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938966" y="1447799"/>
            <a:ext cx="4785014" cy="45720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361071-817D-4C07-96A1-A7B2B4269122}" type="datetimeFigureOut">
              <a:rPr lang="en-GB" smtClean="0"/>
              <a:t>01/09/2020</a:t>
            </a:fld>
            <a:endParaRPr lang="en-GB"/>
          </a:p>
        </p:txBody>
      </p:sp>
      <p:sp>
        <p:nvSpPr>
          <p:cNvPr id="5" name="Footer Placeholder 4"/>
          <p:cNvSpPr>
            <a:spLocks noGrp="1"/>
          </p:cNvSpPr>
          <p:nvPr>
            <p:ph type="ftr" sz="quarter" idx="11"/>
          </p:nvPr>
        </p:nvSpPr>
        <p:spPr>
          <a:xfrm>
            <a:off x="583425" y="6365498"/>
            <a:ext cx="4181445" cy="228660"/>
          </a:xfrm>
        </p:spPr>
        <p:txBody>
          <a:bodyPr/>
          <a:lstStyle/>
          <a:p>
            <a:endParaRPr lang="en-GB"/>
          </a:p>
        </p:txBody>
      </p:sp>
      <p:sp>
        <p:nvSpPr>
          <p:cNvPr id="9" name="Rectangle 8"/>
          <p:cNvSpPr/>
          <p:nvPr/>
        </p:nvSpPr>
        <p:spPr>
          <a:xfrm>
            <a:off x="8391114" y="0"/>
            <a:ext cx="74295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8318501" y="295731"/>
            <a:ext cx="857250" cy="767687"/>
          </a:xfrm>
          <a:prstGeom prst="rect">
            <a:avLst/>
          </a:prstGeom>
        </p:spPr>
        <p:txBody>
          <a:bodyPr/>
          <a:lstStyle>
            <a:lvl1pPr algn="ctr">
              <a:defRPr sz="2800"/>
            </a:lvl1pPr>
          </a:lstStyle>
          <a:p>
            <a:fld id="{9243EBC1-9773-42C1-BEA4-10626209E8AA}" type="slidenum">
              <a:rPr lang="en-GB" smtClean="0"/>
              <a:t>‹#›</a:t>
            </a:fld>
            <a:endParaRPr lang="en-GB"/>
          </a:p>
        </p:txBody>
      </p:sp>
    </p:spTree>
    <p:extLst>
      <p:ext uri="{BB962C8B-B14F-4D97-AF65-F5344CB8AC3E}">
        <p14:creationId xmlns:p14="http://schemas.microsoft.com/office/powerpoint/2010/main" val="644784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38134" y="927099"/>
            <a:ext cx="6872311" cy="709865"/>
          </a:xfrm>
        </p:spPr>
        <p:txBody>
          <a:bodyPr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361071-817D-4C07-96A1-A7B2B4269122}" type="datetimeFigureOut">
              <a:rPr lang="en-GB" smtClean="0"/>
              <a:t>01/09/2020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8318501" y="295731"/>
            <a:ext cx="857250" cy="767687"/>
          </a:xfrm>
          <a:prstGeom prst="rect">
            <a:avLst/>
          </a:prstGeom>
        </p:spPr>
        <p:txBody>
          <a:bodyPr anchor="b"/>
          <a:lstStyle>
            <a:lvl1pPr algn="ctr">
              <a:defRPr sz="2800"/>
            </a:lvl1pPr>
          </a:lstStyle>
          <a:p>
            <a:fld id="{9243EBC1-9773-42C1-BEA4-10626209E8AA}" type="slidenum">
              <a:rPr lang="en-GB" smtClean="0"/>
              <a:t>‹#›</a:t>
            </a:fld>
            <a:endParaRPr lang="en-GB"/>
          </a:p>
        </p:txBody>
      </p:sp>
    </p:spTree>
    <p:extLst>
      <p:ext uri="{BB962C8B-B14F-4D97-AF65-F5344CB8AC3E}">
        <p14:creationId xmlns:p14="http://schemas.microsoft.com/office/powerpoint/2010/main" val="3173481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p:cNvGrpSpPr/>
          <p:nvPr/>
        </p:nvGrpSpPr>
        <p:grpSpPr>
          <a:xfrm>
            <a:off x="-1720" y="0"/>
            <a:ext cx="9907720"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6200000">
              <a:off x="3105027"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p:nvPr/>
          </p:nvSpPr>
          <p:spPr bwMode="gray">
            <a:xfrm rot="15687606">
              <a:off x="3320102"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950662" y="2257588"/>
            <a:ext cx="3348228" cy="3020344"/>
          </a:xfrm>
        </p:spPr>
        <p:txBody>
          <a:bodyPr anchor="ct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5545866" y="2257588"/>
            <a:ext cx="3339392" cy="302034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2361071-817D-4C07-96A1-A7B2B4269122}" type="datetimeFigureOut">
              <a:rPr lang="en-GB" smtClean="0"/>
              <a:t>01/09/2020</a:t>
            </a:fld>
            <a:endParaRPr lang="en-GB"/>
          </a:p>
        </p:txBody>
      </p:sp>
      <p:sp>
        <p:nvSpPr>
          <p:cNvPr id="5" name="Footer Placeholder 4"/>
          <p:cNvSpPr>
            <a:spLocks noGrp="1"/>
          </p:cNvSpPr>
          <p:nvPr>
            <p:ph type="ftr" sz="quarter" idx="11"/>
          </p:nvPr>
        </p:nvSpPr>
        <p:spPr/>
        <p:txBody>
          <a:bodyPr/>
          <a:lstStyle/>
          <a:p>
            <a:endParaRPr lang="en-GB"/>
          </a:p>
        </p:txBody>
      </p:sp>
      <p:sp>
        <p:nvSpPr>
          <p:cNvPr id="8" name="Rectangle 7"/>
          <p:cNvSpPr/>
          <p:nvPr/>
        </p:nvSpPr>
        <p:spPr>
          <a:xfrm>
            <a:off x="8391114" y="0"/>
            <a:ext cx="74295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8318501" y="295731"/>
            <a:ext cx="857250" cy="767687"/>
          </a:xfrm>
          <a:prstGeom prst="rect">
            <a:avLst/>
          </a:prstGeom>
        </p:spPr>
        <p:txBody>
          <a:bodyPr anchor="b"/>
          <a:lstStyle>
            <a:lvl1pPr algn="ctr">
              <a:defRPr sz="2800"/>
            </a:lvl1pPr>
          </a:lstStyle>
          <a:p>
            <a:fld id="{9243EBC1-9773-42C1-BEA4-10626209E8AA}" type="slidenum">
              <a:rPr lang="en-GB" smtClean="0"/>
              <a:t>‹#›</a:t>
            </a:fld>
            <a:endParaRPr lang="en-GB"/>
          </a:p>
        </p:txBody>
      </p:sp>
    </p:spTree>
    <p:extLst>
      <p:ext uri="{BB962C8B-B14F-4D97-AF65-F5344CB8AC3E}">
        <p14:creationId xmlns:p14="http://schemas.microsoft.com/office/powerpoint/2010/main" val="1718384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a:t>Click to edit Master title style</a:t>
            </a:r>
            <a:endParaRPr lang="en-US" dirty="0"/>
          </a:p>
        </p:txBody>
      </p:sp>
      <p:sp>
        <p:nvSpPr>
          <p:cNvPr id="3" name="Content Placeholder 2"/>
          <p:cNvSpPr>
            <a:spLocks noGrp="1"/>
          </p:cNvSpPr>
          <p:nvPr>
            <p:ph sz="half" idx="1"/>
          </p:nvPr>
        </p:nvSpPr>
        <p:spPr>
          <a:xfrm>
            <a:off x="938643" y="2489201"/>
            <a:ext cx="3940062" cy="353060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27296" y="2489203"/>
            <a:ext cx="3940062" cy="35306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361071-817D-4C07-96A1-A7B2B4269122}" type="datetimeFigureOut">
              <a:rPr lang="en-GB" smtClean="0"/>
              <a:t>01/09/2020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318501" y="295731"/>
            <a:ext cx="857250" cy="767687"/>
          </a:xfrm>
          <a:prstGeom prst="rect">
            <a:avLst/>
          </a:prstGeom>
        </p:spPr>
        <p:txBody>
          <a:bodyPr anchor="b"/>
          <a:lstStyle>
            <a:lvl1pPr algn="ctr">
              <a:defRPr sz="2800"/>
            </a:lvl1pPr>
          </a:lstStyle>
          <a:p>
            <a:fld id="{9243EBC1-9773-42C1-BEA4-10626209E8AA}" type="slidenum">
              <a:rPr lang="en-GB" smtClean="0"/>
              <a:t>‹#›</a:t>
            </a:fld>
            <a:endParaRPr lang="en-GB"/>
          </a:p>
        </p:txBody>
      </p:sp>
    </p:spTree>
    <p:extLst>
      <p:ext uri="{BB962C8B-B14F-4D97-AF65-F5344CB8AC3E}">
        <p14:creationId xmlns:p14="http://schemas.microsoft.com/office/powerpoint/2010/main" val="3851941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42411" y="2489200"/>
            <a:ext cx="3936294" cy="759290"/>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938643" y="3248491"/>
            <a:ext cx="3940062" cy="277131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27296" y="2489201"/>
            <a:ext cx="3940061" cy="756635"/>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27296" y="3245836"/>
            <a:ext cx="3940062" cy="27739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2361071-817D-4C07-96A1-A7B2B4269122}" type="datetimeFigureOut">
              <a:rPr lang="en-GB" smtClean="0"/>
              <a:t>01/09/2020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a:xfrm>
            <a:off x="8318501" y="295731"/>
            <a:ext cx="857250" cy="767687"/>
          </a:xfrm>
          <a:prstGeom prst="rect">
            <a:avLst/>
          </a:prstGeom>
        </p:spPr>
        <p:txBody>
          <a:bodyPr anchor="b"/>
          <a:lstStyle>
            <a:lvl1pPr algn="ctr">
              <a:defRPr sz="2800"/>
            </a:lvl1pPr>
          </a:lstStyle>
          <a:p>
            <a:fld id="{9243EBC1-9773-42C1-BEA4-10626209E8AA}" type="slidenum">
              <a:rPr lang="en-GB" smtClean="0"/>
              <a:t>‹#›</a:t>
            </a:fld>
            <a:endParaRPr lang="en-GB"/>
          </a:p>
        </p:txBody>
      </p:sp>
    </p:spTree>
    <p:extLst>
      <p:ext uri="{BB962C8B-B14F-4D97-AF65-F5344CB8AC3E}">
        <p14:creationId xmlns:p14="http://schemas.microsoft.com/office/powerpoint/2010/main" val="3950808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2361071-817D-4C07-96A1-A7B2B4269122}" type="datetimeFigureOut">
              <a:rPr lang="en-GB" smtClean="0"/>
              <a:t>01/09/2020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a:xfrm>
            <a:off x="8318501" y="295731"/>
            <a:ext cx="857250" cy="767687"/>
          </a:xfrm>
          <a:prstGeom prst="rect">
            <a:avLst/>
          </a:prstGeom>
        </p:spPr>
        <p:txBody>
          <a:bodyPr anchor="b"/>
          <a:lstStyle>
            <a:lvl1pPr algn="ctr">
              <a:defRPr sz="2800"/>
            </a:lvl1pPr>
          </a:lstStyle>
          <a:p>
            <a:fld id="{9243EBC1-9773-42C1-BEA4-10626209E8AA}" type="slidenum">
              <a:rPr lang="en-GB" smtClean="0"/>
              <a:t>‹#›</a:t>
            </a:fld>
            <a:endParaRPr lang="en-GB"/>
          </a:p>
        </p:txBody>
      </p:sp>
    </p:spTree>
    <p:extLst>
      <p:ext uri="{BB962C8B-B14F-4D97-AF65-F5344CB8AC3E}">
        <p14:creationId xmlns:p14="http://schemas.microsoft.com/office/powerpoint/2010/main" val="3568862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8391114" y="0"/>
            <a:ext cx="74295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Date Placeholder 1"/>
          <p:cNvSpPr>
            <a:spLocks noGrp="1"/>
          </p:cNvSpPr>
          <p:nvPr>
            <p:ph type="dt" sz="half" idx="10"/>
          </p:nvPr>
        </p:nvSpPr>
        <p:spPr/>
        <p:txBody>
          <a:bodyPr/>
          <a:lstStyle/>
          <a:p>
            <a:fld id="{42361071-817D-4C07-96A1-A7B2B4269122}" type="datetimeFigureOut">
              <a:rPr lang="en-GB" smtClean="0"/>
              <a:t>01/09/2020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a:xfrm>
            <a:off x="8318501" y="295731"/>
            <a:ext cx="857250" cy="767687"/>
          </a:xfrm>
          <a:prstGeom prst="rect">
            <a:avLst/>
          </a:prstGeom>
        </p:spPr>
        <p:txBody>
          <a:bodyPr/>
          <a:lstStyle>
            <a:lvl1pPr algn="ctr">
              <a:defRPr sz="2800"/>
            </a:lvl1pPr>
          </a:lstStyle>
          <a:p>
            <a:fld id="{9243EBC1-9773-42C1-BEA4-10626209E8AA}" type="slidenum">
              <a:rPr lang="en-GB" smtClean="0"/>
              <a:t>‹#›</a:t>
            </a:fld>
            <a:endParaRPr lang="en-GB"/>
          </a:p>
        </p:txBody>
      </p:sp>
    </p:spTree>
    <p:extLst>
      <p:ext uri="{BB962C8B-B14F-4D97-AF65-F5344CB8AC3E}">
        <p14:creationId xmlns:p14="http://schemas.microsoft.com/office/powerpoint/2010/main" val="9272359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7"/>
          <p:cNvGrpSpPr/>
          <p:nvPr/>
        </p:nvGrpSpPr>
        <p:grpSpPr>
          <a:xfrm>
            <a:off x="-1720" y="0"/>
            <a:ext cx="9907720"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548536"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2" name="Freeform 5"/>
            <p:cNvSpPr/>
            <p:nvPr/>
          </p:nvSpPr>
          <p:spPr bwMode="gray">
            <a:xfrm rot="15687606">
              <a:off x="2769747"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938643" y="1447800"/>
            <a:ext cx="2938639" cy="1495588"/>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949671" y="1447800"/>
            <a:ext cx="3935588"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938645" y="3086846"/>
            <a:ext cx="2938638" cy="2933701"/>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2361071-817D-4C07-96A1-A7B2B4269122}" type="datetimeFigureOut">
              <a:rPr lang="en-GB" smtClean="0"/>
              <a:t>01/09/2020</a:t>
            </a:fld>
            <a:endParaRPr lang="en-GB"/>
          </a:p>
        </p:txBody>
      </p:sp>
      <p:sp>
        <p:nvSpPr>
          <p:cNvPr id="6" name="Footer Placeholder 5"/>
          <p:cNvSpPr>
            <a:spLocks noGrp="1"/>
          </p:cNvSpPr>
          <p:nvPr>
            <p:ph type="ftr" sz="quarter" idx="11"/>
          </p:nvPr>
        </p:nvSpPr>
        <p:spPr/>
        <p:txBody>
          <a:bodyPr/>
          <a:lstStyle/>
          <a:p>
            <a:endParaRPr lang="en-GB"/>
          </a:p>
        </p:txBody>
      </p:sp>
      <p:sp>
        <p:nvSpPr>
          <p:cNvPr id="9" name="Rectangle 8"/>
          <p:cNvSpPr/>
          <p:nvPr/>
        </p:nvSpPr>
        <p:spPr>
          <a:xfrm>
            <a:off x="8391114" y="0"/>
            <a:ext cx="74295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8318501" y="295731"/>
            <a:ext cx="857250" cy="767687"/>
          </a:xfrm>
          <a:prstGeom prst="rect">
            <a:avLst/>
          </a:prstGeom>
        </p:spPr>
        <p:txBody>
          <a:bodyPr/>
          <a:lstStyle>
            <a:lvl1pPr algn="ctr">
              <a:defRPr sz="2800"/>
            </a:lvl1pPr>
          </a:lstStyle>
          <a:p>
            <a:fld id="{9243EBC1-9773-42C1-BEA4-10626209E8AA}" type="slidenum">
              <a:rPr lang="en-GB" smtClean="0"/>
              <a:t>‹#›</a:t>
            </a:fld>
            <a:endParaRPr lang="en-GB"/>
          </a:p>
        </p:txBody>
      </p:sp>
    </p:spTree>
    <p:extLst>
      <p:ext uri="{BB962C8B-B14F-4D97-AF65-F5344CB8AC3E}">
        <p14:creationId xmlns:p14="http://schemas.microsoft.com/office/powerpoint/2010/main" val="834062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1720" y="0"/>
            <a:ext cx="9907720"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852610"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4" name="Freeform 5"/>
            <p:cNvSpPr/>
            <p:nvPr/>
          </p:nvSpPr>
          <p:spPr bwMode="gray">
            <a:xfrm rot="15687606">
              <a:off x="3074559"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938644" y="1381390"/>
            <a:ext cx="3236013" cy="157480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16485" y="1320800"/>
            <a:ext cx="3023694" cy="4216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938644" y="3086100"/>
            <a:ext cx="3236013" cy="24511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2361071-817D-4C07-96A1-A7B2B4269122}" type="datetimeFigureOut">
              <a:rPr lang="en-GB" smtClean="0"/>
              <a:t>01/09/2020</a:t>
            </a:fld>
            <a:endParaRPr lang="en-GB"/>
          </a:p>
        </p:txBody>
      </p:sp>
      <p:sp>
        <p:nvSpPr>
          <p:cNvPr id="6" name="Footer Placeholder 5"/>
          <p:cNvSpPr>
            <a:spLocks noGrp="1"/>
          </p:cNvSpPr>
          <p:nvPr>
            <p:ph type="ftr" sz="quarter" idx="11"/>
          </p:nvPr>
        </p:nvSpPr>
        <p:spPr/>
        <p:txBody>
          <a:bodyPr/>
          <a:lstStyle/>
          <a:p>
            <a:endParaRPr lang="en-GB"/>
          </a:p>
        </p:txBody>
      </p:sp>
      <p:sp>
        <p:nvSpPr>
          <p:cNvPr id="10" name="Rectangle 9"/>
          <p:cNvSpPr/>
          <p:nvPr/>
        </p:nvSpPr>
        <p:spPr>
          <a:xfrm>
            <a:off x="8391114" y="0"/>
            <a:ext cx="74295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8318501" y="295731"/>
            <a:ext cx="857250" cy="767687"/>
          </a:xfrm>
          <a:prstGeom prst="rect">
            <a:avLst/>
          </a:prstGeom>
        </p:spPr>
        <p:txBody>
          <a:bodyPr/>
          <a:lstStyle>
            <a:lvl1pPr algn="ctr">
              <a:defRPr sz="2800"/>
            </a:lvl1pPr>
          </a:lstStyle>
          <a:p>
            <a:fld id="{9243EBC1-9773-42C1-BEA4-10626209E8AA}" type="slidenum">
              <a:rPr lang="en-GB" smtClean="0"/>
              <a:t>‹#›</a:t>
            </a:fld>
            <a:endParaRPr lang="en-GB"/>
          </a:p>
        </p:txBody>
      </p:sp>
    </p:spTree>
    <p:extLst>
      <p:ext uri="{BB962C8B-B14F-4D97-AF65-F5344CB8AC3E}">
        <p14:creationId xmlns:p14="http://schemas.microsoft.com/office/powerpoint/2010/main" val="786315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6" name="Group 5"/>
          <p:cNvGrpSpPr/>
          <p:nvPr/>
        </p:nvGrpSpPr>
        <p:grpSpPr>
          <a:xfrm>
            <a:off x="-1720" y="0"/>
            <a:ext cx="9907720" cy="6860798"/>
            <a:chOff x="-1588" y="0"/>
            <a:chExt cx="9145588" cy="6860798"/>
          </a:xfrm>
        </p:grpSpPr>
        <p:sp>
          <p:nvSpPr>
            <p:cNvPr id="14" name="Rectangle 13"/>
            <p:cNvSpPr/>
            <p:nvPr/>
          </p:nvSpPr>
          <p:spPr>
            <a:xfrm>
              <a:off x="0" y="0"/>
              <a:ext cx="9118832"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21010068">
              <a:off x="6359946" y="179029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5" name="Freeform 24"/>
            <p:cNvSpPr/>
            <p:nvPr/>
          </p:nvSpPr>
          <p:spPr bwMode="gray">
            <a:xfrm>
              <a:off x="485023" y="1856450"/>
              <a:ext cx="8173954" cy="4535226"/>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Placeholder 1"/>
          <p:cNvSpPr>
            <a:spLocks noGrp="1"/>
          </p:cNvSpPr>
          <p:nvPr>
            <p:ph type="title"/>
          </p:nvPr>
        </p:nvSpPr>
        <p:spPr bwMode="gray">
          <a:xfrm>
            <a:off x="938643" y="927100"/>
            <a:ext cx="6874032" cy="709865"/>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936414" y="2489200"/>
            <a:ext cx="6874032" cy="35306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05647" y="6365499"/>
            <a:ext cx="1073149" cy="228659"/>
          </a:xfrm>
          <a:prstGeom prst="rect">
            <a:avLst/>
          </a:prstGeom>
        </p:spPr>
        <p:txBody>
          <a:bodyPr vert="horz" lIns="91440" tIns="45720" rIns="91440" bIns="45720" rtlCol="0" anchor="b"/>
          <a:lstStyle>
            <a:lvl1pPr algn="r">
              <a:defRPr sz="900" b="1" i="0">
                <a:solidFill>
                  <a:schemeClr val="accent1"/>
                </a:solidFill>
              </a:defRPr>
            </a:lvl1pPr>
          </a:lstStyle>
          <a:p>
            <a:fld id="{42361071-817D-4C07-96A1-A7B2B4269122}" type="datetimeFigureOut">
              <a:rPr lang="en-GB" smtClean="0"/>
              <a:t>01/09/2020</a:t>
            </a:fld>
            <a:endParaRPr lang="en-GB"/>
          </a:p>
        </p:txBody>
      </p:sp>
      <p:sp>
        <p:nvSpPr>
          <p:cNvPr id="5" name="Footer Placeholder 4"/>
          <p:cNvSpPr>
            <a:spLocks noGrp="1"/>
          </p:cNvSpPr>
          <p:nvPr>
            <p:ph type="ftr" sz="quarter" idx="3"/>
          </p:nvPr>
        </p:nvSpPr>
        <p:spPr>
          <a:xfrm>
            <a:off x="640080" y="6365497"/>
            <a:ext cx="4181445" cy="228660"/>
          </a:xfrm>
          <a:prstGeom prst="rect">
            <a:avLst/>
          </a:prstGeom>
        </p:spPr>
        <p:txBody>
          <a:bodyPr vert="horz" lIns="91440" tIns="45720" rIns="91440" bIns="45720" rtlCol="0" anchor="b"/>
          <a:lstStyle>
            <a:lvl1pPr algn="l">
              <a:defRPr sz="900" b="1" i="0">
                <a:solidFill>
                  <a:schemeClr val="accent1"/>
                </a:solidFill>
              </a:defRPr>
            </a:lvl1pPr>
          </a:lstStyle>
          <a:p>
            <a:endParaRPr lang="en-GB"/>
          </a:p>
        </p:txBody>
      </p:sp>
      <p:sp>
        <p:nvSpPr>
          <p:cNvPr id="26" name="Rectangle 25"/>
          <p:cNvSpPr/>
          <p:nvPr/>
        </p:nvSpPr>
        <p:spPr>
          <a:xfrm>
            <a:off x="8391114" y="0"/>
            <a:ext cx="74295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8" name="Slide Number Placeholder 5"/>
          <p:cNvSpPr>
            <a:spLocks noGrp="1"/>
          </p:cNvSpPr>
          <p:nvPr>
            <p:ph type="sldNum" sz="quarter" idx="4"/>
          </p:nvPr>
        </p:nvSpPr>
        <p:spPr bwMode="gray">
          <a:xfrm>
            <a:off x="8318501" y="295731"/>
            <a:ext cx="857250" cy="767687"/>
          </a:xfrm>
          <a:prstGeom prst="rect">
            <a:avLst/>
          </a:prstGeom>
        </p:spPr>
        <p:txBody>
          <a:bodyPr anchor="b"/>
          <a:lstStyle>
            <a:lvl1pPr algn="ctr">
              <a:defRPr sz="2800">
                <a:solidFill>
                  <a:schemeClr val="bg1"/>
                </a:solidFill>
              </a:defRPr>
            </a:lvl1pPr>
          </a:lstStyle>
          <a:p>
            <a:fld id="{9243EBC1-9773-42C1-BEA4-10626209E8AA}" type="slidenum">
              <a:rPr lang="en-GB" smtClean="0"/>
              <a:t>‹#›</a:t>
            </a:fld>
            <a:endParaRPr lang="en-GB"/>
          </a:p>
        </p:txBody>
      </p:sp>
    </p:spTree>
    <p:extLst>
      <p:ext uri="{BB962C8B-B14F-4D97-AF65-F5344CB8AC3E}">
        <p14:creationId xmlns:p14="http://schemas.microsoft.com/office/powerpoint/2010/main" val="287705919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701" r:id="rId17"/>
  </p:sldLayoutIdLst>
  <p:txStyles>
    <p:titleStyle>
      <a:lvl1pPr algn="l" defTabSz="457200" rtl="0" eaLnBrk="1" latinLnBrk="0" hangingPunct="1">
        <a:spcBef>
          <a:spcPct val="0"/>
        </a:spcBef>
        <a:buNone/>
        <a:defRPr sz="3200" b="0" i="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6.jpeg"/><Relationship Id="rId11" Type="http://schemas.openxmlformats.org/officeDocument/2006/relationships/image" Target="../media/image11.png"/><Relationship Id="rId5" Type="http://schemas.openxmlformats.org/officeDocument/2006/relationships/image" Target="../media/image5.png"/><Relationship Id="rId15" Type="http://schemas.openxmlformats.org/officeDocument/2006/relationships/image" Target="../media/image15.jpe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 Id="rId14" Type="http://schemas.openxmlformats.org/officeDocument/2006/relationships/image" Target="../media/image14.jpeg"/></Relationships>
</file>

<file path=ppt/slides/_rels/slide2.xml.rels><?xml version="1.0" encoding="UTF-8" standalone="yes"?>
<Relationships xmlns="http://schemas.openxmlformats.org/package/2006/relationships"><Relationship Id="rId8" Type="http://schemas.openxmlformats.org/officeDocument/2006/relationships/image" Target="../media/image22.jpeg"/><Relationship Id="rId3" Type="http://schemas.openxmlformats.org/officeDocument/2006/relationships/image" Target="../media/image17.gif"/><Relationship Id="rId7" Type="http://schemas.openxmlformats.org/officeDocument/2006/relationships/image" Target="../media/image21.png"/><Relationship Id="rId2" Type="http://schemas.openxmlformats.org/officeDocument/2006/relationships/image" Target="../media/image16.jpeg"/><Relationship Id="rId1" Type="http://schemas.openxmlformats.org/officeDocument/2006/relationships/slideLayout" Target="../slideLayouts/slideLayout7.xml"/><Relationship Id="rId6" Type="http://schemas.openxmlformats.org/officeDocument/2006/relationships/image" Target="../media/image20.png"/><Relationship Id="rId11" Type="http://schemas.openxmlformats.org/officeDocument/2006/relationships/image" Target="../media/image25.gif"/><Relationship Id="rId5" Type="http://schemas.openxmlformats.org/officeDocument/2006/relationships/image" Target="../media/image19.png"/><Relationship Id="rId10" Type="http://schemas.openxmlformats.org/officeDocument/2006/relationships/image" Target="../media/image24.png"/><Relationship Id="rId4" Type="http://schemas.openxmlformats.org/officeDocument/2006/relationships/image" Target="../media/image18.png"/><Relationship Id="rId9" Type="http://schemas.openxmlformats.org/officeDocument/2006/relationships/image" Target="../media/image23.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045417655"/>
              </p:ext>
            </p:extLst>
          </p:nvPr>
        </p:nvGraphicFramePr>
        <p:xfrm>
          <a:off x="33798" y="45435"/>
          <a:ext cx="3116928" cy="1708125"/>
        </p:xfrm>
        <a:graphic>
          <a:graphicData uri="http://schemas.openxmlformats.org/drawingml/2006/table">
            <a:tbl>
              <a:tblPr firstRow="1" bandRow="1">
                <a:tableStyleId>{93296810-A885-4BE3-A3E7-6D5BEEA58F35}</a:tableStyleId>
              </a:tblPr>
              <a:tblGrid>
                <a:gridCol w="925903">
                  <a:extLst>
                    <a:ext uri="{9D8B030D-6E8A-4147-A177-3AD203B41FA5}">
                      <a16:colId xmlns:a16="http://schemas.microsoft.com/office/drawing/2014/main" val="2952904091"/>
                    </a:ext>
                  </a:extLst>
                </a:gridCol>
                <a:gridCol w="2191025">
                  <a:extLst>
                    <a:ext uri="{9D8B030D-6E8A-4147-A177-3AD203B41FA5}">
                      <a16:colId xmlns:a16="http://schemas.microsoft.com/office/drawing/2014/main" val="3100833284"/>
                    </a:ext>
                  </a:extLst>
                </a:gridCol>
              </a:tblGrid>
              <a:tr h="217817">
                <a:tc gridSpan="2">
                  <a:txBody>
                    <a:bodyPr/>
                    <a:lstStyle/>
                    <a:p>
                      <a:pPr algn="ctr"/>
                      <a:r>
                        <a:rPr lang="en-GB" sz="800" dirty="0">
                          <a:latin typeface="Calibri" panose="020F0502020204030204" pitchFamily="34" charset="0"/>
                          <a:cs typeface="Calibri" panose="020F0502020204030204" pitchFamily="34" charset="0"/>
                        </a:rPr>
                        <a:t>What is development?</a:t>
                      </a:r>
                    </a:p>
                  </a:txBody>
                  <a:tcPr/>
                </a:tc>
                <a:tc hMerge="1">
                  <a:txBody>
                    <a:bodyPr/>
                    <a:lstStyle/>
                    <a:p>
                      <a:endParaRPr lang="en-GB" dirty="0"/>
                    </a:p>
                  </a:txBody>
                  <a:tcPr/>
                </a:tc>
                <a:extLst>
                  <a:ext uri="{0D108BD9-81ED-4DB2-BD59-A6C34878D82A}">
                    <a16:rowId xmlns:a16="http://schemas.microsoft.com/office/drawing/2014/main" val="3003020488"/>
                  </a:ext>
                </a:extLst>
              </a:tr>
              <a:tr h="342284">
                <a:tc gridSpan="2">
                  <a:txBody>
                    <a:bodyPr/>
                    <a:lstStyle/>
                    <a:p>
                      <a:pPr algn="ctr"/>
                      <a:r>
                        <a:rPr lang="en-GB" sz="900" b="1" dirty="0">
                          <a:latin typeface="Calibri" panose="020F0502020204030204" pitchFamily="34" charset="0"/>
                          <a:cs typeface="Calibri" panose="020F0502020204030204" pitchFamily="34" charset="0"/>
                        </a:rPr>
                        <a:t>Development is an improvement in living standards through better use of resources. </a:t>
                      </a:r>
                    </a:p>
                  </a:txBody>
                  <a:tcPr>
                    <a:solidFill>
                      <a:schemeClr val="accent6">
                        <a:lumMod val="60000"/>
                        <a:lumOff val="40000"/>
                      </a:schemeClr>
                    </a:solidFill>
                  </a:tcPr>
                </a:tc>
                <a:tc hMerge="1">
                  <a:txBody>
                    <a:bodyPr/>
                    <a:lstStyle/>
                    <a:p>
                      <a:endParaRPr lang="en-GB" dirty="0"/>
                    </a:p>
                  </a:txBody>
                  <a:tcPr/>
                </a:tc>
                <a:extLst>
                  <a:ext uri="{0D108BD9-81ED-4DB2-BD59-A6C34878D82A}">
                    <a16:rowId xmlns:a16="http://schemas.microsoft.com/office/drawing/2014/main" val="3435187088"/>
                  </a:ext>
                </a:extLst>
              </a:tr>
              <a:tr h="391132">
                <a:tc>
                  <a:txBody>
                    <a:bodyPr/>
                    <a:lstStyle/>
                    <a:p>
                      <a:r>
                        <a:rPr lang="en-GB" sz="800" b="1" dirty="0">
                          <a:latin typeface="Calibri" panose="020F0502020204030204" pitchFamily="34" charset="0"/>
                          <a:cs typeface="Calibri" panose="020F0502020204030204" pitchFamily="34" charset="0"/>
                        </a:rPr>
                        <a:t>Economic </a:t>
                      </a:r>
                    </a:p>
                  </a:txBody>
                  <a:tcPr/>
                </a:tc>
                <a:tc>
                  <a:txBody>
                    <a:bodyPr/>
                    <a:lstStyle/>
                    <a:p>
                      <a:r>
                        <a:rPr lang="en-GB" sz="800" dirty="0">
                          <a:latin typeface="Calibri" panose="020F0502020204030204" pitchFamily="34" charset="0"/>
                          <a:cs typeface="Calibri" panose="020F0502020204030204" pitchFamily="34" charset="0"/>
                        </a:rPr>
                        <a:t>This is progress in economic growth through levels of industrialisation and use of technology. </a:t>
                      </a:r>
                    </a:p>
                  </a:txBody>
                  <a:tcPr/>
                </a:tc>
                <a:extLst>
                  <a:ext uri="{0D108BD9-81ED-4DB2-BD59-A6C34878D82A}">
                    <a16:rowId xmlns:a16="http://schemas.microsoft.com/office/drawing/2014/main" val="829842273"/>
                  </a:ext>
                </a:extLst>
              </a:tr>
              <a:tr h="391132">
                <a:tc>
                  <a:txBody>
                    <a:bodyPr/>
                    <a:lstStyle/>
                    <a:p>
                      <a:r>
                        <a:rPr lang="en-GB" sz="800" b="1" dirty="0">
                          <a:latin typeface="Calibri" panose="020F0502020204030204" pitchFamily="34" charset="0"/>
                          <a:cs typeface="Calibri" panose="020F0502020204030204" pitchFamily="34" charset="0"/>
                        </a:rPr>
                        <a:t>Social </a:t>
                      </a:r>
                    </a:p>
                  </a:txBody>
                  <a:tcPr/>
                </a:tc>
                <a:tc>
                  <a:txBody>
                    <a:bodyPr/>
                    <a:lstStyle/>
                    <a:p>
                      <a:r>
                        <a:rPr lang="en-GB" sz="800" dirty="0">
                          <a:latin typeface="Calibri" panose="020F0502020204030204" pitchFamily="34" charset="0"/>
                          <a:cs typeface="Calibri" panose="020F0502020204030204" pitchFamily="34" charset="0"/>
                        </a:rPr>
                        <a:t>This is an improvement in people’s standard of living. For example, clean water and electricity. </a:t>
                      </a:r>
                    </a:p>
                  </a:txBody>
                  <a:tcPr/>
                </a:tc>
                <a:extLst>
                  <a:ext uri="{0D108BD9-81ED-4DB2-BD59-A6C34878D82A}">
                    <a16:rowId xmlns:a16="http://schemas.microsoft.com/office/drawing/2014/main" val="860078059"/>
                  </a:ext>
                </a:extLst>
              </a:tr>
              <a:tr h="342284">
                <a:tc>
                  <a:txBody>
                    <a:bodyPr/>
                    <a:lstStyle/>
                    <a:p>
                      <a:r>
                        <a:rPr lang="en-GB" sz="800" b="1" dirty="0">
                          <a:latin typeface="Calibri" panose="020F0502020204030204" pitchFamily="34" charset="0"/>
                          <a:cs typeface="Calibri" panose="020F0502020204030204" pitchFamily="34" charset="0"/>
                        </a:rPr>
                        <a:t>Environmental </a:t>
                      </a:r>
                    </a:p>
                  </a:txBody>
                  <a:tcPr/>
                </a:tc>
                <a:tc>
                  <a:txBody>
                    <a:bodyPr/>
                    <a:lstStyle/>
                    <a:p>
                      <a:r>
                        <a:rPr lang="en-GB" sz="800" dirty="0">
                          <a:latin typeface="Calibri" panose="020F0502020204030204" pitchFamily="34" charset="0"/>
                          <a:cs typeface="Calibri" panose="020F0502020204030204" pitchFamily="34" charset="0"/>
                        </a:rPr>
                        <a:t>This involves advances in the management and protection of the environment.</a:t>
                      </a:r>
                    </a:p>
                  </a:txBody>
                  <a:tcPr/>
                </a:tc>
                <a:extLst>
                  <a:ext uri="{0D108BD9-81ED-4DB2-BD59-A6C34878D82A}">
                    <a16:rowId xmlns:a16="http://schemas.microsoft.com/office/drawing/2014/main" val="343689777"/>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345067633"/>
              </p:ext>
            </p:extLst>
          </p:nvPr>
        </p:nvGraphicFramePr>
        <p:xfrm>
          <a:off x="44754" y="1763123"/>
          <a:ext cx="3105972" cy="3764102"/>
        </p:xfrm>
        <a:graphic>
          <a:graphicData uri="http://schemas.openxmlformats.org/drawingml/2006/table">
            <a:tbl>
              <a:tblPr firstRow="1" bandRow="1">
                <a:tableStyleId>{93296810-A885-4BE3-A3E7-6D5BEEA58F35}</a:tableStyleId>
              </a:tblPr>
              <a:tblGrid>
                <a:gridCol w="1119595">
                  <a:extLst>
                    <a:ext uri="{9D8B030D-6E8A-4147-A177-3AD203B41FA5}">
                      <a16:colId xmlns:a16="http://schemas.microsoft.com/office/drawing/2014/main" val="2952904091"/>
                    </a:ext>
                  </a:extLst>
                </a:gridCol>
                <a:gridCol w="1986377">
                  <a:extLst>
                    <a:ext uri="{9D8B030D-6E8A-4147-A177-3AD203B41FA5}">
                      <a16:colId xmlns:a16="http://schemas.microsoft.com/office/drawing/2014/main" val="3100833284"/>
                    </a:ext>
                  </a:extLst>
                </a:gridCol>
              </a:tblGrid>
              <a:tr h="180811">
                <a:tc gridSpan="2">
                  <a:txBody>
                    <a:bodyPr/>
                    <a:lstStyle/>
                    <a:p>
                      <a:pPr algn="ctr"/>
                      <a:r>
                        <a:rPr lang="en-GB" sz="800" dirty="0">
                          <a:latin typeface="Calibri" panose="020F0502020204030204" pitchFamily="34" charset="0"/>
                          <a:cs typeface="Calibri" panose="020F0502020204030204" pitchFamily="34" charset="0"/>
                        </a:rPr>
                        <a:t>Measuring development</a:t>
                      </a:r>
                    </a:p>
                  </a:txBody>
                  <a:tcPr/>
                </a:tc>
                <a:tc hMerge="1">
                  <a:txBody>
                    <a:bodyPr/>
                    <a:lstStyle/>
                    <a:p>
                      <a:endParaRPr lang="en-GB" dirty="0"/>
                    </a:p>
                  </a:txBody>
                  <a:tcPr/>
                </a:tc>
                <a:extLst>
                  <a:ext uri="{0D108BD9-81ED-4DB2-BD59-A6C34878D82A}">
                    <a16:rowId xmlns:a16="http://schemas.microsoft.com/office/drawing/2014/main" val="3003020488"/>
                  </a:ext>
                </a:extLst>
              </a:tr>
              <a:tr h="284131">
                <a:tc gridSpan="2">
                  <a:txBody>
                    <a:bodyPr/>
                    <a:lstStyle/>
                    <a:p>
                      <a:r>
                        <a:rPr lang="en-GB" sz="800" b="1" dirty="0">
                          <a:latin typeface="Calibri" panose="020F0502020204030204" pitchFamily="34" charset="0"/>
                          <a:cs typeface="Calibri" panose="020F0502020204030204" pitchFamily="34" charset="0"/>
                        </a:rPr>
                        <a:t>These are used to compare and understand a country’s level of development. </a:t>
                      </a:r>
                    </a:p>
                  </a:txBody>
                  <a:tcPr>
                    <a:solidFill>
                      <a:schemeClr val="accent6">
                        <a:lumMod val="60000"/>
                        <a:lumOff val="40000"/>
                      </a:schemeClr>
                    </a:solidFill>
                  </a:tcPr>
                </a:tc>
                <a:tc hMerge="1">
                  <a:txBody>
                    <a:bodyPr/>
                    <a:lstStyle/>
                    <a:p>
                      <a:endParaRPr lang="en-GB" dirty="0"/>
                    </a:p>
                  </a:txBody>
                  <a:tcPr/>
                </a:tc>
                <a:extLst>
                  <a:ext uri="{0D108BD9-81ED-4DB2-BD59-A6C34878D82A}">
                    <a16:rowId xmlns:a16="http://schemas.microsoft.com/office/drawing/2014/main" val="3435187088"/>
                  </a:ext>
                </a:extLst>
              </a:tr>
              <a:tr h="180811">
                <a:tc gridSpan="2">
                  <a:txBody>
                    <a:bodyPr/>
                    <a:lstStyle/>
                    <a:p>
                      <a:pPr algn="ctr"/>
                      <a:r>
                        <a:rPr lang="en-GB" sz="800" b="1" dirty="0">
                          <a:latin typeface="Calibri" panose="020F0502020204030204" pitchFamily="34" charset="0"/>
                          <a:cs typeface="Calibri" panose="020F0502020204030204" pitchFamily="34" charset="0"/>
                        </a:rPr>
                        <a:t>Economic indictors examples</a:t>
                      </a:r>
                    </a:p>
                  </a:txBody>
                  <a:tcPr>
                    <a:solidFill>
                      <a:schemeClr val="accent6">
                        <a:lumMod val="40000"/>
                        <a:lumOff val="60000"/>
                      </a:schemeClr>
                    </a:solidFill>
                  </a:tcPr>
                </a:tc>
                <a:tc hMerge="1">
                  <a:txBody>
                    <a:bodyPr/>
                    <a:lstStyle/>
                    <a:p>
                      <a:endParaRPr lang="en-GB"/>
                    </a:p>
                  </a:txBody>
                  <a:tcPr/>
                </a:tc>
                <a:extLst>
                  <a:ext uri="{0D108BD9-81ED-4DB2-BD59-A6C34878D82A}">
                    <a16:rowId xmlns:a16="http://schemas.microsoft.com/office/drawing/2014/main" val="2897709399"/>
                  </a:ext>
                </a:extLst>
              </a:tr>
              <a:tr h="387452">
                <a:tc>
                  <a:txBody>
                    <a:bodyPr/>
                    <a:lstStyle/>
                    <a:p>
                      <a:r>
                        <a:rPr lang="en-GB" sz="800" b="1" dirty="0">
                          <a:latin typeface="Calibri" panose="020F0502020204030204" pitchFamily="34" charset="0"/>
                          <a:cs typeface="Calibri" panose="020F0502020204030204" pitchFamily="34" charset="0"/>
                        </a:rPr>
                        <a:t>Employment type</a:t>
                      </a:r>
                    </a:p>
                  </a:txBody>
                  <a:tcPr/>
                </a:tc>
                <a:tc>
                  <a:txBody>
                    <a:bodyPr/>
                    <a:lstStyle/>
                    <a:p>
                      <a:r>
                        <a:rPr lang="en-GB" sz="800" dirty="0">
                          <a:latin typeface="Calibri" panose="020F0502020204030204" pitchFamily="34" charset="0"/>
                          <a:cs typeface="Calibri" panose="020F0502020204030204" pitchFamily="34" charset="0"/>
                        </a:rPr>
                        <a:t>The proportion of the population working in primary, secondary, tertiary and quaternary industries.</a:t>
                      </a:r>
                    </a:p>
                  </a:txBody>
                  <a:tcPr/>
                </a:tc>
                <a:extLst>
                  <a:ext uri="{0D108BD9-81ED-4DB2-BD59-A6C34878D82A}">
                    <a16:rowId xmlns:a16="http://schemas.microsoft.com/office/drawing/2014/main" val="829842273"/>
                  </a:ext>
                </a:extLst>
              </a:tr>
              <a:tr h="387452">
                <a:tc>
                  <a:txBody>
                    <a:bodyPr/>
                    <a:lstStyle/>
                    <a:p>
                      <a:r>
                        <a:rPr lang="en-GB" sz="800" b="1" dirty="0">
                          <a:latin typeface="Calibri" panose="020F0502020204030204" pitchFamily="34" charset="0"/>
                          <a:cs typeface="Calibri" panose="020F0502020204030204" pitchFamily="34" charset="0"/>
                        </a:rPr>
                        <a:t>Gross Domestic Product per capita</a:t>
                      </a:r>
                    </a:p>
                  </a:txBody>
                  <a:tcPr/>
                </a:tc>
                <a:tc>
                  <a:txBody>
                    <a:bodyPr/>
                    <a:lstStyle/>
                    <a:p>
                      <a:pPr algn="l"/>
                      <a:r>
                        <a:rPr lang="en-GB" sz="800" dirty="0">
                          <a:latin typeface="Calibri" panose="020F0502020204030204" pitchFamily="34" charset="0"/>
                          <a:cs typeface="Calibri" panose="020F0502020204030204" pitchFamily="34" charset="0"/>
                        </a:rPr>
                        <a:t>This is the total value of goods and services produced in a country per person, per year.</a:t>
                      </a:r>
                      <a:endParaRPr lang="en-GB" sz="800" b="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860078059"/>
                  </a:ext>
                </a:extLst>
              </a:tr>
              <a:tr h="387452">
                <a:tc>
                  <a:txBody>
                    <a:bodyPr/>
                    <a:lstStyle/>
                    <a:p>
                      <a:r>
                        <a:rPr lang="en-GB" sz="800" b="1" dirty="0">
                          <a:latin typeface="Calibri" panose="020F0502020204030204" pitchFamily="34" charset="0"/>
                          <a:cs typeface="Calibri" panose="020F0502020204030204" pitchFamily="34" charset="0"/>
                        </a:rPr>
                        <a:t>Gross National Income per capita</a:t>
                      </a:r>
                    </a:p>
                  </a:txBody>
                  <a:tcPr/>
                </a:tc>
                <a:tc>
                  <a:txBody>
                    <a:bodyPr/>
                    <a:lstStyle/>
                    <a:p>
                      <a:r>
                        <a:rPr lang="en-GB" sz="800" dirty="0">
                          <a:latin typeface="Calibri" panose="020F0502020204030204" pitchFamily="34" charset="0"/>
                          <a:cs typeface="Calibri" panose="020F0502020204030204" pitchFamily="34" charset="0"/>
                        </a:rPr>
                        <a:t>An average of gross national income per person, per year in US dollars.</a:t>
                      </a:r>
                    </a:p>
                  </a:txBody>
                  <a:tcPr/>
                </a:tc>
                <a:extLst>
                  <a:ext uri="{0D108BD9-81ED-4DB2-BD59-A6C34878D82A}">
                    <a16:rowId xmlns:a16="http://schemas.microsoft.com/office/drawing/2014/main" val="343689777"/>
                  </a:ext>
                </a:extLst>
              </a:tr>
              <a:tr h="180811">
                <a:tc gridSpan="2">
                  <a:txBody>
                    <a:bodyPr/>
                    <a:lstStyle/>
                    <a:p>
                      <a:pPr algn="ctr"/>
                      <a:r>
                        <a:rPr lang="en-GB" sz="800" b="1" dirty="0">
                          <a:latin typeface="Calibri" panose="020F0502020204030204" pitchFamily="34" charset="0"/>
                          <a:cs typeface="Calibri" panose="020F0502020204030204" pitchFamily="34" charset="0"/>
                        </a:rPr>
                        <a:t>Social indicators examples</a:t>
                      </a:r>
                    </a:p>
                  </a:txBody>
                  <a:tcPr>
                    <a:solidFill>
                      <a:schemeClr val="accent6">
                        <a:lumMod val="40000"/>
                        <a:lumOff val="60000"/>
                      </a:schemeClr>
                    </a:solidFill>
                  </a:tcPr>
                </a:tc>
                <a:tc hMerge="1">
                  <a:txBody>
                    <a:bodyPr/>
                    <a:lstStyle/>
                    <a:p>
                      <a:endParaRPr lang="en-GB" sz="9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559075403"/>
                  </a:ext>
                </a:extLst>
              </a:tr>
              <a:tr h="336359">
                <a:tc>
                  <a:txBody>
                    <a:bodyPr/>
                    <a:lstStyle/>
                    <a:p>
                      <a:r>
                        <a:rPr lang="en-GB" sz="800" b="1" dirty="0">
                          <a:latin typeface="Calibri" panose="020F0502020204030204" pitchFamily="34" charset="0"/>
                          <a:cs typeface="Calibri" panose="020F0502020204030204" pitchFamily="34" charset="0"/>
                        </a:rPr>
                        <a:t>Infant mortality</a:t>
                      </a:r>
                    </a:p>
                  </a:txBody>
                  <a:tcPr/>
                </a:tc>
                <a:tc>
                  <a:txBody>
                    <a:bodyPr/>
                    <a:lstStyle/>
                    <a:p>
                      <a:r>
                        <a:rPr lang="en-GB" sz="800" dirty="0">
                          <a:latin typeface="Calibri" panose="020F0502020204030204" pitchFamily="34" charset="0"/>
                          <a:cs typeface="Calibri" panose="020F0502020204030204" pitchFamily="34" charset="0"/>
                        </a:rPr>
                        <a:t>The number of children who die before reaching 1 per 1000 babies born.</a:t>
                      </a:r>
                    </a:p>
                  </a:txBody>
                  <a:tcPr/>
                </a:tc>
                <a:extLst>
                  <a:ext uri="{0D108BD9-81ED-4DB2-BD59-A6C34878D82A}">
                    <a16:rowId xmlns:a16="http://schemas.microsoft.com/office/drawing/2014/main" val="2700669335"/>
                  </a:ext>
                </a:extLst>
              </a:tr>
              <a:tr h="284131">
                <a:tc>
                  <a:txBody>
                    <a:bodyPr/>
                    <a:lstStyle/>
                    <a:p>
                      <a:r>
                        <a:rPr lang="en-GB" sz="800" b="1" dirty="0">
                          <a:latin typeface="Calibri" panose="020F0502020204030204" pitchFamily="34" charset="0"/>
                          <a:cs typeface="Calibri" panose="020F0502020204030204" pitchFamily="34" charset="0"/>
                        </a:rPr>
                        <a:t>Literacy rate</a:t>
                      </a:r>
                    </a:p>
                  </a:txBody>
                  <a:tcPr/>
                </a:tc>
                <a:tc>
                  <a:txBody>
                    <a:bodyPr/>
                    <a:lstStyle/>
                    <a:p>
                      <a:r>
                        <a:rPr lang="en-GB" sz="800" dirty="0">
                          <a:latin typeface="Calibri" panose="020F0502020204030204" pitchFamily="34" charset="0"/>
                          <a:cs typeface="Calibri" panose="020F0502020204030204" pitchFamily="34" charset="0"/>
                        </a:rPr>
                        <a:t>The percentage of population over the age of 15 who can read and write.</a:t>
                      </a:r>
                    </a:p>
                  </a:txBody>
                  <a:tcPr/>
                </a:tc>
                <a:extLst>
                  <a:ext uri="{0D108BD9-81ED-4DB2-BD59-A6C34878D82A}">
                    <a16:rowId xmlns:a16="http://schemas.microsoft.com/office/drawing/2014/main" val="2351883429"/>
                  </a:ext>
                </a:extLst>
              </a:tr>
              <a:tr h="284131">
                <a:tc>
                  <a:txBody>
                    <a:bodyPr/>
                    <a:lstStyle/>
                    <a:p>
                      <a:r>
                        <a:rPr lang="en-GB" sz="800" b="1" dirty="0">
                          <a:latin typeface="Calibri" panose="020F0502020204030204" pitchFamily="34" charset="0"/>
                          <a:cs typeface="Calibri" panose="020F0502020204030204" pitchFamily="34" charset="0"/>
                        </a:rPr>
                        <a:t>Life expectancy </a:t>
                      </a:r>
                    </a:p>
                  </a:txBody>
                  <a:tcPr/>
                </a:tc>
                <a:tc>
                  <a:txBody>
                    <a:bodyPr/>
                    <a:lstStyle/>
                    <a:p>
                      <a:r>
                        <a:rPr lang="en-GB" sz="800" dirty="0">
                          <a:latin typeface="Calibri" panose="020F0502020204030204" pitchFamily="34" charset="0"/>
                          <a:cs typeface="Calibri" panose="020F0502020204030204" pitchFamily="34" charset="0"/>
                        </a:rPr>
                        <a:t>The average lifespan of someone born in that country. </a:t>
                      </a:r>
                    </a:p>
                  </a:txBody>
                  <a:tcPr/>
                </a:tc>
                <a:extLst>
                  <a:ext uri="{0D108BD9-81ED-4DB2-BD59-A6C34878D82A}">
                    <a16:rowId xmlns:a16="http://schemas.microsoft.com/office/drawing/2014/main" val="2575405832"/>
                  </a:ext>
                </a:extLst>
              </a:tr>
              <a:tr h="180811">
                <a:tc gridSpan="2">
                  <a:txBody>
                    <a:bodyPr/>
                    <a:lstStyle/>
                    <a:p>
                      <a:pPr algn="ctr"/>
                      <a:r>
                        <a:rPr lang="en-GB" sz="800" b="1" dirty="0">
                          <a:latin typeface="Calibri" panose="020F0502020204030204" pitchFamily="34" charset="0"/>
                          <a:cs typeface="Calibri" panose="020F0502020204030204" pitchFamily="34" charset="0"/>
                        </a:rPr>
                        <a:t>Mixed indicators </a:t>
                      </a:r>
                    </a:p>
                  </a:txBody>
                  <a:tcPr>
                    <a:solidFill>
                      <a:schemeClr val="accent6">
                        <a:lumMod val="40000"/>
                        <a:lumOff val="60000"/>
                      </a:schemeClr>
                    </a:solidFill>
                  </a:tcPr>
                </a:tc>
                <a:tc hMerge="1">
                  <a:txBody>
                    <a:bodyPr/>
                    <a:lstStyle/>
                    <a:p>
                      <a:endParaRPr lang="en-GB" sz="9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71631512"/>
                  </a:ext>
                </a:extLst>
              </a:tr>
              <a:tr h="336359">
                <a:tc>
                  <a:txBody>
                    <a:bodyPr/>
                    <a:lstStyle/>
                    <a:p>
                      <a:r>
                        <a:rPr lang="en-GB" sz="800" b="1" dirty="0">
                          <a:latin typeface="Calibri" panose="020F0502020204030204" pitchFamily="34" charset="0"/>
                          <a:cs typeface="Calibri" panose="020F0502020204030204" pitchFamily="34" charset="0"/>
                        </a:rPr>
                        <a:t>Human Development Index (HDI)</a:t>
                      </a:r>
                    </a:p>
                  </a:txBody>
                  <a:tcPr/>
                </a:tc>
                <a:tc>
                  <a:txBody>
                    <a:bodyPr/>
                    <a:lstStyle/>
                    <a:p>
                      <a:r>
                        <a:rPr lang="en-GB" sz="800" dirty="0">
                          <a:latin typeface="Calibri" panose="020F0502020204030204" pitchFamily="34" charset="0"/>
                          <a:cs typeface="Calibri" panose="020F0502020204030204" pitchFamily="34" charset="0"/>
                        </a:rPr>
                        <a:t>A number that uses life expectancy, education level and income per person.</a:t>
                      </a:r>
                    </a:p>
                  </a:txBody>
                  <a:tcPr/>
                </a:tc>
                <a:extLst>
                  <a:ext uri="{0D108BD9-81ED-4DB2-BD59-A6C34878D82A}">
                    <a16:rowId xmlns:a16="http://schemas.microsoft.com/office/drawing/2014/main" val="2626285237"/>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957024671"/>
              </p:ext>
            </p:extLst>
          </p:nvPr>
        </p:nvGraphicFramePr>
        <p:xfrm>
          <a:off x="3207372" y="45434"/>
          <a:ext cx="2238568" cy="2044431"/>
        </p:xfrm>
        <a:graphic>
          <a:graphicData uri="http://schemas.openxmlformats.org/drawingml/2006/table">
            <a:tbl>
              <a:tblPr firstRow="1" bandRow="1">
                <a:tableStyleId>{93296810-A885-4BE3-A3E7-6D5BEEA58F35}</a:tableStyleId>
              </a:tblPr>
              <a:tblGrid>
                <a:gridCol w="598550">
                  <a:extLst>
                    <a:ext uri="{9D8B030D-6E8A-4147-A177-3AD203B41FA5}">
                      <a16:colId xmlns:a16="http://schemas.microsoft.com/office/drawing/2014/main" val="197038163"/>
                    </a:ext>
                  </a:extLst>
                </a:gridCol>
                <a:gridCol w="1640018">
                  <a:extLst>
                    <a:ext uri="{9D8B030D-6E8A-4147-A177-3AD203B41FA5}">
                      <a16:colId xmlns:a16="http://schemas.microsoft.com/office/drawing/2014/main" val="2130761613"/>
                    </a:ext>
                  </a:extLst>
                </a:gridCol>
              </a:tblGrid>
              <a:tr h="243177">
                <a:tc gridSpan="2">
                  <a:txBody>
                    <a:bodyPr/>
                    <a:lstStyle/>
                    <a:p>
                      <a:pPr algn="ctr"/>
                      <a:r>
                        <a:rPr lang="en-GB" sz="800" dirty="0">
                          <a:latin typeface="Calibri" panose="020F0502020204030204" pitchFamily="34" charset="0"/>
                          <a:cs typeface="Calibri" panose="020F0502020204030204" pitchFamily="34" charset="0"/>
                        </a:rPr>
                        <a:t>Variations in the level of development</a:t>
                      </a:r>
                    </a:p>
                  </a:txBody>
                  <a:tcPr/>
                </a:tc>
                <a:tc hMerge="1">
                  <a:txBody>
                    <a:bodyPr/>
                    <a:lstStyle/>
                    <a:p>
                      <a:endParaRPr lang="en-GB"/>
                    </a:p>
                  </a:txBody>
                  <a:tcPr/>
                </a:tc>
                <a:extLst>
                  <a:ext uri="{0D108BD9-81ED-4DB2-BD59-A6C34878D82A}">
                    <a16:rowId xmlns:a16="http://schemas.microsoft.com/office/drawing/2014/main" val="2972515508"/>
                  </a:ext>
                </a:extLst>
              </a:tr>
              <a:tr h="521094">
                <a:tc>
                  <a:txBody>
                    <a:bodyPr/>
                    <a:lstStyle/>
                    <a:p>
                      <a:r>
                        <a:rPr lang="en-GB" sz="800" b="1" dirty="0">
                          <a:latin typeface="Calibri" panose="020F0502020204030204" pitchFamily="34" charset="0"/>
                          <a:cs typeface="Calibri" panose="020F0502020204030204" pitchFamily="34" charset="0"/>
                        </a:rPr>
                        <a:t>LICs</a:t>
                      </a:r>
                    </a:p>
                  </a:txBody>
                  <a:tcPr/>
                </a:tc>
                <a:tc>
                  <a:txBody>
                    <a:bodyPr/>
                    <a:lstStyle/>
                    <a:p>
                      <a:r>
                        <a:rPr lang="en-GB" sz="800" dirty="0">
                          <a:latin typeface="Calibri" panose="020F0502020204030204" pitchFamily="34" charset="0"/>
                          <a:cs typeface="Calibri" panose="020F0502020204030204" pitchFamily="34" charset="0"/>
                        </a:rPr>
                        <a:t>Poorest countries in the world. GNI per capita is low and most citizens have a low standard of living.</a:t>
                      </a:r>
                    </a:p>
                  </a:txBody>
                  <a:tcPr/>
                </a:tc>
                <a:extLst>
                  <a:ext uri="{0D108BD9-81ED-4DB2-BD59-A6C34878D82A}">
                    <a16:rowId xmlns:a16="http://schemas.microsoft.com/office/drawing/2014/main" val="4244908228"/>
                  </a:ext>
                </a:extLst>
              </a:tr>
              <a:tr h="689228">
                <a:tc>
                  <a:txBody>
                    <a:bodyPr/>
                    <a:lstStyle/>
                    <a:p>
                      <a:r>
                        <a:rPr lang="en-GB" sz="800" b="1" dirty="0">
                          <a:latin typeface="Calibri" panose="020F0502020204030204" pitchFamily="34" charset="0"/>
                          <a:cs typeface="Calibri" panose="020F0502020204030204" pitchFamily="34" charset="0"/>
                        </a:rPr>
                        <a:t>NEEs</a:t>
                      </a:r>
                    </a:p>
                  </a:txBody>
                  <a:tcPr/>
                </a:tc>
                <a:tc>
                  <a:txBody>
                    <a:bodyPr/>
                    <a:lstStyle/>
                    <a:p>
                      <a:r>
                        <a:rPr lang="en-GB" sz="800" dirty="0">
                          <a:latin typeface="Calibri" panose="020F0502020204030204" pitchFamily="34" charset="0"/>
                          <a:cs typeface="Calibri" panose="020F0502020204030204" pitchFamily="34" charset="0"/>
                        </a:rPr>
                        <a:t>These countries are getting richer as their economy is progressing from the primary industry to the secondary industry. Greater exports leads to better wages. </a:t>
                      </a:r>
                    </a:p>
                  </a:txBody>
                  <a:tcPr/>
                </a:tc>
                <a:extLst>
                  <a:ext uri="{0D108BD9-81ED-4DB2-BD59-A6C34878D82A}">
                    <a16:rowId xmlns:a16="http://schemas.microsoft.com/office/drawing/2014/main" val="1412803352"/>
                  </a:ext>
                </a:extLst>
              </a:tr>
              <a:tr h="569362">
                <a:tc>
                  <a:txBody>
                    <a:bodyPr/>
                    <a:lstStyle/>
                    <a:p>
                      <a:r>
                        <a:rPr lang="en-GB" sz="800" b="1" dirty="0">
                          <a:latin typeface="Calibri" panose="020F0502020204030204" pitchFamily="34" charset="0"/>
                          <a:cs typeface="Calibri" panose="020F0502020204030204" pitchFamily="34" charset="0"/>
                        </a:rPr>
                        <a:t>HICs</a:t>
                      </a:r>
                    </a:p>
                  </a:txBody>
                  <a:tcPr/>
                </a:tc>
                <a:tc>
                  <a:txBody>
                    <a:bodyPr/>
                    <a:lstStyle/>
                    <a:p>
                      <a:r>
                        <a:rPr lang="en-GB" sz="800" dirty="0">
                          <a:latin typeface="Calibri" panose="020F0502020204030204" pitchFamily="34" charset="0"/>
                          <a:cs typeface="Calibri" panose="020F0502020204030204" pitchFamily="34" charset="0"/>
                        </a:rPr>
                        <a:t>These countries are wealthy with a high GNI per capita and standards of living. These countries can spend money on services. </a:t>
                      </a:r>
                    </a:p>
                  </a:txBody>
                  <a:tcPr/>
                </a:tc>
                <a:extLst>
                  <a:ext uri="{0D108BD9-81ED-4DB2-BD59-A6C34878D82A}">
                    <a16:rowId xmlns:a16="http://schemas.microsoft.com/office/drawing/2014/main" val="2725964624"/>
                  </a:ext>
                </a:extLst>
              </a:tr>
            </a:tbl>
          </a:graphicData>
        </a:graphic>
      </p:graphicFrame>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5151335" y="396685"/>
            <a:ext cx="2044508" cy="1342010"/>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2409660040"/>
              </p:ext>
            </p:extLst>
          </p:nvPr>
        </p:nvGraphicFramePr>
        <p:xfrm>
          <a:off x="3207367" y="2102688"/>
          <a:ext cx="3637225" cy="686780"/>
        </p:xfrm>
        <a:graphic>
          <a:graphicData uri="http://schemas.openxmlformats.org/drawingml/2006/table">
            <a:tbl>
              <a:tblPr firstRow="1" bandRow="1">
                <a:tableStyleId>{93296810-A885-4BE3-A3E7-6D5BEEA58F35}</a:tableStyleId>
              </a:tblPr>
              <a:tblGrid>
                <a:gridCol w="3637225">
                  <a:extLst>
                    <a:ext uri="{9D8B030D-6E8A-4147-A177-3AD203B41FA5}">
                      <a16:colId xmlns:a16="http://schemas.microsoft.com/office/drawing/2014/main" val="3210703168"/>
                    </a:ext>
                  </a:extLst>
                </a:gridCol>
              </a:tblGrid>
              <a:tr h="163636">
                <a:tc>
                  <a:txBody>
                    <a:bodyPr/>
                    <a:lstStyle/>
                    <a:p>
                      <a:pPr algn="ctr"/>
                      <a:r>
                        <a:rPr lang="en-GB" sz="900" b="1" dirty="0">
                          <a:latin typeface="Calibri" panose="020F0502020204030204" pitchFamily="34" charset="0"/>
                          <a:cs typeface="Calibri" panose="020F0502020204030204" pitchFamily="34" charset="0"/>
                        </a:rPr>
                        <a:t>Causes of uneven development </a:t>
                      </a:r>
                    </a:p>
                  </a:txBody>
                  <a:tcPr/>
                </a:tc>
                <a:extLst>
                  <a:ext uri="{0D108BD9-81ED-4DB2-BD59-A6C34878D82A}">
                    <a16:rowId xmlns:a16="http://schemas.microsoft.com/office/drawing/2014/main" val="930281905"/>
                  </a:ext>
                </a:extLst>
              </a:tr>
              <a:tr h="458180">
                <a:tc>
                  <a:txBody>
                    <a:bodyPr/>
                    <a:lstStyle/>
                    <a:p>
                      <a:pPr algn="ctr"/>
                      <a:r>
                        <a:rPr lang="en-GB" sz="800" b="1" dirty="0">
                          <a:latin typeface="Calibri" panose="020F0502020204030204" pitchFamily="34" charset="0"/>
                          <a:cs typeface="Calibri" panose="020F0502020204030204" pitchFamily="34" charset="0"/>
                        </a:rPr>
                        <a:t>Development is globally uneven with most HICs located in Europe, North America and Oceania. Most NEEs are in Asia and South America, whilst most LICs are in Africa. Remember, development can also vary within countries too.</a:t>
                      </a:r>
                    </a:p>
                  </a:txBody>
                  <a:tcPr>
                    <a:solidFill>
                      <a:schemeClr val="accent6">
                        <a:lumMod val="40000"/>
                        <a:lumOff val="60000"/>
                      </a:schemeClr>
                    </a:solidFill>
                  </a:tcPr>
                </a:tc>
                <a:extLst>
                  <a:ext uri="{0D108BD9-81ED-4DB2-BD59-A6C34878D82A}">
                    <a16:rowId xmlns:a16="http://schemas.microsoft.com/office/drawing/2014/main" val="2539278897"/>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122648492"/>
              </p:ext>
            </p:extLst>
          </p:nvPr>
        </p:nvGraphicFramePr>
        <p:xfrm>
          <a:off x="3207370" y="3491736"/>
          <a:ext cx="3665544" cy="2056556"/>
        </p:xfrm>
        <a:graphic>
          <a:graphicData uri="http://schemas.openxmlformats.org/drawingml/2006/table">
            <a:tbl>
              <a:tblPr firstRow="1" bandRow="1">
                <a:tableStyleId>{93296810-A885-4BE3-A3E7-6D5BEEA58F35}</a:tableStyleId>
              </a:tblPr>
              <a:tblGrid>
                <a:gridCol w="1832772">
                  <a:extLst>
                    <a:ext uri="{9D8B030D-6E8A-4147-A177-3AD203B41FA5}">
                      <a16:colId xmlns:a16="http://schemas.microsoft.com/office/drawing/2014/main" val="3422049498"/>
                    </a:ext>
                  </a:extLst>
                </a:gridCol>
                <a:gridCol w="1832772">
                  <a:extLst>
                    <a:ext uri="{9D8B030D-6E8A-4147-A177-3AD203B41FA5}">
                      <a16:colId xmlns:a16="http://schemas.microsoft.com/office/drawing/2014/main" val="3609811313"/>
                    </a:ext>
                  </a:extLst>
                </a:gridCol>
              </a:tblGrid>
              <a:tr h="210008">
                <a:tc gridSpan="2">
                  <a:txBody>
                    <a:bodyPr/>
                    <a:lstStyle/>
                    <a:p>
                      <a:pPr algn="ctr"/>
                      <a:r>
                        <a:rPr lang="en-GB" sz="800" dirty="0">
                          <a:latin typeface="Calibri" panose="020F0502020204030204" pitchFamily="34" charset="0"/>
                          <a:cs typeface="Calibri" panose="020F0502020204030204" pitchFamily="34" charset="0"/>
                        </a:rPr>
                        <a:t>Physical factors affecting uneven development </a:t>
                      </a:r>
                    </a:p>
                  </a:txBody>
                  <a:tcPr/>
                </a:tc>
                <a:tc hMerge="1">
                  <a:txBody>
                    <a:bodyPr/>
                    <a:lstStyle/>
                    <a:p>
                      <a:endParaRPr lang="en-GB" dirty="0"/>
                    </a:p>
                  </a:txBody>
                  <a:tcPr/>
                </a:tc>
                <a:extLst>
                  <a:ext uri="{0D108BD9-81ED-4DB2-BD59-A6C34878D82A}">
                    <a16:rowId xmlns:a16="http://schemas.microsoft.com/office/drawing/2014/main" val="3833288167"/>
                  </a:ext>
                </a:extLst>
              </a:tr>
              <a:tr h="210008">
                <a:tc>
                  <a:txBody>
                    <a:bodyPr/>
                    <a:lstStyle/>
                    <a:p>
                      <a:pPr algn="ctr"/>
                      <a:r>
                        <a:rPr lang="en-GB" sz="800" b="1" dirty="0">
                          <a:latin typeface="Calibri" panose="020F0502020204030204" pitchFamily="34" charset="0"/>
                          <a:cs typeface="Calibri" panose="020F0502020204030204" pitchFamily="34" charset="0"/>
                        </a:rPr>
                        <a:t>Natural Resources</a:t>
                      </a:r>
                    </a:p>
                  </a:txBody>
                  <a:tcPr>
                    <a:solidFill>
                      <a:schemeClr val="accent6">
                        <a:lumMod val="40000"/>
                        <a:lumOff val="60000"/>
                      </a:schemeClr>
                    </a:solidFill>
                  </a:tcPr>
                </a:tc>
                <a:tc>
                  <a:txBody>
                    <a:bodyPr/>
                    <a:lstStyle/>
                    <a:p>
                      <a:pPr algn="ctr"/>
                      <a:r>
                        <a:rPr lang="en-GB" sz="800" b="1" dirty="0">
                          <a:latin typeface="Calibri" panose="020F0502020204030204" pitchFamily="34" charset="0"/>
                          <a:cs typeface="Calibri" panose="020F0502020204030204" pitchFamily="34" charset="0"/>
                        </a:rPr>
                        <a:t>Natural Hazards</a:t>
                      </a:r>
                    </a:p>
                  </a:txBody>
                  <a:tcPr>
                    <a:solidFill>
                      <a:schemeClr val="accent6">
                        <a:lumMod val="40000"/>
                        <a:lumOff val="60000"/>
                      </a:schemeClr>
                    </a:solidFill>
                  </a:tcPr>
                </a:tc>
                <a:extLst>
                  <a:ext uri="{0D108BD9-81ED-4DB2-BD59-A6C34878D82A}">
                    <a16:rowId xmlns:a16="http://schemas.microsoft.com/office/drawing/2014/main" val="3276437158"/>
                  </a:ext>
                </a:extLst>
              </a:tr>
              <a:tr h="690028">
                <a:tc>
                  <a:txBody>
                    <a:bodyPr/>
                    <a:lstStyle/>
                    <a:p>
                      <a:pPr marL="285750" indent="-285750">
                        <a:buFont typeface="Arial" panose="020B0604020202020204" pitchFamily="34" charset="0"/>
                        <a:buChar char="•"/>
                      </a:pPr>
                      <a:r>
                        <a:rPr lang="en-GB" sz="800" b="1" dirty="0">
                          <a:latin typeface="Calibri" panose="020F0502020204030204" pitchFamily="34" charset="0"/>
                          <a:cs typeface="Calibri" panose="020F0502020204030204" pitchFamily="34" charset="0"/>
                        </a:rPr>
                        <a:t>Fuel sources </a:t>
                      </a:r>
                      <a:r>
                        <a:rPr lang="en-GB" sz="800" dirty="0">
                          <a:latin typeface="Calibri" panose="020F0502020204030204" pitchFamily="34" charset="0"/>
                          <a:cs typeface="Calibri" panose="020F0502020204030204" pitchFamily="34" charset="0"/>
                        </a:rPr>
                        <a:t>such as oil.</a:t>
                      </a:r>
                    </a:p>
                    <a:p>
                      <a:pPr marL="285750" indent="-285750">
                        <a:buFont typeface="Arial" panose="020B0604020202020204" pitchFamily="34" charset="0"/>
                        <a:buChar char="•"/>
                      </a:pPr>
                      <a:r>
                        <a:rPr lang="en-GB" sz="800" dirty="0">
                          <a:latin typeface="Calibri" panose="020F0502020204030204" pitchFamily="34" charset="0"/>
                          <a:cs typeface="Calibri" panose="020F0502020204030204" pitchFamily="34" charset="0"/>
                        </a:rPr>
                        <a:t>Minerals and metals for fuel. </a:t>
                      </a:r>
                    </a:p>
                    <a:p>
                      <a:pPr marL="285750" indent="-285750">
                        <a:buFont typeface="Arial" panose="020B0604020202020204" pitchFamily="34" charset="0"/>
                        <a:buChar char="•"/>
                      </a:pPr>
                      <a:r>
                        <a:rPr lang="en-GB" sz="800" b="1" dirty="0">
                          <a:latin typeface="Calibri" panose="020F0502020204030204" pitchFamily="34" charset="0"/>
                          <a:cs typeface="Calibri" panose="020F0502020204030204" pitchFamily="34" charset="0"/>
                        </a:rPr>
                        <a:t>Availability for timber</a:t>
                      </a:r>
                      <a:r>
                        <a:rPr lang="en-GB" sz="800" dirty="0">
                          <a:latin typeface="Calibri" panose="020F0502020204030204" pitchFamily="34" charset="0"/>
                          <a:cs typeface="Calibri" panose="020F0502020204030204" pitchFamily="34" charset="0"/>
                        </a:rPr>
                        <a:t>.</a:t>
                      </a:r>
                    </a:p>
                    <a:p>
                      <a:pPr marL="285750" indent="-285750">
                        <a:buFont typeface="Arial" panose="020B0604020202020204" pitchFamily="34" charset="0"/>
                        <a:buChar char="•"/>
                      </a:pPr>
                      <a:r>
                        <a:rPr lang="en-GB" sz="800" dirty="0">
                          <a:latin typeface="Calibri" panose="020F0502020204030204" pitchFamily="34" charset="0"/>
                          <a:cs typeface="Calibri" panose="020F0502020204030204" pitchFamily="34" charset="0"/>
                        </a:rPr>
                        <a:t>Access to </a:t>
                      </a:r>
                      <a:r>
                        <a:rPr lang="en-GB" sz="800" b="1" dirty="0">
                          <a:latin typeface="Calibri" panose="020F0502020204030204" pitchFamily="34" charset="0"/>
                          <a:cs typeface="Calibri" panose="020F0502020204030204" pitchFamily="34" charset="0"/>
                        </a:rPr>
                        <a:t>safe water</a:t>
                      </a:r>
                      <a:r>
                        <a:rPr lang="en-GB" sz="800" dirty="0">
                          <a:latin typeface="Calibri" panose="020F0502020204030204" pitchFamily="34" charset="0"/>
                          <a:cs typeface="Calibri" panose="020F0502020204030204" pitchFamily="34" charset="0"/>
                        </a:rPr>
                        <a:t>.</a:t>
                      </a:r>
                    </a:p>
                  </a:txBody>
                  <a:tcPr/>
                </a:tc>
                <a:tc>
                  <a:txBody>
                    <a:bodyPr/>
                    <a:lstStyle/>
                    <a:p>
                      <a:pPr marL="285750" indent="-285750">
                        <a:buFont typeface="Arial" panose="020B0604020202020204" pitchFamily="34" charset="0"/>
                        <a:buChar char="•"/>
                      </a:pPr>
                      <a:r>
                        <a:rPr lang="en-GB" sz="800" dirty="0">
                          <a:latin typeface="Calibri" panose="020F0502020204030204" pitchFamily="34" charset="0"/>
                          <a:cs typeface="Calibri" panose="020F0502020204030204" pitchFamily="34" charset="0"/>
                        </a:rPr>
                        <a:t>Risk of tectonic hazards.</a:t>
                      </a:r>
                    </a:p>
                    <a:p>
                      <a:pPr marL="285750" indent="-285750">
                        <a:buFont typeface="Arial" panose="020B0604020202020204" pitchFamily="34" charset="0"/>
                        <a:buChar char="•"/>
                      </a:pPr>
                      <a:r>
                        <a:rPr lang="en-GB" sz="800" dirty="0">
                          <a:latin typeface="Calibri" panose="020F0502020204030204" pitchFamily="34" charset="0"/>
                          <a:cs typeface="Calibri" panose="020F0502020204030204" pitchFamily="34" charset="0"/>
                        </a:rPr>
                        <a:t>Benefits from </a:t>
                      </a:r>
                      <a:r>
                        <a:rPr lang="en-GB" sz="800" b="1" dirty="0">
                          <a:latin typeface="Calibri" panose="020F0502020204030204" pitchFamily="34" charset="0"/>
                          <a:cs typeface="Calibri" panose="020F0502020204030204" pitchFamily="34" charset="0"/>
                        </a:rPr>
                        <a:t>volcanic material </a:t>
                      </a:r>
                      <a:r>
                        <a:rPr lang="en-GB" sz="800" dirty="0">
                          <a:latin typeface="Calibri" panose="020F0502020204030204" pitchFamily="34" charset="0"/>
                          <a:cs typeface="Calibri" panose="020F0502020204030204" pitchFamily="34" charset="0"/>
                        </a:rPr>
                        <a:t>and </a:t>
                      </a:r>
                      <a:r>
                        <a:rPr lang="en-GB" sz="800" b="1" dirty="0">
                          <a:latin typeface="Calibri" panose="020F0502020204030204" pitchFamily="34" charset="0"/>
                          <a:cs typeface="Calibri" panose="020F0502020204030204" pitchFamily="34" charset="0"/>
                        </a:rPr>
                        <a:t>floodwater.</a:t>
                      </a:r>
                    </a:p>
                    <a:p>
                      <a:pPr marL="285750" indent="-285750">
                        <a:buFont typeface="Arial" panose="020B0604020202020204" pitchFamily="34" charset="0"/>
                        <a:buChar char="•"/>
                      </a:pPr>
                      <a:r>
                        <a:rPr lang="en-GB" sz="800" dirty="0">
                          <a:latin typeface="Calibri" panose="020F0502020204030204" pitchFamily="34" charset="0"/>
                          <a:cs typeface="Calibri" panose="020F0502020204030204" pitchFamily="34" charset="0"/>
                        </a:rPr>
                        <a:t>Frequent hazards</a:t>
                      </a:r>
                      <a:r>
                        <a:rPr lang="en-GB" sz="800" b="1" dirty="0">
                          <a:latin typeface="Calibri" panose="020F0502020204030204" pitchFamily="34" charset="0"/>
                          <a:cs typeface="Calibri" panose="020F0502020204030204" pitchFamily="34" charset="0"/>
                        </a:rPr>
                        <a:t> undermines redevelopment</a:t>
                      </a:r>
                      <a:r>
                        <a:rPr lang="en-GB" sz="800" dirty="0">
                          <a:latin typeface="Calibri" panose="020F0502020204030204" pitchFamily="34" charset="0"/>
                          <a:cs typeface="Calibri" panose="020F0502020204030204" pitchFamily="34" charset="0"/>
                        </a:rPr>
                        <a:t>.</a:t>
                      </a:r>
                    </a:p>
                  </a:txBody>
                  <a:tcPr/>
                </a:tc>
                <a:extLst>
                  <a:ext uri="{0D108BD9-81ED-4DB2-BD59-A6C34878D82A}">
                    <a16:rowId xmlns:a16="http://schemas.microsoft.com/office/drawing/2014/main" val="2129141221"/>
                  </a:ext>
                </a:extLst>
              </a:tr>
              <a:tr h="210008">
                <a:tc>
                  <a:txBody>
                    <a:bodyPr/>
                    <a:lstStyle/>
                    <a:p>
                      <a:pPr algn="ctr"/>
                      <a:r>
                        <a:rPr lang="en-GB" sz="800" b="1" dirty="0">
                          <a:latin typeface="Calibri" panose="020F0502020204030204" pitchFamily="34" charset="0"/>
                          <a:cs typeface="Calibri" panose="020F0502020204030204" pitchFamily="34" charset="0"/>
                        </a:rPr>
                        <a:t>Climate</a:t>
                      </a:r>
                    </a:p>
                  </a:txBody>
                  <a:tcPr>
                    <a:solidFill>
                      <a:schemeClr val="accent6">
                        <a:lumMod val="40000"/>
                        <a:lumOff val="60000"/>
                      </a:schemeClr>
                    </a:solidFill>
                  </a:tcPr>
                </a:tc>
                <a:tc>
                  <a:txBody>
                    <a:bodyPr/>
                    <a:lstStyle/>
                    <a:p>
                      <a:pPr algn="ctr"/>
                      <a:r>
                        <a:rPr lang="en-GB" sz="800" b="1" dirty="0">
                          <a:latin typeface="Calibri" panose="020F0502020204030204" pitchFamily="34" charset="0"/>
                          <a:cs typeface="Calibri" panose="020F0502020204030204" pitchFamily="34" charset="0"/>
                        </a:rPr>
                        <a:t>Location/Terrain</a:t>
                      </a:r>
                    </a:p>
                  </a:txBody>
                  <a:tcPr>
                    <a:solidFill>
                      <a:schemeClr val="accent6">
                        <a:lumMod val="40000"/>
                        <a:lumOff val="60000"/>
                      </a:schemeClr>
                    </a:solidFill>
                  </a:tcPr>
                </a:tc>
                <a:extLst>
                  <a:ext uri="{0D108BD9-81ED-4DB2-BD59-A6C34878D82A}">
                    <a16:rowId xmlns:a16="http://schemas.microsoft.com/office/drawing/2014/main" val="2249006052"/>
                  </a:ext>
                </a:extLst>
              </a:tr>
              <a:tr h="715436">
                <a:tc>
                  <a:txBody>
                    <a:bodyPr/>
                    <a:lstStyle/>
                    <a:p>
                      <a:pPr marL="285750" indent="-285750">
                        <a:buFont typeface="Arial" panose="020B0604020202020204" pitchFamily="34" charset="0"/>
                        <a:buChar char="•"/>
                      </a:pPr>
                      <a:r>
                        <a:rPr lang="en-GB" sz="800" b="1" dirty="0">
                          <a:latin typeface="Calibri" panose="020F0502020204030204" pitchFamily="34" charset="0"/>
                          <a:cs typeface="Calibri" panose="020F0502020204030204" pitchFamily="34" charset="0"/>
                        </a:rPr>
                        <a:t>Reliability</a:t>
                      </a:r>
                      <a:r>
                        <a:rPr lang="en-GB" sz="800" dirty="0">
                          <a:latin typeface="Calibri" panose="020F0502020204030204" pitchFamily="34" charset="0"/>
                          <a:cs typeface="Calibri" panose="020F0502020204030204" pitchFamily="34" charset="0"/>
                        </a:rPr>
                        <a:t> of rainfall to benefit farming. </a:t>
                      </a:r>
                    </a:p>
                    <a:p>
                      <a:pPr marL="285750" indent="-285750">
                        <a:buFont typeface="Arial" panose="020B0604020202020204" pitchFamily="34" charset="0"/>
                        <a:buChar char="•"/>
                      </a:pPr>
                      <a:r>
                        <a:rPr lang="en-GB" sz="800" b="1" dirty="0">
                          <a:latin typeface="Calibri" panose="020F0502020204030204" pitchFamily="34" charset="0"/>
                          <a:cs typeface="Calibri" panose="020F0502020204030204" pitchFamily="34" charset="0"/>
                        </a:rPr>
                        <a:t>Extreme climates </a:t>
                      </a:r>
                      <a:r>
                        <a:rPr lang="en-GB" sz="800" dirty="0">
                          <a:latin typeface="Calibri" panose="020F0502020204030204" pitchFamily="34" charset="0"/>
                          <a:cs typeface="Calibri" panose="020F0502020204030204" pitchFamily="34" charset="0"/>
                        </a:rPr>
                        <a:t>limit industry and affects health.</a:t>
                      </a:r>
                    </a:p>
                    <a:p>
                      <a:pPr marL="285750" indent="-285750">
                        <a:buFont typeface="Arial" panose="020B0604020202020204" pitchFamily="34" charset="0"/>
                        <a:buChar char="•"/>
                      </a:pPr>
                      <a:r>
                        <a:rPr lang="en-GB" sz="800" dirty="0">
                          <a:latin typeface="Calibri" panose="020F0502020204030204" pitchFamily="34" charset="0"/>
                          <a:cs typeface="Calibri" panose="020F0502020204030204" pitchFamily="34" charset="0"/>
                        </a:rPr>
                        <a:t>Climate can </a:t>
                      </a:r>
                      <a:r>
                        <a:rPr lang="en-GB" sz="800" b="1" dirty="0">
                          <a:latin typeface="Calibri" panose="020F0502020204030204" pitchFamily="34" charset="0"/>
                          <a:cs typeface="Calibri" panose="020F0502020204030204" pitchFamily="34" charset="0"/>
                        </a:rPr>
                        <a:t>attract tourists. </a:t>
                      </a:r>
                    </a:p>
                  </a:txBody>
                  <a:tcPr/>
                </a:tc>
                <a:tc>
                  <a:txBody>
                    <a:bodyPr/>
                    <a:lstStyle/>
                    <a:p>
                      <a:pPr marL="285750" indent="-285750">
                        <a:buFont typeface="Arial" panose="020B0604020202020204" pitchFamily="34" charset="0"/>
                        <a:buChar char="•"/>
                      </a:pPr>
                      <a:r>
                        <a:rPr lang="en-GB" sz="800" b="1" dirty="0">
                          <a:latin typeface="Calibri" panose="020F0502020204030204" pitchFamily="34" charset="0"/>
                          <a:cs typeface="Calibri" panose="020F0502020204030204" pitchFamily="34" charset="0"/>
                        </a:rPr>
                        <a:t>Landlocked countries </a:t>
                      </a:r>
                      <a:r>
                        <a:rPr lang="en-GB" sz="800" dirty="0">
                          <a:latin typeface="Calibri" panose="020F0502020204030204" pitchFamily="34" charset="0"/>
                          <a:cs typeface="Calibri" panose="020F0502020204030204" pitchFamily="34" charset="0"/>
                        </a:rPr>
                        <a:t>may find trade difficulties. </a:t>
                      </a:r>
                    </a:p>
                    <a:p>
                      <a:pPr marL="285750" indent="-285750">
                        <a:buFont typeface="Arial" panose="020B0604020202020204" pitchFamily="34" charset="0"/>
                        <a:buChar char="•"/>
                      </a:pPr>
                      <a:r>
                        <a:rPr lang="en-GB" sz="800" dirty="0">
                          <a:latin typeface="Calibri" panose="020F0502020204030204" pitchFamily="34" charset="0"/>
                          <a:cs typeface="Calibri" panose="020F0502020204030204" pitchFamily="34" charset="0"/>
                        </a:rPr>
                        <a:t>Mountainous terrain makes farming difficult. </a:t>
                      </a:r>
                    </a:p>
                    <a:p>
                      <a:pPr marL="285750" indent="-285750">
                        <a:buFont typeface="Arial" panose="020B0604020202020204" pitchFamily="34" charset="0"/>
                        <a:buChar char="•"/>
                      </a:pPr>
                      <a:r>
                        <a:rPr lang="en-GB" sz="800" b="1" dirty="0">
                          <a:latin typeface="Calibri" panose="020F0502020204030204" pitchFamily="34" charset="0"/>
                          <a:cs typeface="Calibri" panose="020F0502020204030204" pitchFamily="34" charset="0"/>
                        </a:rPr>
                        <a:t>Scenery attracts tourists</a:t>
                      </a:r>
                      <a:r>
                        <a:rPr lang="en-GB" sz="800" dirty="0">
                          <a:latin typeface="Calibri" panose="020F0502020204030204" pitchFamily="34" charset="0"/>
                          <a:cs typeface="Calibri" panose="020F0502020204030204" pitchFamily="34" charset="0"/>
                        </a:rPr>
                        <a:t>. </a:t>
                      </a:r>
                    </a:p>
                  </a:txBody>
                  <a:tcPr/>
                </a:tc>
                <a:extLst>
                  <a:ext uri="{0D108BD9-81ED-4DB2-BD59-A6C34878D82A}">
                    <a16:rowId xmlns:a16="http://schemas.microsoft.com/office/drawing/2014/main" val="923805809"/>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2842419927"/>
              </p:ext>
            </p:extLst>
          </p:nvPr>
        </p:nvGraphicFramePr>
        <p:xfrm>
          <a:off x="6901236" y="-1"/>
          <a:ext cx="3004764" cy="4907280"/>
        </p:xfrm>
        <a:graphic>
          <a:graphicData uri="http://schemas.openxmlformats.org/drawingml/2006/table">
            <a:tbl>
              <a:tblPr firstRow="1" bandRow="1">
                <a:tableStyleId>{93296810-A885-4BE3-A3E7-6D5BEEA58F35}</a:tableStyleId>
              </a:tblPr>
              <a:tblGrid>
                <a:gridCol w="1502382">
                  <a:extLst>
                    <a:ext uri="{9D8B030D-6E8A-4147-A177-3AD203B41FA5}">
                      <a16:colId xmlns:a16="http://schemas.microsoft.com/office/drawing/2014/main" val="3422049498"/>
                    </a:ext>
                  </a:extLst>
                </a:gridCol>
                <a:gridCol w="1502382">
                  <a:extLst>
                    <a:ext uri="{9D8B030D-6E8A-4147-A177-3AD203B41FA5}">
                      <a16:colId xmlns:a16="http://schemas.microsoft.com/office/drawing/2014/main" val="3609811313"/>
                    </a:ext>
                  </a:extLst>
                </a:gridCol>
              </a:tblGrid>
              <a:tr h="204964">
                <a:tc gridSpan="2">
                  <a:txBody>
                    <a:bodyPr/>
                    <a:lstStyle/>
                    <a:p>
                      <a:pPr algn="ctr"/>
                      <a:r>
                        <a:rPr lang="en-GB" sz="800" dirty="0">
                          <a:latin typeface="Calibri" panose="020F0502020204030204" pitchFamily="34" charset="0"/>
                          <a:cs typeface="Calibri" panose="020F0502020204030204" pitchFamily="34" charset="0"/>
                        </a:rPr>
                        <a:t>Human factors affecting uneven  development </a:t>
                      </a:r>
                    </a:p>
                  </a:txBody>
                  <a:tcPr/>
                </a:tc>
                <a:tc hMerge="1">
                  <a:txBody>
                    <a:bodyPr/>
                    <a:lstStyle/>
                    <a:p>
                      <a:endParaRPr lang="en-GB" dirty="0"/>
                    </a:p>
                  </a:txBody>
                  <a:tcPr/>
                </a:tc>
                <a:extLst>
                  <a:ext uri="{0D108BD9-81ED-4DB2-BD59-A6C34878D82A}">
                    <a16:rowId xmlns:a16="http://schemas.microsoft.com/office/drawing/2014/main" val="3833288167"/>
                  </a:ext>
                </a:extLst>
              </a:tr>
              <a:tr h="204964">
                <a:tc>
                  <a:txBody>
                    <a:bodyPr/>
                    <a:lstStyle/>
                    <a:p>
                      <a:pPr algn="ctr"/>
                      <a:r>
                        <a:rPr lang="en-GB" sz="800" b="1" dirty="0">
                          <a:latin typeface="Calibri" panose="020F0502020204030204" pitchFamily="34" charset="0"/>
                          <a:cs typeface="Calibri" panose="020F0502020204030204" pitchFamily="34" charset="0"/>
                        </a:rPr>
                        <a:t>Aid</a:t>
                      </a:r>
                    </a:p>
                  </a:txBody>
                  <a:tcPr>
                    <a:solidFill>
                      <a:schemeClr val="accent6">
                        <a:lumMod val="40000"/>
                        <a:lumOff val="60000"/>
                      </a:schemeClr>
                    </a:solidFill>
                  </a:tcPr>
                </a:tc>
                <a:tc>
                  <a:txBody>
                    <a:bodyPr/>
                    <a:lstStyle/>
                    <a:p>
                      <a:pPr algn="ctr"/>
                      <a:r>
                        <a:rPr lang="en-GB" sz="800" b="1" dirty="0">
                          <a:latin typeface="Calibri" panose="020F0502020204030204" pitchFamily="34" charset="0"/>
                          <a:cs typeface="Calibri" panose="020F0502020204030204" pitchFamily="34" charset="0"/>
                        </a:rPr>
                        <a:t>Trade</a:t>
                      </a:r>
                    </a:p>
                  </a:txBody>
                  <a:tcPr>
                    <a:solidFill>
                      <a:schemeClr val="accent6">
                        <a:lumMod val="40000"/>
                        <a:lumOff val="60000"/>
                      </a:schemeClr>
                    </a:solidFill>
                  </a:tcPr>
                </a:tc>
                <a:extLst>
                  <a:ext uri="{0D108BD9-81ED-4DB2-BD59-A6C34878D82A}">
                    <a16:rowId xmlns:a16="http://schemas.microsoft.com/office/drawing/2014/main" val="3276437158"/>
                  </a:ext>
                </a:extLst>
              </a:tr>
              <a:tr h="1376188">
                <a:tc>
                  <a:txBody>
                    <a:bodyPr/>
                    <a:lstStyle/>
                    <a:p>
                      <a:pPr marL="285750" indent="-285750">
                        <a:buFont typeface="Arial" panose="020B0604020202020204" pitchFamily="34" charset="0"/>
                        <a:buChar char="•"/>
                      </a:pPr>
                      <a:r>
                        <a:rPr lang="en-GB" sz="800" dirty="0">
                          <a:latin typeface="Calibri" panose="020F0502020204030204" pitchFamily="34" charset="0"/>
                          <a:cs typeface="Calibri" panose="020F0502020204030204" pitchFamily="34" charset="0"/>
                        </a:rPr>
                        <a:t>Aid can help some countries develop</a:t>
                      </a:r>
                      <a:r>
                        <a:rPr lang="en-GB" sz="800" b="1" dirty="0">
                          <a:latin typeface="Calibri" panose="020F0502020204030204" pitchFamily="34" charset="0"/>
                          <a:cs typeface="Calibri" panose="020F0502020204030204" pitchFamily="34" charset="0"/>
                        </a:rPr>
                        <a:t> key projects </a:t>
                      </a:r>
                      <a:r>
                        <a:rPr lang="en-GB" sz="800" dirty="0">
                          <a:latin typeface="Calibri" panose="020F0502020204030204" pitchFamily="34" charset="0"/>
                          <a:cs typeface="Calibri" panose="020F0502020204030204" pitchFamily="34" charset="0"/>
                        </a:rPr>
                        <a:t>for infrastructure faster.</a:t>
                      </a:r>
                    </a:p>
                    <a:p>
                      <a:pPr marL="285750" indent="-285750">
                        <a:buFont typeface="Arial" panose="020B0604020202020204" pitchFamily="34" charset="0"/>
                        <a:buChar char="•"/>
                      </a:pPr>
                      <a:r>
                        <a:rPr lang="en-GB" sz="800" b="1" dirty="0">
                          <a:latin typeface="Calibri" panose="020F0502020204030204" pitchFamily="34" charset="0"/>
                          <a:cs typeface="Calibri" panose="020F0502020204030204" pitchFamily="34" charset="0"/>
                        </a:rPr>
                        <a:t>Aid</a:t>
                      </a:r>
                      <a:r>
                        <a:rPr lang="en-GB" sz="800" dirty="0">
                          <a:latin typeface="Calibri" panose="020F0502020204030204" pitchFamily="34" charset="0"/>
                          <a:cs typeface="Calibri" panose="020F0502020204030204" pitchFamily="34" charset="0"/>
                        </a:rPr>
                        <a:t> can improve services such as schools, hospitals and roads. </a:t>
                      </a:r>
                    </a:p>
                    <a:p>
                      <a:pPr marL="285750" indent="-285750">
                        <a:buFont typeface="Arial" panose="020B0604020202020204" pitchFamily="34" charset="0"/>
                        <a:buChar char="•"/>
                      </a:pPr>
                      <a:r>
                        <a:rPr lang="en-GB" sz="800" dirty="0">
                          <a:latin typeface="Calibri" panose="020F0502020204030204" pitchFamily="34" charset="0"/>
                          <a:cs typeface="Calibri" panose="020F0502020204030204" pitchFamily="34" charset="0"/>
                        </a:rPr>
                        <a:t>Too much </a:t>
                      </a:r>
                      <a:r>
                        <a:rPr lang="en-GB" sz="800" b="1" dirty="0">
                          <a:latin typeface="Calibri" panose="020F0502020204030204" pitchFamily="34" charset="0"/>
                          <a:cs typeface="Calibri" panose="020F0502020204030204" pitchFamily="34" charset="0"/>
                        </a:rPr>
                        <a:t>reliance on aid </a:t>
                      </a:r>
                      <a:r>
                        <a:rPr lang="en-GB" sz="800" dirty="0">
                          <a:latin typeface="Calibri" panose="020F0502020204030204" pitchFamily="34" charset="0"/>
                          <a:cs typeface="Calibri" panose="020F0502020204030204" pitchFamily="34" charset="0"/>
                        </a:rPr>
                        <a:t>might stop other trade links becoming established.  </a:t>
                      </a:r>
                    </a:p>
                  </a:txBody>
                  <a:tcPr/>
                </a:tc>
                <a:tc>
                  <a:txBody>
                    <a:bodyPr/>
                    <a:lstStyle/>
                    <a:p>
                      <a:pPr marL="285750" indent="-285750">
                        <a:buFont typeface="Arial" panose="020B0604020202020204" pitchFamily="34" charset="0"/>
                        <a:buChar char="•"/>
                      </a:pPr>
                      <a:r>
                        <a:rPr lang="en-GB" sz="800" dirty="0">
                          <a:latin typeface="Calibri" panose="020F0502020204030204" pitchFamily="34" charset="0"/>
                          <a:cs typeface="Calibri" panose="020F0502020204030204" pitchFamily="34" charset="0"/>
                        </a:rPr>
                        <a:t>Countries that export more than they import have a </a:t>
                      </a:r>
                      <a:r>
                        <a:rPr lang="en-GB" sz="800" b="1" dirty="0">
                          <a:latin typeface="Calibri" panose="020F0502020204030204" pitchFamily="34" charset="0"/>
                          <a:cs typeface="Calibri" panose="020F0502020204030204" pitchFamily="34" charset="0"/>
                        </a:rPr>
                        <a:t>trade surplus</a:t>
                      </a:r>
                      <a:r>
                        <a:rPr lang="en-GB" sz="800" dirty="0">
                          <a:latin typeface="Calibri" panose="020F0502020204030204" pitchFamily="34" charset="0"/>
                          <a:cs typeface="Calibri" panose="020F0502020204030204" pitchFamily="34" charset="0"/>
                        </a:rPr>
                        <a:t>. This can improve the national economy. </a:t>
                      </a:r>
                    </a:p>
                    <a:p>
                      <a:pPr marL="285750" indent="-285750">
                        <a:buFont typeface="Arial" panose="020B0604020202020204" pitchFamily="34" charset="0"/>
                        <a:buChar char="•"/>
                      </a:pPr>
                      <a:r>
                        <a:rPr lang="en-GB" sz="800" dirty="0">
                          <a:latin typeface="Calibri" panose="020F0502020204030204" pitchFamily="34" charset="0"/>
                          <a:cs typeface="Calibri" panose="020F0502020204030204" pitchFamily="34" charset="0"/>
                        </a:rPr>
                        <a:t>Having </a:t>
                      </a:r>
                      <a:r>
                        <a:rPr lang="en-GB" sz="800" b="1" dirty="0">
                          <a:latin typeface="Calibri" panose="020F0502020204030204" pitchFamily="34" charset="0"/>
                          <a:cs typeface="Calibri" panose="020F0502020204030204" pitchFamily="34" charset="0"/>
                        </a:rPr>
                        <a:t>good trade relationships</a:t>
                      </a:r>
                      <a:r>
                        <a:rPr lang="en-GB" sz="800" dirty="0">
                          <a:latin typeface="Calibri" panose="020F0502020204030204" pitchFamily="34" charset="0"/>
                          <a:cs typeface="Calibri" panose="020F0502020204030204" pitchFamily="34" charset="0"/>
                        </a:rPr>
                        <a:t>.</a:t>
                      </a:r>
                    </a:p>
                    <a:p>
                      <a:pPr marL="285750" indent="-285750">
                        <a:buFont typeface="Arial" panose="020B0604020202020204" pitchFamily="34" charset="0"/>
                        <a:buChar char="•"/>
                      </a:pPr>
                      <a:r>
                        <a:rPr lang="en-GB" sz="800" b="1" dirty="0">
                          <a:latin typeface="Calibri" panose="020F0502020204030204" pitchFamily="34" charset="0"/>
                          <a:cs typeface="Calibri" panose="020F0502020204030204" pitchFamily="34" charset="0"/>
                        </a:rPr>
                        <a:t>Trading goods </a:t>
                      </a:r>
                      <a:r>
                        <a:rPr lang="en-GB" sz="800" dirty="0">
                          <a:latin typeface="Calibri" panose="020F0502020204030204" pitchFamily="34" charset="0"/>
                          <a:cs typeface="Calibri" panose="020F0502020204030204" pitchFamily="34" charset="0"/>
                        </a:rPr>
                        <a:t>and services is more profitable than raw materials. </a:t>
                      </a:r>
                    </a:p>
                  </a:txBody>
                  <a:tcPr/>
                </a:tc>
                <a:extLst>
                  <a:ext uri="{0D108BD9-81ED-4DB2-BD59-A6C34878D82A}">
                    <a16:rowId xmlns:a16="http://schemas.microsoft.com/office/drawing/2014/main" val="2129141221"/>
                  </a:ext>
                </a:extLst>
              </a:tr>
              <a:tr h="204964">
                <a:tc>
                  <a:txBody>
                    <a:bodyPr/>
                    <a:lstStyle/>
                    <a:p>
                      <a:pPr algn="ctr"/>
                      <a:r>
                        <a:rPr lang="en-GB" sz="800" b="1" dirty="0">
                          <a:latin typeface="Calibri" panose="020F0502020204030204" pitchFamily="34" charset="0"/>
                          <a:cs typeface="Calibri" panose="020F0502020204030204" pitchFamily="34" charset="0"/>
                        </a:rPr>
                        <a:t>Education</a:t>
                      </a:r>
                    </a:p>
                  </a:txBody>
                  <a:tcPr>
                    <a:solidFill>
                      <a:schemeClr val="accent6">
                        <a:lumMod val="40000"/>
                        <a:lumOff val="60000"/>
                      </a:schemeClr>
                    </a:solidFill>
                  </a:tcPr>
                </a:tc>
                <a:tc>
                  <a:txBody>
                    <a:bodyPr/>
                    <a:lstStyle/>
                    <a:p>
                      <a:pPr algn="ctr"/>
                      <a:r>
                        <a:rPr lang="en-GB" sz="800" b="1" dirty="0">
                          <a:latin typeface="Calibri" panose="020F0502020204030204" pitchFamily="34" charset="0"/>
                          <a:cs typeface="Calibri" panose="020F0502020204030204" pitchFamily="34" charset="0"/>
                        </a:rPr>
                        <a:t>Health</a:t>
                      </a:r>
                    </a:p>
                  </a:txBody>
                  <a:tcPr>
                    <a:solidFill>
                      <a:schemeClr val="accent6">
                        <a:lumMod val="40000"/>
                        <a:lumOff val="60000"/>
                      </a:schemeClr>
                    </a:solidFill>
                  </a:tcPr>
                </a:tc>
                <a:extLst>
                  <a:ext uri="{0D108BD9-81ED-4DB2-BD59-A6C34878D82A}">
                    <a16:rowId xmlns:a16="http://schemas.microsoft.com/office/drawing/2014/main" val="2249006052"/>
                  </a:ext>
                </a:extLst>
              </a:tr>
              <a:tr h="1376188">
                <a:tc>
                  <a:txBody>
                    <a:bodyPr/>
                    <a:lstStyle/>
                    <a:p>
                      <a:pPr marL="285750" indent="-285750">
                        <a:buFont typeface="Arial" panose="020B0604020202020204" pitchFamily="34" charset="0"/>
                        <a:buChar char="•"/>
                      </a:pPr>
                      <a:r>
                        <a:rPr lang="en-GB" sz="800" dirty="0">
                          <a:latin typeface="Calibri" panose="020F0502020204030204" pitchFamily="34" charset="0"/>
                          <a:cs typeface="Calibri" panose="020F0502020204030204" pitchFamily="34" charset="0"/>
                        </a:rPr>
                        <a:t>Education creates a </a:t>
                      </a:r>
                      <a:r>
                        <a:rPr lang="en-GB" sz="800" b="1" dirty="0">
                          <a:latin typeface="Calibri" panose="020F0502020204030204" pitchFamily="34" charset="0"/>
                          <a:cs typeface="Calibri" panose="020F0502020204030204" pitchFamily="34" charset="0"/>
                        </a:rPr>
                        <a:t>skilled workforce </a:t>
                      </a:r>
                      <a:r>
                        <a:rPr lang="en-GB" sz="800" dirty="0">
                          <a:latin typeface="Calibri" panose="020F0502020204030204" pitchFamily="34" charset="0"/>
                          <a:cs typeface="Calibri" panose="020F0502020204030204" pitchFamily="34" charset="0"/>
                        </a:rPr>
                        <a:t>meaning more goods and services are produced. </a:t>
                      </a:r>
                    </a:p>
                    <a:p>
                      <a:pPr marL="285750" indent="-285750">
                        <a:buFont typeface="Arial" panose="020B0604020202020204" pitchFamily="34" charset="0"/>
                        <a:buChar char="•"/>
                      </a:pPr>
                      <a:r>
                        <a:rPr lang="en-GB" sz="800" b="1" dirty="0">
                          <a:latin typeface="Calibri" panose="020F0502020204030204" pitchFamily="34" charset="0"/>
                          <a:cs typeface="Calibri" panose="020F0502020204030204" pitchFamily="34" charset="0"/>
                        </a:rPr>
                        <a:t>Educated people earn more money</a:t>
                      </a:r>
                      <a:r>
                        <a:rPr lang="en-GB" sz="800" dirty="0">
                          <a:latin typeface="Calibri" panose="020F0502020204030204" pitchFamily="34" charset="0"/>
                          <a:cs typeface="Calibri" panose="020F0502020204030204" pitchFamily="34" charset="0"/>
                        </a:rPr>
                        <a:t>, meaning they also pay more taxes. This money can help develop the country in the future. </a:t>
                      </a:r>
                    </a:p>
                  </a:txBody>
                  <a:tcPr/>
                </a:tc>
                <a:tc>
                  <a:txBody>
                    <a:bodyPr/>
                    <a:lstStyle/>
                    <a:p>
                      <a:pPr marL="285750" indent="-285750">
                        <a:buFont typeface="Arial" panose="020B0604020202020204" pitchFamily="34" charset="0"/>
                        <a:buChar char="•"/>
                      </a:pPr>
                      <a:r>
                        <a:rPr lang="en-GB" sz="800" b="1" i="0" dirty="0">
                          <a:latin typeface="Calibri" panose="020F0502020204030204" pitchFamily="34" charset="0"/>
                          <a:cs typeface="Calibri" panose="020F0502020204030204" pitchFamily="34" charset="0"/>
                        </a:rPr>
                        <a:t>Lack of clean water </a:t>
                      </a:r>
                      <a:r>
                        <a:rPr lang="en-GB" sz="800" dirty="0">
                          <a:latin typeface="Calibri" panose="020F0502020204030204" pitchFamily="34" charset="0"/>
                          <a:cs typeface="Calibri" panose="020F0502020204030204" pitchFamily="34" charset="0"/>
                        </a:rPr>
                        <a:t>and poor healthcare means a large number of people suffer from </a:t>
                      </a:r>
                      <a:r>
                        <a:rPr lang="en-GB" sz="800" b="1" dirty="0">
                          <a:latin typeface="Calibri" panose="020F0502020204030204" pitchFamily="34" charset="0"/>
                          <a:cs typeface="Calibri" panose="020F0502020204030204" pitchFamily="34" charset="0"/>
                        </a:rPr>
                        <a:t>diseases</a:t>
                      </a:r>
                      <a:r>
                        <a:rPr lang="en-GB" sz="800" dirty="0">
                          <a:latin typeface="Calibri" panose="020F0502020204030204" pitchFamily="34" charset="0"/>
                          <a:cs typeface="Calibri" panose="020F0502020204030204" pitchFamily="34" charset="0"/>
                        </a:rPr>
                        <a:t>. </a:t>
                      </a:r>
                    </a:p>
                    <a:p>
                      <a:pPr marL="285750" indent="-285750">
                        <a:buFont typeface="Arial" panose="020B0604020202020204" pitchFamily="34" charset="0"/>
                        <a:buChar char="•"/>
                      </a:pPr>
                      <a:r>
                        <a:rPr lang="en-GB" sz="800" dirty="0">
                          <a:latin typeface="Calibri" panose="020F0502020204030204" pitchFamily="34" charset="0"/>
                          <a:cs typeface="Calibri" panose="020F0502020204030204" pitchFamily="34" charset="0"/>
                        </a:rPr>
                        <a:t>People who are ill cannot work so there is little contribution to the economy. </a:t>
                      </a:r>
                    </a:p>
                    <a:p>
                      <a:pPr marL="285750" indent="-285750">
                        <a:buFont typeface="Arial" panose="020B0604020202020204" pitchFamily="34" charset="0"/>
                        <a:buChar char="•"/>
                      </a:pPr>
                      <a:r>
                        <a:rPr lang="en-GB" sz="800" dirty="0">
                          <a:latin typeface="Calibri" panose="020F0502020204030204" pitchFamily="34" charset="0"/>
                          <a:cs typeface="Calibri" panose="020F0502020204030204" pitchFamily="34" charset="0"/>
                        </a:rPr>
                        <a:t>More money on healthcare means less spent on development. </a:t>
                      </a:r>
                    </a:p>
                  </a:txBody>
                  <a:tcPr/>
                </a:tc>
                <a:extLst>
                  <a:ext uri="{0D108BD9-81ED-4DB2-BD59-A6C34878D82A}">
                    <a16:rowId xmlns:a16="http://schemas.microsoft.com/office/drawing/2014/main" val="923805809"/>
                  </a:ext>
                </a:extLst>
              </a:tr>
              <a:tr h="204964">
                <a:tc>
                  <a:txBody>
                    <a:bodyPr/>
                    <a:lstStyle/>
                    <a:p>
                      <a:pPr marL="0" indent="0" algn="ctr">
                        <a:buFont typeface="Arial" panose="020B0604020202020204" pitchFamily="34" charset="0"/>
                        <a:buNone/>
                      </a:pPr>
                      <a:r>
                        <a:rPr lang="en-GB" sz="800" b="1" dirty="0">
                          <a:latin typeface="Calibri" panose="020F0502020204030204" pitchFamily="34" charset="0"/>
                          <a:cs typeface="Calibri" panose="020F0502020204030204" pitchFamily="34" charset="0"/>
                        </a:rPr>
                        <a:t>Politics </a:t>
                      </a:r>
                    </a:p>
                  </a:txBody>
                  <a:tcPr>
                    <a:solidFill>
                      <a:schemeClr val="accent6">
                        <a:lumMod val="40000"/>
                        <a:lumOff val="60000"/>
                      </a:schemeClr>
                    </a:solidFill>
                  </a:tcPr>
                </a:tc>
                <a:tc>
                  <a:txBody>
                    <a:bodyPr/>
                    <a:lstStyle/>
                    <a:p>
                      <a:pPr marL="0" indent="0" algn="ctr">
                        <a:buFont typeface="Arial" panose="020B0604020202020204" pitchFamily="34" charset="0"/>
                        <a:buNone/>
                      </a:pPr>
                      <a:r>
                        <a:rPr lang="en-GB" sz="800" b="1" dirty="0">
                          <a:latin typeface="Calibri" panose="020F0502020204030204" pitchFamily="34" charset="0"/>
                          <a:cs typeface="Calibri" panose="020F0502020204030204" pitchFamily="34" charset="0"/>
                        </a:rPr>
                        <a:t>History</a:t>
                      </a:r>
                    </a:p>
                  </a:txBody>
                  <a:tcPr>
                    <a:solidFill>
                      <a:schemeClr val="accent6">
                        <a:lumMod val="40000"/>
                        <a:lumOff val="60000"/>
                      </a:schemeClr>
                    </a:solidFill>
                  </a:tcPr>
                </a:tc>
                <a:extLst>
                  <a:ext uri="{0D108BD9-81ED-4DB2-BD59-A6C34878D82A}">
                    <a16:rowId xmlns:a16="http://schemas.microsoft.com/office/drawing/2014/main" val="2856456950"/>
                  </a:ext>
                </a:extLst>
              </a:tr>
              <a:tr h="1141943">
                <a:tc>
                  <a:txBody>
                    <a:bodyPr/>
                    <a:lstStyle/>
                    <a:p>
                      <a:pPr marL="285750" indent="-285750">
                        <a:buFont typeface="Arial" panose="020B0604020202020204" pitchFamily="34" charset="0"/>
                        <a:buChar char="•"/>
                      </a:pPr>
                      <a:r>
                        <a:rPr lang="en-GB" sz="800" b="1" dirty="0">
                          <a:latin typeface="Calibri" panose="020F0502020204030204" pitchFamily="34" charset="0"/>
                          <a:cs typeface="Calibri" panose="020F0502020204030204" pitchFamily="34" charset="0"/>
                        </a:rPr>
                        <a:t>Corruption</a:t>
                      </a:r>
                      <a:r>
                        <a:rPr lang="en-GB" sz="800" dirty="0">
                          <a:latin typeface="Calibri" panose="020F0502020204030204" pitchFamily="34" charset="0"/>
                          <a:cs typeface="Calibri" panose="020F0502020204030204" pitchFamily="34" charset="0"/>
                        </a:rPr>
                        <a:t> in local and national governments. </a:t>
                      </a:r>
                    </a:p>
                    <a:p>
                      <a:pPr marL="285750" indent="-285750">
                        <a:buFont typeface="Arial" panose="020B0604020202020204" pitchFamily="34" charset="0"/>
                        <a:buChar char="•"/>
                      </a:pPr>
                      <a:r>
                        <a:rPr lang="en-GB" sz="800" dirty="0">
                          <a:latin typeface="Calibri" panose="020F0502020204030204" pitchFamily="34" charset="0"/>
                          <a:cs typeface="Calibri" panose="020F0502020204030204" pitchFamily="34" charset="0"/>
                        </a:rPr>
                        <a:t>The </a:t>
                      </a:r>
                      <a:r>
                        <a:rPr lang="en-GB" sz="800" b="1" dirty="0">
                          <a:latin typeface="Calibri" panose="020F0502020204030204" pitchFamily="34" charset="0"/>
                          <a:cs typeface="Calibri" panose="020F0502020204030204" pitchFamily="34" charset="0"/>
                        </a:rPr>
                        <a:t>stability of the government </a:t>
                      </a:r>
                      <a:r>
                        <a:rPr lang="en-GB" sz="800" dirty="0">
                          <a:latin typeface="Calibri" panose="020F0502020204030204" pitchFamily="34" charset="0"/>
                          <a:cs typeface="Calibri" panose="020F0502020204030204" pitchFamily="34" charset="0"/>
                        </a:rPr>
                        <a:t>can effect the country’s ability to trade. </a:t>
                      </a:r>
                    </a:p>
                    <a:p>
                      <a:pPr marL="285750" indent="-285750">
                        <a:buFont typeface="Arial" panose="020B0604020202020204" pitchFamily="34" charset="0"/>
                        <a:buChar char="•"/>
                      </a:pPr>
                      <a:r>
                        <a:rPr lang="en-GB" sz="800" dirty="0">
                          <a:latin typeface="Calibri" panose="020F0502020204030204" pitchFamily="34" charset="0"/>
                          <a:cs typeface="Calibri" panose="020F0502020204030204" pitchFamily="34" charset="0"/>
                        </a:rPr>
                        <a:t>Ability of the country to </a:t>
                      </a:r>
                      <a:r>
                        <a:rPr lang="en-GB" sz="800" b="1" dirty="0">
                          <a:latin typeface="Calibri" panose="020F0502020204030204" pitchFamily="34" charset="0"/>
                          <a:cs typeface="Calibri" panose="020F0502020204030204" pitchFamily="34" charset="0"/>
                        </a:rPr>
                        <a:t>invest into services and infrastructure</a:t>
                      </a:r>
                      <a:r>
                        <a:rPr lang="en-GB" sz="800" dirty="0">
                          <a:latin typeface="Calibri" panose="020F0502020204030204" pitchFamily="34" charset="0"/>
                          <a:cs typeface="Calibri" panose="020F0502020204030204" pitchFamily="34" charset="0"/>
                        </a:rPr>
                        <a:t>. </a:t>
                      </a:r>
                    </a:p>
                  </a:txBody>
                  <a:tcPr/>
                </a:tc>
                <a:tc>
                  <a:txBody>
                    <a:bodyPr/>
                    <a:lstStyle/>
                    <a:p>
                      <a:pPr marL="285750" indent="-285750">
                        <a:buFont typeface="Arial" panose="020B0604020202020204" pitchFamily="34" charset="0"/>
                        <a:buChar char="•"/>
                      </a:pPr>
                      <a:r>
                        <a:rPr lang="en-GB" sz="800" b="1" dirty="0">
                          <a:latin typeface="Calibri" panose="020F0502020204030204" pitchFamily="34" charset="0"/>
                          <a:cs typeface="Calibri" panose="020F0502020204030204" pitchFamily="34" charset="0"/>
                        </a:rPr>
                        <a:t>Colonialism</a:t>
                      </a:r>
                      <a:r>
                        <a:rPr lang="en-GB" sz="800" dirty="0">
                          <a:latin typeface="Calibri" panose="020F0502020204030204" pitchFamily="34" charset="0"/>
                          <a:cs typeface="Calibri" panose="020F0502020204030204" pitchFamily="34" charset="0"/>
                        </a:rPr>
                        <a:t> has helped Europe develop, but slowed down development in many other countries. </a:t>
                      </a:r>
                    </a:p>
                    <a:p>
                      <a:pPr marL="285750" indent="-285750">
                        <a:buFont typeface="Arial" panose="020B0604020202020204" pitchFamily="34" charset="0"/>
                        <a:buChar char="•"/>
                      </a:pPr>
                      <a:r>
                        <a:rPr lang="en-GB" sz="800" dirty="0">
                          <a:latin typeface="Calibri" panose="020F0502020204030204" pitchFamily="34" charset="0"/>
                          <a:cs typeface="Calibri" panose="020F0502020204030204" pitchFamily="34" charset="0"/>
                        </a:rPr>
                        <a:t>Countries that went through industrialisation a while ago, have now develop further.</a:t>
                      </a:r>
                    </a:p>
                  </a:txBody>
                  <a:tcPr/>
                </a:tc>
                <a:extLst>
                  <a:ext uri="{0D108BD9-81ED-4DB2-BD59-A6C34878D82A}">
                    <a16:rowId xmlns:a16="http://schemas.microsoft.com/office/drawing/2014/main" val="4044954732"/>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498597146"/>
              </p:ext>
            </p:extLst>
          </p:nvPr>
        </p:nvGraphicFramePr>
        <p:xfrm>
          <a:off x="6901235" y="4932039"/>
          <a:ext cx="3004765" cy="1922298"/>
        </p:xfrm>
        <a:graphic>
          <a:graphicData uri="http://schemas.openxmlformats.org/drawingml/2006/table">
            <a:tbl>
              <a:tblPr firstRow="1" bandRow="1">
                <a:tableStyleId>{93296810-A885-4BE3-A3E7-6D5BEEA58F35}</a:tableStyleId>
              </a:tblPr>
              <a:tblGrid>
                <a:gridCol w="680776">
                  <a:extLst>
                    <a:ext uri="{9D8B030D-6E8A-4147-A177-3AD203B41FA5}">
                      <a16:colId xmlns:a16="http://schemas.microsoft.com/office/drawing/2014/main" val="2347374287"/>
                    </a:ext>
                  </a:extLst>
                </a:gridCol>
                <a:gridCol w="2323989">
                  <a:extLst>
                    <a:ext uri="{9D8B030D-6E8A-4147-A177-3AD203B41FA5}">
                      <a16:colId xmlns:a16="http://schemas.microsoft.com/office/drawing/2014/main" val="193843025"/>
                    </a:ext>
                  </a:extLst>
                </a:gridCol>
              </a:tblGrid>
              <a:tr h="215418">
                <a:tc gridSpan="2">
                  <a:txBody>
                    <a:bodyPr/>
                    <a:lstStyle/>
                    <a:p>
                      <a:pPr algn="ctr"/>
                      <a:r>
                        <a:rPr lang="en-GB" sz="800" dirty="0">
                          <a:latin typeface="Calibri" panose="020F0502020204030204" pitchFamily="34" charset="0"/>
                          <a:cs typeface="Calibri" panose="020F0502020204030204" pitchFamily="34" charset="0"/>
                        </a:rPr>
                        <a:t>Consequences of Uneven Development </a:t>
                      </a:r>
                    </a:p>
                  </a:txBody>
                  <a:tcPr/>
                </a:tc>
                <a:tc hMerge="1">
                  <a:txBody>
                    <a:bodyPr/>
                    <a:lstStyle/>
                    <a:p>
                      <a:endParaRPr lang="en-GB" dirty="0"/>
                    </a:p>
                  </a:txBody>
                  <a:tcPr/>
                </a:tc>
                <a:extLst>
                  <a:ext uri="{0D108BD9-81ED-4DB2-BD59-A6C34878D82A}">
                    <a16:rowId xmlns:a16="http://schemas.microsoft.com/office/drawing/2014/main" val="446553992"/>
                  </a:ext>
                </a:extLst>
              </a:tr>
              <a:tr h="449555">
                <a:tc gridSpan="2">
                  <a:txBody>
                    <a:bodyPr/>
                    <a:lstStyle/>
                    <a:p>
                      <a:r>
                        <a:rPr lang="en-GB" sz="800" b="1" dirty="0">
                          <a:latin typeface="Calibri" panose="020F0502020204030204" pitchFamily="34" charset="0"/>
                          <a:cs typeface="Calibri" panose="020F0502020204030204" pitchFamily="34" charset="0"/>
                        </a:rPr>
                        <a:t>Levels of development are different in different countries. This uneven development has consequences for countries, especially in wealth, health and  migration.</a:t>
                      </a:r>
                    </a:p>
                  </a:txBody>
                  <a:tcPr>
                    <a:solidFill>
                      <a:schemeClr val="accent6">
                        <a:lumMod val="60000"/>
                        <a:lumOff val="40000"/>
                      </a:schemeClr>
                    </a:solidFill>
                  </a:tcPr>
                </a:tc>
                <a:tc hMerge="1">
                  <a:txBody>
                    <a:bodyPr/>
                    <a:lstStyle/>
                    <a:p>
                      <a:endParaRPr lang="en-GB" dirty="0"/>
                    </a:p>
                  </a:txBody>
                  <a:tcPr/>
                </a:tc>
                <a:extLst>
                  <a:ext uri="{0D108BD9-81ED-4DB2-BD59-A6C34878D82A}">
                    <a16:rowId xmlns:a16="http://schemas.microsoft.com/office/drawing/2014/main" val="1721593107"/>
                  </a:ext>
                </a:extLst>
              </a:tr>
              <a:tr h="329674">
                <a:tc>
                  <a:txBody>
                    <a:bodyPr/>
                    <a:lstStyle/>
                    <a:p>
                      <a:r>
                        <a:rPr lang="en-GB" sz="800" b="1" dirty="0">
                          <a:latin typeface="Calibri" panose="020F0502020204030204" pitchFamily="34" charset="0"/>
                          <a:cs typeface="Calibri" panose="020F0502020204030204" pitchFamily="34" charset="0"/>
                        </a:rPr>
                        <a:t>Wealth</a:t>
                      </a:r>
                    </a:p>
                  </a:txBody>
                  <a:tcPr anchor="ctr"/>
                </a:tc>
                <a:tc>
                  <a:txBody>
                    <a:bodyPr/>
                    <a:lstStyle/>
                    <a:p>
                      <a:r>
                        <a:rPr lang="en-GB" sz="800" dirty="0">
                          <a:latin typeface="Calibri" panose="020F0502020204030204" pitchFamily="34" charset="0"/>
                          <a:cs typeface="Calibri" panose="020F0502020204030204" pitchFamily="34" charset="0"/>
                        </a:rPr>
                        <a:t>People in more developed countries have higher incomes than less developed countries. </a:t>
                      </a:r>
                    </a:p>
                  </a:txBody>
                  <a:tcPr/>
                </a:tc>
                <a:extLst>
                  <a:ext uri="{0D108BD9-81ED-4DB2-BD59-A6C34878D82A}">
                    <a16:rowId xmlns:a16="http://schemas.microsoft.com/office/drawing/2014/main" val="3941408621"/>
                  </a:ext>
                </a:extLst>
              </a:tr>
              <a:tr h="449555">
                <a:tc>
                  <a:txBody>
                    <a:bodyPr/>
                    <a:lstStyle/>
                    <a:p>
                      <a:r>
                        <a:rPr lang="en-GB" sz="800" b="1" dirty="0">
                          <a:latin typeface="Calibri" panose="020F0502020204030204" pitchFamily="34" charset="0"/>
                          <a:cs typeface="Calibri" panose="020F0502020204030204" pitchFamily="34" charset="0"/>
                        </a:rPr>
                        <a:t>Health</a:t>
                      </a:r>
                    </a:p>
                  </a:txBody>
                  <a:tcPr anchor="ctr"/>
                </a:tc>
                <a:tc>
                  <a:txBody>
                    <a:bodyPr/>
                    <a:lstStyle/>
                    <a:p>
                      <a:r>
                        <a:rPr lang="en-GB" sz="800" dirty="0">
                          <a:latin typeface="Calibri" panose="020F0502020204030204" pitchFamily="34" charset="0"/>
                          <a:cs typeface="Calibri" panose="020F0502020204030204" pitchFamily="34" charset="0"/>
                        </a:rPr>
                        <a:t>Better healthcare means that people in more developed countries live longer than those in less developed countries. </a:t>
                      </a:r>
                    </a:p>
                  </a:txBody>
                  <a:tcPr/>
                </a:tc>
                <a:extLst>
                  <a:ext uri="{0D108BD9-81ED-4DB2-BD59-A6C34878D82A}">
                    <a16:rowId xmlns:a16="http://schemas.microsoft.com/office/drawing/2014/main" val="765732817"/>
                  </a:ext>
                </a:extLst>
              </a:tr>
              <a:tr h="449555">
                <a:tc>
                  <a:txBody>
                    <a:bodyPr/>
                    <a:lstStyle/>
                    <a:p>
                      <a:r>
                        <a:rPr lang="en-GB" sz="800" b="1" dirty="0">
                          <a:latin typeface="Calibri" panose="020F0502020204030204" pitchFamily="34" charset="0"/>
                          <a:cs typeface="Calibri" panose="020F0502020204030204" pitchFamily="34" charset="0"/>
                        </a:rPr>
                        <a:t>Migration</a:t>
                      </a:r>
                    </a:p>
                  </a:txBody>
                  <a:tcPr anchor="ctr"/>
                </a:tc>
                <a:tc>
                  <a:txBody>
                    <a:bodyPr/>
                    <a:lstStyle/>
                    <a:p>
                      <a:r>
                        <a:rPr lang="en-GB" sz="800" dirty="0">
                          <a:latin typeface="Calibri" panose="020F0502020204030204" pitchFamily="34" charset="0"/>
                          <a:cs typeface="Calibri" panose="020F0502020204030204" pitchFamily="34" charset="0"/>
                        </a:rPr>
                        <a:t>If  nearby countries have higher levels of development  or are  secure, people will move to seek better opportunities  and standard of living.</a:t>
                      </a:r>
                    </a:p>
                  </a:txBody>
                  <a:tcPr/>
                </a:tc>
                <a:extLst>
                  <a:ext uri="{0D108BD9-81ED-4DB2-BD59-A6C34878D82A}">
                    <a16:rowId xmlns:a16="http://schemas.microsoft.com/office/drawing/2014/main" val="3825441694"/>
                  </a:ext>
                </a:extLst>
              </a:tr>
            </a:tbl>
          </a:graphicData>
        </a:graphic>
      </p:graphicFrame>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03015" y="3462229"/>
            <a:ext cx="311330" cy="311330"/>
          </a:xfrm>
          <a:prstGeom prst="rect">
            <a:avLst/>
          </a:prstGeom>
        </p:spPr>
      </p:pic>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24848" y="121710"/>
            <a:ext cx="437794" cy="437794"/>
          </a:xfrm>
          <a:prstGeom prst="rect">
            <a:avLst/>
          </a:prstGeom>
        </p:spPr>
      </p:pic>
      <p:pic>
        <p:nvPicPr>
          <p:cNvPr id="14" name="Picture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098039" y="1814046"/>
            <a:ext cx="299716" cy="298194"/>
          </a:xfrm>
          <a:prstGeom prst="rect">
            <a:avLst/>
          </a:prstGeom>
        </p:spPr>
      </p:pic>
      <p:pic>
        <p:nvPicPr>
          <p:cNvPr id="16" name="Picture 15"/>
          <p:cNvPicPr>
            <a:picLocks noChangeAspect="1"/>
          </p:cNvPicPr>
          <p:nvPr/>
        </p:nvPicPr>
        <p:blipFill>
          <a:blip r:embed="rId6"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a:off x="9534143" y="1839719"/>
            <a:ext cx="318908" cy="272521"/>
          </a:xfrm>
          <a:prstGeom prst="rect">
            <a:avLst/>
          </a:prstGeom>
        </p:spPr>
      </p:pic>
      <p:pic>
        <p:nvPicPr>
          <p:cNvPr id="18" name="Picture 1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991151">
            <a:off x="8111011" y="179511"/>
            <a:ext cx="341141" cy="341141"/>
          </a:xfrm>
          <a:prstGeom prst="rect">
            <a:avLst/>
          </a:prstGeom>
        </p:spPr>
      </p:pic>
      <p:pic>
        <p:nvPicPr>
          <p:cNvPr id="20" name="Picture 1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534177" y="3430013"/>
            <a:ext cx="400144" cy="400144"/>
          </a:xfrm>
          <a:prstGeom prst="rect">
            <a:avLst/>
          </a:prstGeom>
        </p:spPr>
      </p:pic>
      <p:pic>
        <p:nvPicPr>
          <p:cNvPr id="21" name="Picture 20"/>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429363" y="3535679"/>
            <a:ext cx="471872" cy="471872"/>
          </a:xfrm>
          <a:prstGeom prst="rect">
            <a:avLst/>
          </a:prstGeom>
        </p:spPr>
      </p:pic>
      <p:pic>
        <p:nvPicPr>
          <p:cNvPr id="22" name="Picture 21"/>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4606022" y="4571914"/>
            <a:ext cx="335365" cy="335365"/>
          </a:xfrm>
          <a:prstGeom prst="rect">
            <a:avLst/>
          </a:prstGeom>
        </p:spPr>
      </p:pic>
      <p:pic>
        <p:nvPicPr>
          <p:cNvPr id="23" name="Picture 22"/>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4678313" y="3689634"/>
            <a:ext cx="342190" cy="342190"/>
          </a:xfrm>
          <a:prstGeom prst="rect">
            <a:avLst/>
          </a:prstGeom>
        </p:spPr>
      </p:pic>
      <p:pic>
        <p:nvPicPr>
          <p:cNvPr id="24" name="Picture 23"/>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6494087" y="4503149"/>
            <a:ext cx="350506" cy="350506"/>
          </a:xfrm>
          <a:prstGeom prst="rect">
            <a:avLst/>
          </a:prstGeom>
        </p:spPr>
      </p:pic>
      <p:pic>
        <p:nvPicPr>
          <p:cNvPr id="25" name="Picture 24"/>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755723" y="2112240"/>
            <a:ext cx="346451" cy="346451"/>
          </a:xfrm>
          <a:prstGeom prst="rect">
            <a:avLst/>
          </a:prstGeom>
        </p:spPr>
      </p:pic>
      <p:pic>
        <p:nvPicPr>
          <p:cNvPr id="26" name="Picture 25"/>
          <p:cNvPicPr>
            <a:picLocks noChangeAspect="1"/>
          </p:cNvPicPr>
          <p:nvPr/>
        </p:nvPicPr>
        <p:blipFill>
          <a:blip r:embed="rId14"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609338" y="3630085"/>
            <a:ext cx="500583" cy="332418"/>
          </a:xfrm>
          <a:prstGeom prst="rect">
            <a:avLst/>
          </a:prstGeom>
        </p:spPr>
      </p:pic>
      <p:graphicFrame>
        <p:nvGraphicFramePr>
          <p:cNvPr id="33" name="Table 32">
            <a:extLst>
              <a:ext uri="{FF2B5EF4-FFF2-40B4-BE49-F238E27FC236}">
                <a16:creationId xmlns:a16="http://schemas.microsoft.com/office/drawing/2014/main" id="{4BEF73B2-3F75-423B-8734-67BFDA2B91DB}"/>
              </a:ext>
            </a:extLst>
          </p:cNvPr>
          <p:cNvGraphicFramePr>
            <a:graphicFrameLocks noGrp="1"/>
          </p:cNvGraphicFramePr>
          <p:nvPr>
            <p:extLst>
              <p:ext uri="{D42A27DB-BD31-4B8C-83A1-F6EECF244321}">
                <p14:modId xmlns:p14="http://schemas.microsoft.com/office/powerpoint/2010/main" val="3259187180"/>
              </p:ext>
            </p:extLst>
          </p:nvPr>
        </p:nvGraphicFramePr>
        <p:xfrm>
          <a:off x="44754" y="5558769"/>
          <a:ext cx="6828160" cy="1267025"/>
        </p:xfrm>
        <a:graphic>
          <a:graphicData uri="http://schemas.openxmlformats.org/drawingml/2006/table">
            <a:tbl>
              <a:tblPr firstRow="1" bandRow="1">
                <a:tableStyleId>{5C22544A-7EE6-4342-B048-85BDC9FD1C3A}</a:tableStyleId>
              </a:tblPr>
              <a:tblGrid>
                <a:gridCol w="1297111">
                  <a:extLst>
                    <a:ext uri="{9D8B030D-6E8A-4147-A177-3AD203B41FA5}">
                      <a16:colId xmlns:a16="http://schemas.microsoft.com/office/drawing/2014/main" val="2484455908"/>
                    </a:ext>
                  </a:extLst>
                </a:gridCol>
                <a:gridCol w="2116970">
                  <a:extLst>
                    <a:ext uri="{9D8B030D-6E8A-4147-A177-3AD203B41FA5}">
                      <a16:colId xmlns:a16="http://schemas.microsoft.com/office/drawing/2014/main" val="3262042102"/>
                    </a:ext>
                  </a:extLst>
                </a:gridCol>
                <a:gridCol w="682815">
                  <a:extLst>
                    <a:ext uri="{9D8B030D-6E8A-4147-A177-3AD203B41FA5}">
                      <a16:colId xmlns:a16="http://schemas.microsoft.com/office/drawing/2014/main" val="1592429008"/>
                    </a:ext>
                  </a:extLst>
                </a:gridCol>
                <a:gridCol w="682817">
                  <a:extLst>
                    <a:ext uri="{9D8B030D-6E8A-4147-A177-3AD203B41FA5}">
                      <a16:colId xmlns:a16="http://schemas.microsoft.com/office/drawing/2014/main" val="3306295869"/>
                    </a:ext>
                  </a:extLst>
                </a:gridCol>
                <a:gridCol w="682815">
                  <a:extLst>
                    <a:ext uri="{9D8B030D-6E8A-4147-A177-3AD203B41FA5}">
                      <a16:colId xmlns:a16="http://schemas.microsoft.com/office/drawing/2014/main" val="4133172968"/>
                    </a:ext>
                  </a:extLst>
                </a:gridCol>
                <a:gridCol w="682817">
                  <a:extLst>
                    <a:ext uri="{9D8B030D-6E8A-4147-A177-3AD203B41FA5}">
                      <a16:colId xmlns:a16="http://schemas.microsoft.com/office/drawing/2014/main" val="275437715"/>
                    </a:ext>
                  </a:extLst>
                </a:gridCol>
                <a:gridCol w="682815">
                  <a:extLst>
                    <a:ext uri="{9D8B030D-6E8A-4147-A177-3AD203B41FA5}">
                      <a16:colId xmlns:a16="http://schemas.microsoft.com/office/drawing/2014/main" val="744473876"/>
                    </a:ext>
                  </a:extLst>
                </a:gridCol>
              </a:tblGrid>
              <a:tr h="166208">
                <a:tc gridSpan="7">
                  <a:txBody>
                    <a:bodyPr/>
                    <a:lstStyle/>
                    <a:p>
                      <a:pPr algn="ctr"/>
                      <a:r>
                        <a:rPr lang="en-GB" sz="800" b="1" dirty="0">
                          <a:solidFill>
                            <a:schemeClr val="bg1"/>
                          </a:solidFill>
                        </a:rPr>
                        <a:t>The Demographic</a:t>
                      </a:r>
                      <a:r>
                        <a:rPr lang="en-GB" sz="800" b="1" baseline="0" dirty="0">
                          <a:solidFill>
                            <a:schemeClr val="bg1"/>
                          </a:solidFill>
                        </a:rPr>
                        <a:t> Transition Model</a:t>
                      </a:r>
                      <a:endParaRPr lang="en-GB" sz="800" b="1" dirty="0">
                        <a:solidFill>
                          <a:schemeClr val="bg1"/>
                        </a:solidFill>
                      </a:endParaRPr>
                    </a:p>
                  </a:txBody>
                  <a:tcPr>
                    <a:solidFill>
                      <a:schemeClr val="accent6"/>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83519515"/>
                  </a:ext>
                </a:extLst>
              </a:tr>
              <a:tr h="166208">
                <a:tc rowSpan="3">
                  <a:txBody>
                    <a:bodyPr/>
                    <a:lstStyle/>
                    <a:p>
                      <a:pPr algn="ctr"/>
                      <a:r>
                        <a:rPr lang="en-GB" sz="800" b="1" kern="1200" dirty="0">
                          <a:solidFill>
                            <a:schemeClr val="dk1"/>
                          </a:solidFill>
                          <a:effectLst/>
                          <a:latin typeface="Calibri" panose="020F0502020204030204" pitchFamily="34" charset="0"/>
                          <a:ea typeface="+mn-ea"/>
                          <a:cs typeface="Calibri" panose="020F0502020204030204" pitchFamily="34" charset="0"/>
                        </a:rPr>
                        <a:t>The demographic transition model (DTM) shows population change over time. It studies how birth rate and death rate affect the total population of a country.</a:t>
                      </a:r>
                      <a:endParaRPr lang="en-GB" sz="100" b="1" dirty="0">
                        <a:solidFill>
                          <a:schemeClr val="bg1"/>
                        </a:solidFill>
                        <a:latin typeface="Calibri" panose="020F0502020204030204" pitchFamily="34" charset="0"/>
                        <a:cs typeface="Calibri" panose="020F0502020204030204" pitchFamily="34" charset="0"/>
                      </a:endParaRPr>
                    </a:p>
                  </a:txBody>
                  <a:tcPr anchor="ctr">
                    <a:solidFill>
                      <a:schemeClr val="accent6">
                        <a:lumMod val="60000"/>
                        <a:lumOff val="40000"/>
                      </a:schemeClr>
                    </a:solidFill>
                  </a:tcPr>
                </a:tc>
                <a:tc rowSpan="3">
                  <a:txBody>
                    <a:bodyPr/>
                    <a:lstStyle/>
                    <a:p>
                      <a:pPr algn="ctr"/>
                      <a:endParaRPr lang="en-GB" sz="800" b="1" dirty="0">
                        <a:solidFill>
                          <a:schemeClr val="bg1"/>
                        </a:solidFill>
                      </a:endParaRPr>
                    </a:p>
                  </a:txBody>
                  <a:tcPr>
                    <a:solidFill>
                      <a:schemeClr val="bg1"/>
                    </a:solidFill>
                  </a:tcPr>
                </a:tc>
                <a:tc>
                  <a:txBody>
                    <a:bodyPr/>
                    <a:lstStyle/>
                    <a:p>
                      <a:pPr algn="ctr"/>
                      <a:r>
                        <a:rPr lang="en-GB" sz="800" b="1" dirty="0">
                          <a:solidFill>
                            <a:schemeClr val="tx1"/>
                          </a:solidFill>
                          <a:latin typeface="Calibri" panose="020F0502020204030204" pitchFamily="34" charset="0"/>
                          <a:cs typeface="Calibri" panose="020F0502020204030204" pitchFamily="34" charset="0"/>
                        </a:rPr>
                        <a:t>STAGE 1</a:t>
                      </a:r>
                    </a:p>
                  </a:txBody>
                  <a:tcPr anchor="ctr">
                    <a:solidFill>
                      <a:schemeClr val="accent6">
                        <a:lumMod val="60000"/>
                        <a:lumOff val="40000"/>
                      </a:schemeClr>
                    </a:solidFill>
                  </a:tcPr>
                </a:tc>
                <a:tc>
                  <a:txBody>
                    <a:bodyPr/>
                    <a:lstStyle/>
                    <a:p>
                      <a:pPr algn="ctr"/>
                      <a:r>
                        <a:rPr lang="en-GB" sz="800" b="1" dirty="0">
                          <a:solidFill>
                            <a:schemeClr val="tx1"/>
                          </a:solidFill>
                          <a:latin typeface="Calibri" panose="020F0502020204030204" pitchFamily="34" charset="0"/>
                          <a:cs typeface="Calibri" panose="020F0502020204030204" pitchFamily="34" charset="0"/>
                        </a:rPr>
                        <a:t>STAGE 2</a:t>
                      </a:r>
                    </a:p>
                  </a:txBody>
                  <a:tcPr anchor="ctr">
                    <a:solidFill>
                      <a:schemeClr val="accent6">
                        <a:lumMod val="60000"/>
                        <a:lumOff val="40000"/>
                      </a:schemeClr>
                    </a:solidFill>
                  </a:tcPr>
                </a:tc>
                <a:tc>
                  <a:txBody>
                    <a:bodyPr/>
                    <a:lstStyle/>
                    <a:p>
                      <a:pPr algn="ctr"/>
                      <a:r>
                        <a:rPr lang="en-GB" sz="800" b="1" dirty="0">
                          <a:solidFill>
                            <a:schemeClr val="tx1"/>
                          </a:solidFill>
                          <a:latin typeface="Calibri" panose="020F0502020204030204" pitchFamily="34" charset="0"/>
                          <a:cs typeface="Calibri" panose="020F0502020204030204" pitchFamily="34" charset="0"/>
                        </a:rPr>
                        <a:t>STAGE 3</a:t>
                      </a:r>
                    </a:p>
                  </a:txBody>
                  <a:tcPr anchor="ctr">
                    <a:solidFill>
                      <a:schemeClr val="accent6">
                        <a:lumMod val="60000"/>
                        <a:lumOff val="40000"/>
                      </a:schemeClr>
                    </a:solidFill>
                  </a:tcPr>
                </a:tc>
                <a:tc>
                  <a:txBody>
                    <a:bodyPr/>
                    <a:lstStyle/>
                    <a:p>
                      <a:pPr algn="ctr"/>
                      <a:r>
                        <a:rPr lang="en-GB" sz="800" b="1" dirty="0">
                          <a:solidFill>
                            <a:schemeClr val="tx1"/>
                          </a:solidFill>
                          <a:latin typeface="Calibri" panose="020F0502020204030204" pitchFamily="34" charset="0"/>
                          <a:cs typeface="Calibri" panose="020F0502020204030204" pitchFamily="34" charset="0"/>
                        </a:rPr>
                        <a:t>STAGE 4</a:t>
                      </a:r>
                    </a:p>
                  </a:txBody>
                  <a:tcPr anchor="ctr">
                    <a:solidFill>
                      <a:schemeClr val="accent6">
                        <a:lumMod val="60000"/>
                        <a:lumOff val="40000"/>
                      </a:schemeClr>
                    </a:solidFill>
                  </a:tcPr>
                </a:tc>
                <a:tc>
                  <a:txBody>
                    <a:bodyPr/>
                    <a:lstStyle/>
                    <a:p>
                      <a:pPr algn="ctr"/>
                      <a:r>
                        <a:rPr lang="en-GB" sz="800" b="1" dirty="0">
                          <a:solidFill>
                            <a:schemeClr val="tx1"/>
                          </a:solidFill>
                          <a:latin typeface="Calibri" panose="020F0502020204030204" pitchFamily="34" charset="0"/>
                          <a:cs typeface="Calibri" panose="020F0502020204030204" pitchFamily="34" charset="0"/>
                        </a:rPr>
                        <a:t>STAGE 5</a:t>
                      </a:r>
                    </a:p>
                  </a:txBody>
                  <a:tcPr anchor="ctr">
                    <a:solidFill>
                      <a:schemeClr val="accent6">
                        <a:lumMod val="60000"/>
                        <a:lumOff val="40000"/>
                      </a:schemeClr>
                    </a:solidFill>
                  </a:tcPr>
                </a:tc>
                <a:extLst>
                  <a:ext uri="{0D108BD9-81ED-4DB2-BD59-A6C34878D82A}">
                    <a16:rowId xmlns:a16="http://schemas.microsoft.com/office/drawing/2014/main" val="2028824628"/>
                  </a:ext>
                </a:extLst>
              </a:tr>
              <a:tr h="451137">
                <a:tc vMerge="1">
                  <a:txBody>
                    <a:bodyPr/>
                    <a:lstStyle/>
                    <a:p>
                      <a:pPr algn="ctr"/>
                      <a:endParaRPr lang="en-GB" sz="800" b="1" dirty="0">
                        <a:solidFill>
                          <a:schemeClr val="bg1"/>
                        </a:solidFill>
                      </a:endParaRPr>
                    </a:p>
                  </a:txBody>
                  <a:tcPr>
                    <a:solidFill>
                      <a:schemeClr val="bg1"/>
                    </a:solidFill>
                  </a:tcPr>
                </a:tc>
                <a:tc vMerge="1">
                  <a:txBody>
                    <a:bodyPr/>
                    <a:lstStyle/>
                    <a:p>
                      <a:endParaRPr lang="en-GB"/>
                    </a:p>
                  </a:txBody>
                  <a:tcPr/>
                </a:tc>
                <a:tc>
                  <a:txBody>
                    <a:bodyPr/>
                    <a:lstStyle/>
                    <a:p>
                      <a:pPr algn="ctr"/>
                      <a:r>
                        <a:rPr lang="en-GB" sz="800" b="1" i="1" dirty="0">
                          <a:solidFill>
                            <a:srgbClr val="FF0000"/>
                          </a:solidFill>
                          <a:latin typeface="Calibri" panose="020F0502020204030204" pitchFamily="34" charset="0"/>
                          <a:cs typeface="Calibri" panose="020F0502020204030204" pitchFamily="34" charset="0"/>
                        </a:rPr>
                        <a:t>High  DR</a:t>
                      </a:r>
                    </a:p>
                    <a:p>
                      <a:pPr algn="ctr"/>
                      <a:r>
                        <a:rPr lang="en-GB" sz="800" b="1" i="1" dirty="0">
                          <a:solidFill>
                            <a:srgbClr val="00B050"/>
                          </a:solidFill>
                          <a:latin typeface="Calibri" panose="020F0502020204030204" pitchFamily="34" charset="0"/>
                          <a:cs typeface="Calibri" panose="020F0502020204030204" pitchFamily="34" charset="0"/>
                        </a:rPr>
                        <a:t>High BR</a:t>
                      </a:r>
                    </a:p>
                    <a:p>
                      <a:pPr algn="ctr"/>
                      <a:r>
                        <a:rPr lang="en-GB" sz="800" b="1" i="1" dirty="0">
                          <a:solidFill>
                            <a:srgbClr val="002060"/>
                          </a:solidFill>
                          <a:latin typeface="Calibri" panose="020F0502020204030204" pitchFamily="34" charset="0"/>
                          <a:cs typeface="Calibri" panose="020F0502020204030204" pitchFamily="34" charset="0"/>
                        </a:rPr>
                        <a:t>Steady</a:t>
                      </a:r>
                    </a:p>
                  </a:txBody>
                  <a:tcPr anchor="ctr">
                    <a:solidFill>
                      <a:schemeClr val="accent6">
                        <a:lumMod val="40000"/>
                        <a:lumOff val="60000"/>
                      </a:schemeClr>
                    </a:solidFill>
                  </a:tcPr>
                </a:tc>
                <a:tc>
                  <a:txBody>
                    <a:bodyPr/>
                    <a:lstStyle/>
                    <a:p>
                      <a:pPr algn="ctr"/>
                      <a:r>
                        <a:rPr lang="en-GB" sz="800" b="1" i="1" dirty="0">
                          <a:solidFill>
                            <a:srgbClr val="00B050"/>
                          </a:solidFill>
                          <a:latin typeface="Calibri" panose="020F0502020204030204" pitchFamily="34" charset="0"/>
                          <a:cs typeface="Calibri" panose="020F0502020204030204" pitchFamily="34" charset="0"/>
                        </a:rPr>
                        <a:t>BR Low </a:t>
                      </a:r>
                    </a:p>
                    <a:p>
                      <a:pPr algn="ctr"/>
                      <a:r>
                        <a:rPr lang="en-GB" sz="800" b="1" i="1" dirty="0">
                          <a:solidFill>
                            <a:srgbClr val="FF0000"/>
                          </a:solidFill>
                          <a:latin typeface="Calibri" panose="020F0502020204030204" pitchFamily="34" charset="0"/>
                          <a:cs typeface="Calibri" panose="020F0502020204030204" pitchFamily="34" charset="0"/>
                        </a:rPr>
                        <a:t>Declining DR</a:t>
                      </a:r>
                    </a:p>
                    <a:p>
                      <a:pPr algn="ctr"/>
                      <a:r>
                        <a:rPr lang="en-GB" sz="800" b="1" i="1" dirty="0">
                          <a:solidFill>
                            <a:srgbClr val="002060"/>
                          </a:solidFill>
                          <a:latin typeface="Calibri" panose="020F0502020204030204" pitchFamily="34" charset="0"/>
                          <a:cs typeface="Calibri" panose="020F0502020204030204" pitchFamily="34" charset="0"/>
                        </a:rPr>
                        <a:t>Very High</a:t>
                      </a:r>
                      <a:endParaRPr lang="en-GB" sz="800" b="1" dirty="0">
                        <a:solidFill>
                          <a:srgbClr val="002060"/>
                        </a:solidFill>
                        <a:latin typeface="Calibri" panose="020F0502020204030204" pitchFamily="34" charset="0"/>
                        <a:cs typeface="Calibri" panose="020F0502020204030204" pitchFamily="34" charset="0"/>
                      </a:endParaRPr>
                    </a:p>
                  </a:txBody>
                  <a:tcPr anchor="ctr">
                    <a:solidFill>
                      <a:schemeClr val="accent6">
                        <a:lumMod val="40000"/>
                        <a:lumOff val="60000"/>
                      </a:schemeClr>
                    </a:solidFill>
                  </a:tcPr>
                </a:tc>
                <a:tc>
                  <a:txBody>
                    <a:bodyPr/>
                    <a:lstStyle/>
                    <a:p>
                      <a:pPr algn="ctr"/>
                      <a:r>
                        <a:rPr lang="en-GB" sz="800" b="1" i="1" dirty="0">
                          <a:solidFill>
                            <a:srgbClr val="FF0000"/>
                          </a:solidFill>
                          <a:latin typeface="Calibri" panose="020F0502020204030204" pitchFamily="34" charset="0"/>
                          <a:cs typeface="Calibri" panose="020F0502020204030204" pitchFamily="34" charset="0"/>
                        </a:rPr>
                        <a:t>Rapidly falling DR</a:t>
                      </a:r>
                    </a:p>
                    <a:p>
                      <a:pPr algn="ctr"/>
                      <a:r>
                        <a:rPr lang="en-GB" sz="800" b="1" i="1" dirty="0">
                          <a:solidFill>
                            <a:srgbClr val="00B050"/>
                          </a:solidFill>
                          <a:latin typeface="Calibri" panose="020F0502020204030204" pitchFamily="34" charset="0"/>
                          <a:cs typeface="Calibri" panose="020F0502020204030204" pitchFamily="34" charset="0"/>
                        </a:rPr>
                        <a:t>Low BR</a:t>
                      </a:r>
                    </a:p>
                    <a:p>
                      <a:pPr algn="ctr"/>
                      <a:r>
                        <a:rPr lang="en-GB" sz="800" b="1" i="1" dirty="0">
                          <a:solidFill>
                            <a:srgbClr val="002060"/>
                          </a:solidFill>
                          <a:latin typeface="Calibri" panose="020F0502020204030204" pitchFamily="34" charset="0"/>
                          <a:cs typeface="Calibri" panose="020F0502020204030204" pitchFamily="34" charset="0"/>
                        </a:rPr>
                        <a:t>High</a:t>
                      </a:r>
                    </a:p>
                  </a:txBody>
                  <a:tcPr anchor="ctr">
                    <a:solidFill>
                      <a:schemeClr val="accent6">
                        <a:lumMod val="40000"/>
                        <a:lumOff val="60000"/>
                      </a:schemeClr>
                    </a:solidFill>
                  </a:tcPr>
                </a:tc>
                <a:tc>
                  <a:txBody>
                    <a:bodyPr/>
                    <a:lstStyle/>
                    <a:p>
                      <a:pPr algn="ctr"/>
                      <a:r>
                        <a:rPr lang="en-GB" sz="800" b="1" i="1" dirty="0">
                          <a:solidFill>
                            <a:srgbClr val="FF0000"/>
                          </a:solidFill>
                          <a:latin typeface="Calibri" panose="020F0502020204030204" pitchFamily="34" charset="0"/>
                          <a:cs typeface="Calibri" panose="020F0502020204030204" pitchFamily="34" charset="0"/>
                        </a:rPr>
                        <a:t>Low DR</a:t>
                      </a:r>
                    </a:p>
                    <a:p>
                      <a:pPr algn="ctr"/>
                      <a:r>
                        <a:rPr lang="en-GB" sz="800" b="1" i="1" dirty="0">
                          <a:solidFill>
                            <a:srgbClr val="00B050"/>
                          </a:solidFill>
                          <a:latin typeface="Calibri" panose="020F0502020204030204" pitchFamily="34" charset="0"/>
                          <a:cs typeface="Calibri" panose="020F0502020204030204" pitchFamily="34" charset="0"/>
                        </a:rPr>
                        <a:t>Low BR</a:t>
                      </a:r>
                    </a:p>
                    <a:p>
                      <a:pPr algn="ctr"/>
                      <a:r>
                        <a:rPr lang="en-GB" sz="800" b="1" i="1" dirty="0">
                          <a:solidFill>
                            <a:srgbClr val="002060"/>
                          </a:solidFill>
                          <a:latin typeface="Calibri" panose="020F0502020204030204" pitchFamily="34" charset="0"/>
                          <a:cs typeface="Calibri" panose="020F0502020204030204" pitchFamily="34" charset="0"/>
                        </a:rPr>
                        <a:t>Zero</a:t>
                      </a:r>
                    </a:p>
                  </a:txBody>
                  <a:tcPr anchor="ctr">
                    <a:solidFill>
                      <a:schemeClr val="accent6">
                        <a:lumMod val="40000"/>
                        <a:lumOff val="60000"/>
                      </a:schemeClr>
                    </a:solidFill>
                  </a:tcPr>
                </a:tc>
                <a:tc>
                  <a:txBody>
                    <a:bodyPr/>
                    <a:lstStyle/>
                    <a:p>
                      <a:pPr algn="ctr"/>
                      <a:r>
                        <a:rPr lang="en-GB" sz="800" b="1" i="1" dirty="0">
                          <a:solidFill>
                            <a:srgbClr val="FF0000"/>
                          </a:solidFill>
                          <a:latin typeface="Calibri" panose="020F0502020204030204" pitchFamily="34" charset="0"/>
                          <a:cs typeface="Calibri" panose="020F0502020204030204" pitchFamily="34" charset="0"/>
                        </a:rPr>
                        <a:t>Slowly Falling DR</a:t>
                      </a:r>
                    </a:p>
                    <a:p>
                      <a:pPr algn="ctr"/>
                      <a:r>
                        <a:rPr lang="en-GB" sz="800" b="1" i="1" dirty="0">
                          <a:solidFill>
                            <a:srgbClr val="00B050"/>
                          </a:solidFill>
                          <a:latin typeface="Calibri" panose="020F0502020204030204" pitchFamily="34" charset="0"/>
                          <a:cs typeface="Calibri" panose="020F0502020204030204" pitchFamily="34" charset="0"/>
                        </a:rPr>
                        <a:t>Low BR</a:t>
                      </a:r>
                    </a:p>
                    <a:p>
                      <a:pPr algn="ctr"/>
                      <a:r>
                        <a:rPr lang="en-GB" sz="800" b="1" i="1" dirty="0">
                          <a:solidFill>
                            <a:srgbClr val="002060"/>
                          </a:solidFill>
                          <a:latin typeface="Calibri" panose="020F0502020204030204" pitchFamily="34" charset="0"/>
                          <a:cs typeface="Calibri" panose="020F0502020204030204" pitchFamily="34" charset="0"/>
                        </a:rPr>
                        <a:t>Negative</a:t>
                      </a:r>
                    </a:p>
                  </a:txBody>
                  <a:tcPr anchor="ctr">
                    <a:solidFill>
                      <a:schemeClr val="accent6">
                        <a:lumMod val="40000"/>
                        <a:lumOff val="60000"/>
                      </a:schemeClr>
                    </a:solidFill>
                  </a:tcPr>
                </a:tc>
                <a:extLst>
                  <a:ext uri="{0D108BD9-81ED-4DB2-BD59-A6C34878D82A}">
                    <a16:rowId xmlns:a16="http://schemas.microsoft.com/office/drawing/2014/main" val="3636842380"/>
                  </a:ext>
                </a:extLst>
              </a:tr>
              <a:tr h="261185">
                <a:tc vMerge="1">
                  <a:txBody>
                    <a:bodyPr/>
                    <a:lstStyle/>
                    <a:p>
                      <a:pPr algn="ctr"/>
                      <a:endParaRPr lang="en-GB" sz="800" b="1" dirty="0">
                        <a:solidFill>
                          <a:schemeClr val="bg1"/>
                        </a:solidFill>
                      </a:endParaRPr>
                    </a:p>
                  </a:txBody>
                  <a:tcPr>
                    <a:solidFill>
                      <a:schemeClr val="bg1"/>
                    </a:solidFill>
                  </a:tcPr>
                </a:tc>
                <a:tc vMerge="1">
                  <a:txBody>
                    <a:bodyPr/>
                    <a:lstStyle/>
                    <a:p>
                      <a:endParaRPr lang="en-GB"/>
                    </a:p>
                  </a:txBody>
                  <a:tcPr/>
                </a:tc>
                <a:tc>
                  <a:txBody>
                    <a:bodyPr/>
                    <a:lstStyle/>
                    <a:p>
                      <a:pPr algn="ctr"/>
                      <a:r>
                        <a:rPr lang="en-GB" sz="800" b="1" dirty="0">
                          <a:solidFill>
                            <a:schemeClr val="tx1"/>
                          </a:solidFill>
                          <a:latin typeface="Calibri" panose="020F0502020204030204" pitchFamily="34" charset="0"/>
                          <a:cs typeface="Calibri" panose="020F0502020204030204" pitchFamily="34" charset="0"/>
                        </a:rPr>
                        <a:t>e.g. Tribes</a:t>
                      </a:r>
                    </a:p>
                  </a:txBody>
                  <a:tcPr anchor="ctr">
                    <a:solidFill>
                      <a:schemeClr val="accent6">
                        <a:lumMod val="20000"/>
                        <a:lumOff val="80000"/>
                      </a:schemeClr>
                    </a:solidFill>
                  </a:tcPr>
                </a:tc>
                <a:tc>
                  <a:txBody>
                    <a:bodyPr/>
                    <a:lstStyle/>
                    <a:p>
                      <a:pPr algn="ctr"/>
                      <a:r>
                        <a:rPr lang="en-GB" sz="800" b="1" dirty="0">
                          <a:solidFill>
                            <a:schemeClr val="tx1"/>
                          </a:solidFill>
                          <a:latin typeface="Calibri" panose="020F0502020204030204" pitchFamily="34" charset="0"/>
                          <a:cs typeface="Calibri" panose="020F0502020204030204" pitchFamily="34" charset="0"/>
                        </a:rPr>
                        <a:t>e.g. Kenya </a:t>
                      </a:r>
                    </a:p>
                  </a:txBody>
                  <a:tcPr anchor="ctr">
                    <a:solidFill>
                      <a:schemeClr val="accent6">
                        <a:lumMod val="20000"/>
                        <a:lumOff val="80000"/>
                      </a:schemeClr>
                    </a:solidFill>
                  </a:tcPr>
                </a:tc>
                <a:tc>
                  <a:txBody>
                    <a:bodyPr/>
                    <a:lstStyle/>
                    <a:p>
                      <a:pPr algn="ctr"/>
                      <a:r>
                        <a:rPr lang="en-GB" sz="800" b="1" dirty="0">
                          <a:solidFill>
                            <a:schemeClr val="tx1"/>
                          </a:solidFill>
                          <a:latin typeface="Calibri" panose="020F0502020204030204" pitchFamily="34" charset="0"/>
                          <a:cs typeface="Calibri" panose="020F0502020204030204" pitchFamily="34" charset="0"/>
                        </a:rPr>
                        <a:t>e.g. India</a:t>
                      </a:r>
                    </a:p>
                  </a:txBody>
                  <a:tcPr anchor="ctr">
                    <a:solidFill>
                      <a:schemeClr val="accent6">
                        <a:lumMod val="20000"/>
                        <a:lumOff val="80000"/>
                      </a:schemeClr>
                    </a:solidFill>
                  </a:tcPr>
                </a:tc>
                <a:tc>
                  <a:txBody>
                    <a:bodyPr/>
                    <a:lstStyle/>
                    <a:p>
                      <a:pPr algn="ctr"/>
                      <a:r>
                        <a:rPr lang="en-GB" sz="800" b="1" dirty="0">
                          <a:solidFill>
                            <a:schemeClr val="tx1"/>
                          </a:solidFill>
                          <a:latin typeface="Calibri" panose="020F0502020204030204" pitchFamily="34" charset="0"/>
                          <a:cs typeface="Calibri" panose="020F0502020204030204" pitchFamily="34" charset="0"/>
                        </a:rPr>
                        <a:t>e.g. UK</a:t>
                      </a:r>
                    </a:p>
                  </a:txBody>
                  <a:tcPr anchor="ctr">
                    <a:solidFill>
                      <a:schemeClr val="accent6">
                        <a:lumMod val="20000"/>
                        <a:lumOff val="80000"/>
                      </a:schemeClr>
                    </a:solidFill>
                  </a:tcPr>
                </a:tc>
                <a:tc>
                  <a:txBody>
                    <a:bodyPr/>
                    <a:lstStyle/>
                    <a:p>
                      <a:pPr algn="ctr"/>
                      <a:r>
                        <a:rPr lang="en-GB" sz="800" b="1" dirty="0">
                          <a:solidFill>
                            <a:schemeClr val="tx1"/>
                          </a:solidFill>
                          <a:latin typeface="Calibri" panose="020F0502020204030204" pitchFamily="34" charset="0"/>
                          <a:cs typeface="Calibri" panose="020F0502020204030204" pitchFamily="34" charset="0"/>
                        </a:rPr>
                        <a:t>e.g. Japan</a:t>
                      </a:r>
                    </a:p>
                  </a:txBody>
                  <a:tcPr anchor="ctr">
                    <a:solidFill>
                      <a:schemeClr val="accent6">
                        <a:lumMod val="20000"/>
                        <a:lumOff val="80000"/>
                      </a:schemeClr>
                    </a:solidFill>
                  </a:tcPr>
                </a:tc>
                <a:extLst>
                  <a:ext uri="{0D108BD9-81ED-4DB2-BD59-A6C34878D82A}">
                    <a16:rowId xmlns:a16="http://schemas.microsoft.com/office/drawing/2014/main" val="802909045"/>
                  </a:ext>
                </a:extLst>
              </a:tr>
            </a:tbl>
          </a:graphicData>
        </a:graphic>
      </p:graphicFrame>
      <p:pic>
        <p:nvPicPr>
          <p:cNvPr id="19" name="Picture 18">
            <a:extLst>
              <a:ext uri="{FF2B5EF4-FFF2-40B4-BE49-F238E27FC236}">
                <a16:creationId xmlns:a16="http://schemas.microsoft.com/office/drawing/2014/main" id="{2BDA667A-DA53-43D2-980C-634194238E0D}"/>
              </a:ext>
            </a:extLst>
          </p:cNvPr>
          <p:cNvPicPr>
            <a:picLocks noChangeAspect="1"/>
          </p:cNvPicPr>
          <p:nvPr/>
        </p:nvPicPr>
        <p:blipFill rotWithShape="1">
          <a:blip r:embed="rId15" cstate="print">
            <a:extLst>
              <a:ext uri="{28A0092B-C50C-407E-A947-70E740481C1C}">
                <a14:useLocalDpi xmlns:a14="http://schemas.microsoft.com/office/drawing/2010/main" val="0"/>
              </a:ext>
            </a:extLst>
          </a:blip>
          <a:srcRect l="20597" t="5374" r="17271" b="46198"/>
          <a:stretch/>
        </p:blipFill>
        <p:spPr>
          <a:xfrm>
            <a:off x="1383330" y="5783403"/>
            <a:ext cx="2075504" cy="1023212"/>
          </a:xfrm>
          <a:prstGeom prst="rect">
            <a:avLst/>
          </a:prstGeom>
        </p:spPr>
      </p:pic>
      <p:sp>
        <p:nvSpPr>
          <p:cNvPr id="4" name="TextBox 3">
            <a:extLst>
              <a:ext uri="{FF2B5EF4-FFF2-40B4-BE49-F238E27FC236}">
                <a16:creationId xmlns:a16="http://schemas.microsoft.com/office/drawing/2014/main" id="{E70D909B-4E02-430D-94A3-1D26B469EDC3}"/>
              </a:ext>
            </a:extLst>
          </p:cNvPr>
          <p:cNvSpPr txBox="1"/>
          <p:nvPr/>
        </p:nvSpPr>
        <p:spPr>
          <a:xfrm flipH="1">
            <a:off x="3053240" y="2763022"/>
            <a:ext cx="3799520" cy="738664"/>
          </a:xfrm>
          <a:prstGeom prst="rect">
            <a:avLst/>
          </a:prstGeom>
          <a:noFill/>
        </p:spPr>
        <p:txBody>
          <a:bodyPr wrap="square" rtlCol="0">
            <a:spAutoFit/>
          </a:bodyPr>
          <a:lstStyle/>
          <a:p>
            <a:pPr algn="ctr"/>
            <a:r>
              <a:rPr lang="en-GB" sz="1400" b="1" dirty="0"/>
              <a:t>Geography- Year 11 Knowledge Organiser – The Changing Economic World</a:t>
            </a:r>
          </a:p>
        </p:txBody>
      </p:sp>
    </p:spTree>
    <p:extLst>
      <p:ext uri="{BB962C8B-B14F-4D97-AF65-F5344CB8AC3E}">
        <p14:creationId xmlns:p14="http://schemas.microsoft.com/office/powerpoint/2010/main" val="10784791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188532311"/>
              </p:ext>
            </p:extLst>
          </p:nvPr>
        </p:nvGraphicFramePr>
        <p:xfrm>
          <a:off x="9878" y="15373"/>
          <a:ext cx="3171936" cy="3657600"/>
        </p:xfrm>
        <a:graphic>
          <a:graphicData uri="http://schemas.openxmlformats.org/drawingml/2006/table">
            <a:tbl>
              <a:tblPr firstRow="1" bandRow="1">
                <a:tableStyleId>{93296810-A885-4BE3-A3E7-6D5BEEA58F35}</a:tableStyleId>
              </a:tblPr>
              <a:tblGrid>
                <a:gridCol w="1582970">
                  <a:extLst>
                    <a:ext uri="{9D8B030D-6E8A-4147-A177-3AD203B41FA5}">
                      <a16:colId xmlns:a16="http://schemas.microsoft.com/office/drawing/2014/main" val="2478287318"/>
                    </a:ext>
                  </a:extLst>
                </a:gridCol>
                <a:gridCol w="1588966">
                  <a:extLst>
                    <a:ext uri="{9D8B030D-6E8A-4147-A177-3AD203B41FA5}">
                      <a16:colId xmlns:a16="http://schemas.microsoft.com/office/drawing/2014/main" val="1833158164"/>
                    </a:ext>
                  </a:extLst>
                </a:gridCol>
              </a:tblGrid>
              <a:tr h="199128">
                <a:tc gridSpan="2">
                  <a:txBody>
                    <a:bodyPr/>
                    <a:lstStyle/>
                    <a:p>
                      <a:pPr algn="ctr"/>
                      <a:r>
                        <a:rPr lang="en-GB" sz="800" dirty="0">
                          <a:latin typeface="Calibri" panose="020F0502020204030204" pitchFamily="34" charset="0"/>
                          <a:cs typeface="Calibri" panose="020F0502020204030204" pitchFamily="34" charset="0"/>
                        </a:rPr>
                        <a:t>Reducing the Global Development Gap</a:t>
                      </a:r>
                    </a:p>
                  </a:txBody>
                  <a:tcPr/>
                </a:tc>
                <a:tc hMerge="1">
                  <a:txBody>
                    <a:bodyPr/>
                    <a:lstStyle/>
                    <a:p>
                      <a:endParaRPr lang="en-GB" dirty="0"/>
                    </a:p>
                  </a:txBody>
                  <a:tcPr/>
                </a:tc>
                <a:extLst>
                  <a:ext uri="{0D108BD9-81ED-4DB2-BD59-A6C34878D82A}">
                    <a16:rowId xmlns:a16="http://schemas.microsoft.com/office/drawing/2014/main" val="3999279524"/>
                  </a:ext>
                </a:extLst>
              </a:tr>
              <a:tr h="1109429">
                <a:tc>
                  <a:txBody>
                    <a:bodyPr/>
                    <a:lstStyle/>
                    <a:p>
                      <a:pPr marL="0" indent="0" algn="ctr">
                        <a:buFontTx/>
                        <a:buNone/>
                      </a:pPr>
                      <a:r>
                        <a:rPr lang="en-GB" sz="800" b="1" u="sng" dirty="0">
                          <a:solidFill>
                            <a:schemeClr val="tx1"/>
                          </a:solidFill>
                          <a:latin typeface="Calibri" panose="020F0502020204030204" pitchFamily="34" charset="0"/>
                          <a:cs typeface="Calibri" panose="020F0502020204030204" pitchFamily="34" charset="0"/>
                        </a:rPr>
                        <a:t>Microfinance Loans</a:t>
                      </a:r>
                    </a:p>
                    <a:p>
                      <a:pPr marL="0" indent="0">
                        <a:buFontTx/>
                        <a:buNone/>
                      </a:pPr>
                      <a:r>
                        <a:rPr lang="en-GB" sz="800" b="1" dirty="0">
                          <a:solidFill>
                            <a:schemeClr val="tx1"/>
                          </a:solidFill>
                          <a:latin typeface="Calibri" panose="020F0502020204030204" pitchFamily="34" charset="0"/>
                          <a:cs typeface="Calibri" panose="020F0502020204030204" pitchFamily="34" charset="0"/>
                        </a:rPr>
                        <a:t>This involves people in LICs  receiving smalls loans from traditional banks. </a:t>
                      </a:r>
                    </a:p>
                    <a:p>
                      <a:pPr marL="0" indent="0">
                        <a:buFontTx/>
                        <a:buNone/>
                      </a:pPr>
                      <a:r>
                        <a:rPr lang="en-GB" sz="800" b="1" dirty="0">
                          <a:solidFill>
                            <a:srgbClr val="00B050"/>
                          </a:solidFill>
                          <a:latin typeface="Calibri" panose="020F0502020204030204" pitchFamily="34" charset="0"/>
                          <a:cs typeface="Calibri" panose="020F0502020204030204" pitchFamily="34" charset="0"/>
                        </a:rPr>
                        <a:t>+ Loans enable people to begin their own businesses</a:t>
                      </a:r>
                    </a:p>
                    <a:p>
                      <a:pPr marL="0" indent="0">
                        <a:buFontTx/>
                        <a:buNone/>
                      </a:pPr>
                      <a:r>
                        <a:rPr lang="en-GB" sz="800" b="1" dirty="0">
                          <a:solidFill>
                            <a:srgbClr val="FF0000"/>
                          </a:solidFill>
                          <a:latin typeface="Calibri" panose="020F0502020204030204" pitchFamily="34" charset="0"/>
                          <a:cs typeface="Calibri" panose="020F0502020204030204" pitchFamily="34" charset="0"/>
                        </a:rPr>
                        <a:t>- Its not clear they can reduce poverty at a large scale. </a:t>
                      </a:r>
                    </a:p>
                  </a:txBody>
                  <a:tcPr anchor="ctr"/>
                </a:tc>
                <a:tc>
                  <a:txBody>
                    <a:bodyPr/>
                    <a:lstStyle/>
                    <a:p>
                      <a:pPr algn="ctr"/>
                      <a:r>
                        <a:rPr lang="en-GB" sz="800" b="1" u="sng" dirty="0">
                          <a:latin typeface="Calibri" panose="020F0502020204030204" pitchFamily="34" charset="0"/>
                          <a:cs typeface="Calibri" panose="020F0502020204030204" pitchFamily="34" charset="0"/>
                        </a:rPr>
                        <a:t>Foreign-direct investment</a:t>
                      </a:r>
                    </a:p>
                    <a:p>
                      <a:r>
                        <a:rPr lang="en-GB" sz="800" b="1" dirty="0">
                          <a:latin typeface="Calibri" panose="020F0502020204030204" pitchFamily="34" charset="0"/>
                          <a:cs typeface="Calibri" panose="020F0502020204030204" pitchFamily="34" charset="0"/>
                        </a:rPr>
                        <a:t>This is when one country buys property or infrastructure in another country.</a:t>
                      </a:r>
                    </a:p>
                    <a:p>
                      <a:r>
                        <a:rPr lang="en-GB" sz="800" dirty="0">
                          <a:solidFill>
                            <a:srgbClr val="00B050"/>
                          </a:solidFill>
                          <a:latin typeface="Calibri" panose="020F0502020204030204" pitchFamily="34" charset="0"/>
                          <a:cs typeface="Calibri" panose="020F0502020204030204" pitchFamily="34" charset="0"/>
                        </a:rPr>
                        <a:t>+ </a:t>
                      </a:r>
                      <a:r>
                        <a:rPr lang="en-GB" sz="800" b="1" dirty="0">
                          <a:solidFill>
                            <a:srgbClr val="00B050"/>
                          </a:solidFill>
                          <a:latin typeface="Calibri" panose="020F0502020204030204" pitchFamily="34" charset="0"/>
                          <a:cs typeface="Calibri" panose="020F0502020204030204" pitchFamily="34" charset="0"/>
                        </a:rPr>
                        <a:t>Leads to better access to finance, technology &amp; expertise.</a:t>
                      </a:r>
                    </a:p>
                    <a:p>
                      <a:pPr marL="0" indent="0">
                        <a:buFontTx/>
                        <a:buNone/>
                      </a:pPr>
                      <a:r>
                        <a:rPr lang="en-GB" sz="800" b="1" dirty="0">
                          <a:solidFill>
                            <a:srgbClr val="FF0000"/>
                          </a:solidFill>
                          <a:latin typeface="Calibri" panose="020F0502020204030204" pitchFamily="34" charset="0"/>
                          <a:cs typeface="Calibri" panose="020F0502020204030204" pitchFamily="34" charset="0"/>
                        </a:rPr>
                        <a:t>- Investment can come with strings attached that country’s will need to comply with.</a:t>
                      </a:r>
                    </a:p>
                  </a:txBody>
                  <a:tcPr/>
                </a:tc>
                <a:extLst>
                  <a:ext uri="{0D108BD9-81ED-4DB2-BD59-A6C34878D82A}">
                    <a16:rowId xmlns:a16="http://schemas.microsoft.com/office/drawing/2014/main" val="2807978665"/>
                  </a:ext>
                </a:extLst>
              </a:tr>
              <a:tr h="1109429">
                <a:tc>
                  <a:txBody>
                    <a:bodyPr/>
                    <a:lstStyle/>
                    <a:p>
                      <a:pPr algn="ctr"/>
                      <a:r>
                        <a:rPr lang="en-GB" sz="800" b="1" u="sng" dirty="0">
                          <a:latin typeface="Calibri" panose="020F0502020204030204" pitchFamily="34" charset="0"/>
                          <a:cs typeface="Calibri" panose="020F0502020204030204" pitchFamily="34" charset="0"/>
                        </a:rPr>
                        <a:t>Aid</a:t>
                      </a:r>
                    </a:p>
                    <a:p>
                      <a:r>
                        <a:rPr lang="en-GB" sz="800" b="1" dirty="0">
                          <a:latin typeface="Calibri" panose="020F0502020204030204" pitchFamily="34" charset="0"/>
                          <a:cs typeface="Calibri" panose="020F0502020204030204" pitchFamily="34" charset="0"/>
                        </a:rPr>
                        <a:t>This is given by one country to another as money or resources.</a:t>
                      </a:r>
                    </a:p>
                    <a:p>
                      <a:r>
                        <a:rPr lang="en-GB" sz="800" b="1" dirty="0">
                          <a:solidFill>
                            <a:srgbClr val="00B050"/>
                          </a:solidFill>
                          <a:latin typeface="Calibri" panose="020F0502020204030204" pitchFamily="34" charset="0"/>
                          <a:cs typeface="Calibri" panose="020F0502020204030204" pitchFamily="34" charset="0"/>
                        </a:rPr>
                        <a:t>+ Improve literacy rates, building  dams, improving agriculture. </a:t>
                      </a:r>
                    </a:p>
                    <a:p>
                      <a:pPr marL="0" indent="0">
                        <a:buFontTx/>
                        <a:buNone/>
                      </a:pPr>
                      <a:r>
                        <a:rPr lang="en-GB" sz="800" b="1" dirty="0">
                          <a:solidFill>
                            <a:srgbClr val="FF0000"/>
                          </a:solidFill>
                          <a:latin typeface="Calibri" panose="020F0502020204030204" pitchFamily="34" charset="0"/>
                          <a:cs typeface="Calibri" panose="020F0502020204030204" pitchFamily="34" charset="0"/>
                        </a:rPr>
                        <a:t>- Can be wasted by corrupt governments or they can become too reliant on aid.</a:t>
                      </a:r>
                    </a:p>
                  </a:txBody>
                  <a:tcPr anchor="ctr"/>
                </a:tc>
                <a:tc>
                  <a:txBody>
                    <a:bodyPr/>
                    <a:lstStyle/>
                    <a:p>
                      <a:pPr algn="ctr"/>
                      <a:r>
                        <a:rPr lang="en-GB" sz="800" b="1" u="sng" dirty="0">
                          <a:latin typeface="Calibri" panose="020F0502020204030204" pitchFamily="34" charset="0"/>
                          <a:cs typeface="Calibri" panose="020F0502020204030204" pitchFamily="34" charset="0"/>
                        </a:rPr>
                        <a:t>Debt Relief</a:t>
                      </a:r>
                    </a:p>
                    <a:p>
                      <a:r>
                        <a:rPr lang="en-GB" sz="800" b="1" dirty="0">
                          <a:latin typeface="Calibri" panose="020F0502020204030204" pitchFamily="34" charset="0"/>
                          <a:cs typeface="Calibri" panose="020F0502020204030204" pitchFamily="34" charset="0"/>
                        </a:rPr>
                        <a:t>This is when a country’s debt is cancelled or interest rates are lowered. </a:t>
                      </a:r>
                    </a:p>
                    <a:p>
                      <a:r>
                        <a:rPr lang="en-GB" sz="800" b="1" dirty="0">
                          <a:solidFill>
                            <a:srgbClr val="00B050"/>
                          </a:solidFill>
                          <a:latin typeface="Calibri" panose="020F0502020204030204" pitchFamily="34" charset="0"/>
                          <a:cs typeface="Calibri" panose="020F0502020204030204" pitchFamily="34" charset="0"/>
                        </a:rPr>
                        <a:t>+ Means more money can be spent on development. </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800" b="1" dirty="0">
                          <a:solidFill>
                            <a:srgbClr val="FF0000"/>
                          </a:solidFill>
                          <a:latin typeface="Calibri" panose="020F0502020204030204" pitchFamily="34" charset="0"/>
                          <a:cs typeface="Calibri" panose="020F0502020204030204" pitchFamily="34" charset="0"/>
                        </a:rPr>
                        <a:t>- Locals might not always get a say. Some aid can be tied under condition from donor country.</a:t>
                      </a:r>
                    </a:p>
                  </a:txBody>
                  <a:tcPr/>
                </a:tc>
                <a:extLst>
                  <a:ext uri="{0D108BD9-81ED-4DB2-BD59-A6C34878D82A}">
                    <a16:rowId xmlns:a16="http://schemas.microsoft.com/office/drawing/2014/main" val="3534730920"/>
                  </a:ext>
                </a:extLst>
              </a:tr>
              <a:tr h="995641">
                <a:tc>
                  <a:txBody>
                    <a:bodyPr/>
                    <a:lstStyle/>
                    <a:p>
                      <a:pPr algn="ctr"/>
                      <a:r>
                        <a:rPr lang="en-GB" sz="800" b="1" u="sng" dirty="0">
                          <a:latin typeface="Calibri" panose="020F0502020204030204" pitchFamily="34" charset="0"/>
                          <a:cs typeface="Calibri" panose="020F0502020204030204" pitchFamily="34" charset="0"/>
                        </a:rPr>
                        <a:t>Fair trade</a:t>
                      </a:r>
                    </a:p>
                    <a:p>
                      <a:r>
                        <a:rPr lang="en-GB" sz="800" b="1" dirty="0">
                          <a:latin typeface="Calibri" panose="020F0502020204030204" pitchFamily="34" charset="0"/>
                          <a:cs typeface="Calibri" panose="020F0502020204030204" pitchFamily="34" charset="0"/>
                        </a:rPr>
                        <a:t>This is a movement where farmers get a fair price for the goods produced.</a:t>
                      </a:r>
                    </a:p>
                    <a:p>
                      <a:r>
                        <a:rPr lang="en-GB" sz="800" b="1" dirty="0">
                          <a:solidFill>
                            <a:srgbClr val="00B050"/>
                          </a:solidFill>
                          <a:latin typeface="Calibri" panose="020F0502020204030204" pitchFamily="34" charset="0"/>
                          <a:cs typeface="Calibri" panose="020F0502020204030204" pitchFamily="34" charset="0"/>
                        </a:rPr>
                        <a:t>+ Paid fairly so they can develop schools &amp; health centres.</a:t>
                      </a:r>
                    </a:p>
                    <a:p>
                      <a:pPr marL="0" indent="0">
                        <a:buFontTx/>
                        <a:buNone/>
                      </a:pPr>
                      <a:r>
                        <a:rPr lang="en-GB" sz="800" b="1" dirty="0">
                          <a:solidFill>
                            <a:srgbClr val="FF0000"/>
                          </a:solidFill>
                          <a:latin typeface="Calibri" panose="020F0502020204030204" pitchFamily="34" charset="0"/>
                          <a:cs typeface="Calibri" panose="020F0502020204030204" pitchFamily="34" charset="0"/>
                        </a:rPr>
                        <a:t>-Only a tiny proportion of the extra money reaches producers.</a:t>
                      </a:r>
                    </a:p>
                  </a:txBody>
                  <a:tcPr anchor="ctr"/>
                </a:tc>
                <a:tc>
                  <a:txBody>
                    <a:bodyPr/>
                    <a:lstStyle/>
                    <a:p>
                      <a:pPr algn="ctr"/>
                      <a:r>
                        <a:rPr lang="en-GB" sz="800" b="1" u="sng" dirty="0">
                          <a:latin typeface="Calibri" panose="020F0502020204030204" pitchFamily="34" charset="0"/>
                          <a:cs typeface="Calibri" panose="020F0502020204030204" pitchFamily="34" charset="0"/>
                        </a:rPr>
                        <a:t>Technology</a:t>
                      </a:r>
                    </a:p>
                    <a:p>
                      <a:r>
                        <a:rPr lang="en-GB" sz="800" b="1" dirty="0">
                          <a:latin typeface="Calibri" panose="020F0502020204030204" pitchFamily="34" charset="0"/>
                          <a:cs typeface="Calibri" panose="020F0502020204030204" pitchFamily="34" charset="0"/>
                        </a:rPr>
                        <a:t>Includes tools, machines and affordable equipment  that improve quality of life.</a:t>
                      </a:r>
                    </a:p>
                    <a:p>
                      <a:r>
                        <a:rPr lang="en-GB" sz="800" b="1" dirty="0">
                          <a:solidFill>
                            <a:srgbClr val="00B050"/>
                          </a:solidFill>
                          <a:latin typeface="Calibri" panose="020F0502020204030204" pitchFamily="34" charset="0"/>
                          <a:cs typeface="Calibri" panose="020F0502020204030204" pitchFamily="34" charset="0"/>
                        </a:rPr>
                        <a:t>+ Renewable energy is less expensive and polluting.</a:t>
                      </a:r>
                    </a:p>
                    <a:p>
                      <a:pPr marL="0" indent="0">
                        <a:buFontTx/>
                        <a:buNone/>
                      </a:pPr>
                      <a:r>
                        <a:rPr lang="en-GB" sz="800" b="1" dirty="0">
                          <a:solidFill>
                            <a:srgbClr val="FF0000"/>
                          </a:solidFill>
                          <a:latin typeface="Calibri" panose="020F0502020204030204" pitchFamily="34" charset="0"/>
                          <a:cs typeface="Calibri" panose="020F0502020204030204" pitchFamily="34" charset="0"/>
                        </a:rPr>
                        <a:t>- Requires initial investment and skills in operating technology</a:t>
                      </a:r>
                    </a:p>
                  </a:txBody>
                  <a:tcPr/>
                </a:tc>
                <a:extLst>
                  <a:ext uri="{0D108BD9-81ED-4DB2-BD59-A6C34878D82A}">
                    <a16:rowId xmlns:a16="http://schemas.microsoft.com/office/drawing/2014/main" val="3173540726"/>
                  </a:ext>
                </a:extLst>
              </a:tr>
            </a:tbl>
          </a:graphicData>
        </a:graphic>
      </p:graphicFrame>
      <p:graphicFrame>
        <p:nvGraphicFramePr>
          <p:cNvPr id="21" name="Table 20">
            <a:extLst>
              <a:ext uri="{FF2B5EF4-FFF2-40B4-BE49-F238E27FC236}">
                <a16:creationId xmlns:a16="http://schemas.microsoft.com/office/drawing/2014/main" id="{2409A7DC-7FED-454C-A1DF-94652F78A26C}"/>
              </a:ext>
            </a:extLst>
          </p:cNvPr>
          <p:cNvGraphicFramePr>
            <a:graphicFrameLocks noGrp="1"/>
          </p:cNvGraphicFramePr>
          <p:nvPr>
            <p:extLst>
              <p:ext uri="{D42A27DB-BD31-4B8C-83A1-F6EECF244321}">
                <p14:modId xmlns:p14="http://schemas.microsoft.com/office/powerpoint/2010/main" val="2868577396"/>
              </p:ext>
            </p:extLst>
          </p:nvPr>
        </p:nvGraphicFramePr>
        <p:xfrm>
          <a:off x="3181814" y="10549"/>
          <a:ext cx="6714308" cy="3657599"/>
        </p:xfrm>
        <a:graphic>
          <a:graphicData uri="http://schemas.openxmlformats.org/drawingml/2006/table">
            <a:tbl>
              <a:tblPr firstRow="1" bandRow="1">
                <a:tableStyleId>{93296810-A885-4BE3-A3E7-6D5BEEA58F35}</a:tableStyleId>
              </a:tblPr>
              <a:tblGrid>
                <a:gridCol w="3350808">
                  <a:extLst>
                    <a:ext uri="{9D8B030D-6E8A-4147-A177-3AD203B41FA5}">
                      <a16:colId xmlns:a16="http://schemas.microsoft.com/office/drawing/2014/main" val="2478287318"/>
                    </a:ext>
                  </a:extLst>
                </a:gridCol>
                <a:gridCol w="3363500">
                  <a:extLst>
                    <a:ext uri="{9D8B030D-6E8A-4147-A177-3AD203B41FA5}">
                      <a16:colId xmlns:a16="http://schemas.microsoft.com/office/drawing/2014/main" val="1833158164"/>
                    </a:ext>
                  </a:extLst>
                </a:gridCol>
              </a:tblGrid>
              <a:tr h="255452">
                <a:tc gridSpan="2">
                  <a:txBody>
                    <a:bodyPr/>
                    <a:lstStyle/>
                    <a:p>
                      <a:pPr algn="ctr"/>
                      <a:r>
                        <a:rPr lang="en-GB" sz="800" dirty="0">
                          <a:latin typeface="Calibri" panose="020F0502020204030204" pitchFamily="34" charset="0"/>
                          <a:cs typeface="Calibri" panose="020F0502020204030204" pitchFamily="34" charset="0"/>
                        </a:rPr>
                        <a:t>CS: Reducing the Development Gap In Jamaica</a:t>
                      </a:r>
                    </a:p>
                  </a:txBody>
                  <a:tcPr/>
                </a:tc>
                <a:tc hMerge="1">
                  <a:txBody>
                    <a:bodyPr/>
                    <a:lstStyle/>
                    <a:p>
                      <a:endParaRPr lang="en-GB" dirty="0"/>
                    </a:p>
                  </a:txBody>
                  <a:tcPr/>
                </a:tc>
                <a:extLst>
                  <a:ext uri="{0D108BD9-81ED-4DB2-BD59-A6C34878D82A}">
                    <a16:rowId xmlns:a16="http://schemas.microsoft.com/office/drawing/2014/main" val="3999279524"/>
                  </a:ext>
                </a:extLst>
              </a:tr>
              <a:tr h="255452">
                <a:tc>
                  <a:txBody>
                    <a:bodyPr/>
                    <a:lstStyle/>
                    <a:p>
                      <a:pPr marL="0" indent="0" algn="l">
                        <a:buFontTx/>
                        <a:buNone/>
                      </a:pPr>
                      <a:r>
                        <a:rPr lang="en-GB" sz="900" b="1" dirty="0">
                          <a:solidFill>
                            <a:schemeClr val="tx1"/>
                          </a:solidFill>
                          <a:latin typeface="Calibri" panose="020F0502020204030204" pitchFamily="34" charset="0"/>
                          <a:cs typeface="Calibri" panose="020F0502020204030204" pitchFamily="34" charset="0"/>
                        </a:rPr>
                        <a:t>Location and Background</a:t>
                      </a:r>
                    </a:p>
                  </a:txBody>
                  <a:tcPr anchor="ctr">
                    <a:solidFill>
                      <a:schemeClr val="accent6"/>
                    </a:solidFill>
                  </a:tcPr>
                </a:tc>
                <a:tc rowSpan="2">
                  <a:txBody>
                    <a:bodyPr/>
                    <a:lstStyle/>
                    <a:p>
                      <a:pPr algn="l"/>
                      <a:endParaRPr lang="en-GB" sz="900" b="1" dirty="0">
                        <a:solidFill>
                          <a:srgbClr val="FF0000"/>
                        </a:solidFill>
                        <a:latin typeface="Calibri" panose="020F0502020204030204" pitchFamily="34" charset="0"/>
                        <a:cs typeface="Calibri" panose="020F0502020204030204" pitchFamily="34" charset="0"/>
                      </a:endParaRPr>
                    </a:p>
                  </a:txBody>
                  <a:tcPr>
                    <a:solidFill>
                      <a:schemeClr val="bg1"/>
                    </a:solidFill>
                  </a:tcPr>
                </a:tc>
                <a:extLst>
                  <a:ext uri="{0D108BD9-81ED-4DB2-BD59-A6C34878D82A}">
                    <a16:rowId xmlns:a16="http://schemas.microsoft.com/office/drawing/2014/main" val="2807978665"/>
                  </a:ext>
                </a:extLst>
              </a:tr>
              <a:tr h="924238">
                <a:tc>
                  <a:txBody>
                    <a:bodyPr/>
                    <a:lstStyle/>
                    <a:p>
                      <a:pPr marL="0" indent="0" algn="l">
                        <a:buFontTx/>
                        <a:buNone/>
                      </a:pPr>
                      <a:r>
                        <a:rPr lang="en-GB" sz="900" b="1" dirty="0">
                          <a:solidFill>
                            <a:schemeClr val="tx1"/>
                          </a:solidFill>
                          <a:latin typeface="Calibri" panose="020F0502020204030204" pitchFamily="34" charset="0"/>
                          <a:cs typeface="Calibri" panose="020F0502020204030204" pitchFamily="34" charset="0"/>
                        </a:rPr>
                        <a:t>Jamaica is a LIC island nation part of the Caribbean. Location makes Jamaica an attractive place for visitors to explore the tropical blue seas, skies and palm filled sandy beaches</a:t>
                      </a:r>
                    </a:p>
                  </a:txBody>
                  <a:tcPr anchor="ctr"/>
                </a:tc>
                <a:tc vMerge="1">
                  <a:txBody>
                    <a:bodyPr/>
                    <a:lstStyle/>
                    <a:p>
                      <a:endParaRPr lang="en-GB"/>
                    </a:p>
                  </a:txBody>
                  <a:tcPr/>
                </a:tc>
                <a:extLst>
                  <a:ext uri="{0D108BD9-81ED-4DB2-BD59-A6C34878D82A}">
                    <a16:rowId xmlns:a16="http://schemas.microsoft.com/office/drawing/2014/main" val="4104652560"/>
                  </a:ext>
                </a:extLst>
              </a:tr>
              <a:tr h="255452">
                <a:tc>
                  <a:txBody>
                    <a:bodyPr/>
                    <a:lstStyle/>
                    <a:p>
                      <a:pPr algn="l"/>
                      <a:r>
                        <a:rPr lang="en-GB" sz="900" b="1" dirty="0">
                          <a:solidFill>
                            <a:sysClr val="windowText" lastClr="000000"/>
                          </a:solidFill>
                          <a:latin typeface="Calibri" panose="020F0502020204030204" pitchFamily="34" charset="0"/>
                          <a:cs typeface="Calibri" panose="020F0502020204030204" pitchFamily="34" charset="0"/>
                        </a:rPr>
                        <a:t>Tourist economy</a:t>
                      </a:r>
                    </a:p>
                  </a:txBody>
                  <a:tcPr anchor="ctr">
                    <a:solidFill>
                      <a:schemeClr val="accent6"/>
                    </a:solidFill>
                  </a:tcPr>
                </a:tc>
                <a:tc>
                  <a:txBody>
                    <a:bodyPr/>
                    <a:lstStyle/>
                    <a:p>
                      <a:pPr algn="l"/>
                      <a:r>
                        <a:rPr lang="en-GB" sz="900" b="1" dirty="0">
                          <a:solidFill>
                            <a:sysClr val="windowText" lastClr="000000"/>
                          </a:solidFill>
                          <a:latin typeface="Calibri" panose="020F0502020204030204" pitchFamily="34" charset="0"/>
                          <a:cs typeface="Calibri" panose="020F0502020204030204" pitchFamily="34" charset="0"/>
                        </a:rPr>
                        <a:t>Multiplier effect</a:t>
                      </a:r>
                    </a:p>
                  </a:txBody>
                  <a:tcPr>
                    <a:solidFill>
                      <a:schemeClr val="accent6"/>
                    </a:solidFill>
                  </a:tcPr>
                </a:tc>
                <a:extLst>
                  <a:ext uri="{0D108BD9-81ED-4DB2-BD59-A6C34878D82A}">
                    <a16:rowId xmlns:a16="http://schemas.microsoft.com/office/drawing/2014/main" val="3534730920"/>
                  </a:ext>
                </a:extLst>
              </a:tr>
              <a:tr h="1061163">
                <a:tc>
                  <a:txBody>
                    <a:bodyPr/>
                    <a:lstStyle/>
                    <a:p>
                      <a:pPr marL="0" lvl="0" indent="0" algn="l">
                        <a:buFontTx/>
                        <a:buNone/>
                      </a:pPr>
                      <a:r>
                        <a:rPr lang="en-GB" sz="900" b="0" dirty="0">
                          <a:solidFill>
                            <a:schemeClr val="tx1"/>
                          </a:solidFill>
                          <a:latin typeface="Calibri" panose="020F0502020204030204" pitchFamily="34" charset="0"/>
                          <a:cs typeface="Calibri" panose="020F0502020204030204" pitchFamily="34" charset="0"/>
                        </a:rPr>
                        <a:t>-In 2015, </a:t>
                      </a:r>
                      <a:r>
                        <a:rPr lang="en-GB" sz="900" b="1" dirty="0">
                          <a:solidFill>
                            <a:schemeClr val="tx1"/>
                          </a:solidFill>
                          <a:latin typeface="Calibri" panose="020F0502020204030204" pitchFamily="34" charset="0"/>
                          <a:cs typeface="Calibri" panose="020F0502020204030204" pitchFamily="34" charset="0"/>
                        </a:rPr>
                        <a:t>2.12 million </a:t>
                      </a:r>
                      <a:r>
                        <a:rPr lang="en-GB" sz="900" b="0" dirty="0">
                          <a:solidFill>
                            <a:schemeClr val="tx1"/>
                          </a:solidFill>
                          <a:latin typeface="Calibri" panose="020F0502020204030204" pitchFamily="34" charset="0"/>
                          <a:cs typeface="Calibri" panose="020F0502020204030204" pitchFamily="34" charset="0"/>
                        </a:rPr>
                        <a:t>visited. </a:t>
                      </a:r>
                    </a:p>
                    <a:p>
                      <a:pPr marL="0" lvl="0" indent="0" algn="l">
                        <a:buFontTx/>
                        <a:buNone/>
                      </a:pPr>
                      <a:r>
                        <a:rPr lang="en-GB" sz="900" b="0" dirty="0">
                          <a:solidFill>
                            <a:schemeClr val="tx1"/>
                          </a:solidFill>
                          <a:latin typeface="Calibri" panose="020F0502020204030204" pitchFamily="34" charset="0"/>
                          <a:cs typeface="Calibri" panose="020F0502020204030204" pitchFamily="34" charset="0"/>
                        </a:rPr>
                        <a:t>-Tourism </a:t>
                      </a:r>
                      <a:r>
                        <a:rPr lang="en-GB" sz="900" b="1" dirty="0">
                          <a:solidFill>
                            <a:schemeClr val="tx1"/>
                          </a:solidFill>
                          <a:latin typeface="Calibri" panose="020F0502020204030204" pitchFamily="34" charset="0"/>
                          <a:cs typeface="Calibri" panose="020F0502020204030204" pitchFamily="34" charset="0"/>
                        </a:rPr>
                        <a:t>contributes 27% of GDP </a:t>
                      </a:r>
                      <a:r>
                        <a:rPr lang="en-GB" sz="900" b="0" dirty="0">
                          <a:solidFill>
                            <a:schemeClr val="tx1"/>
                          </a:solidFill>
                          <a:latin typeface="Calibri" panose="020F0502020204030204" pitchFamily="34" charset="0"/>
                          <a:cs typeface="Calibri" panose="020F0502020204030204" pitchFamily="34" charset="0"/>
                        </a:rPr>
                        <a:t>and will increase to </a:t>
                      </a:r>
                      <a:r>
                        <a:rPr lang="en-GB" sz="900" b="1" dirty="0">
                          <a:solidFill>
                            <a:schemeClr val="tx1"/>
                          </a:solidFill>
                          <a:latin typeface="Calibri" panose="020F0502020204030204" pitchFamily="34" charset="0"/>
                          <a:cs typeface="Calibri" panose="020F0502020204030204" pitchFamily="34" charset="0"/>
                        </a:rPr>
                        <a:t>38% by 2025</a:t>
                      </a:r>
                      <a:r>
                        <a:rPr lang="en-GB" sz="900" b="0" dirty="0">
                          <a:solidFill>
                            <a:schemeClr val="tx1"/>
                          </a:solidFill>
                          <a:latin typeface="Calibri" panose="020F0502020204030204" pitchFamily="34" charset="0"/>
                          <a:cs typeface="Calibri" panose="020F0502020204030204" pitchFamily="34" charset="0"/>
                        </a:rPr>
                        <a:t>.</a:t>
                      </a:r>
                    </a:p>
                    <a:p>
                      <a:pPr marL="0" lvl="0" indent="0" algn="l">
                        <a:buFontTx/>
                        <a:buNone/>
                      </a:pPr>
                      <a:r>
                        <a:rPr lang="en-GB" sz="900" b="0" dirty="0">
                          <a:solidFill>
                            <a:schemeClr val="tx1"/>
                          </a:solidFill>
                          <a:latin typeface="Calibri" panose="020F0502020204030204" pitchFamily="34" charset="0"/>
                          <a:cs typeface="Calibri" panose="020F0502020204030204" pitchFamily="34" charset="0"/>
                        </a:rPr>
                        <a:t>-</a:t>
                      </a:r>
                      <a:r>
                        <a:rPr lang="en-GB" sz="900" b="1" dirty="0">
                          <a:solidFill>
                            <a:schemeClr val="tx1"/>
                          </a:solidFill>
                          <a:latin typeface="Calibri" panose="020F0502020204030204" pitchFamily="34" charset="0"/>
                          <a:cs typeface="Calibri" panose="020F0502020204030204" pitchFamily="34" charset="0"/>
                        </a:rPr>
                        <a:t>130,000 jobs </a:t>
                      </a:r>
                      <a:r>
                        <a:rPr lang="en-GB" sz="900" b="0" dirty="0">
                          <a:solidFill>
                            <a:schemeClr val="tx1"/>
                          </a:solidFill>
                          <a:latin typeface="Calibri" panose="020F0502020204030204" pitchFamily="34" charset="0"/>
                          <a:cs typeface="Calibri" panose="020F0502020204030204" pitchFamily="34" charset="0"/>
                        </a:rPr>
                        <a:t>rely on tourism. </a:t>
                      </a:r>
                    </a:p>
                    <a:p>
                      <a:pPr marL="0" lvl="0" indent="0" algn="l">
                        <a:buFontTx/>
                        <a:buNone/>
                      </a:pPr>
                      <a:r>
                        <a:rPr lang="en-GB" sz="900" b="0" dirty="0">
                          <a:solidFill>
                            <a:schemeClr val="tx1"/>
                          </a:solidFill>
                          <a:latin typeface="Calibri" panose="020F0502020204030204" pitchFamily="34" charset="0"/>
                          <a:cs typeface="Calibri" panose="020F0502020204030204" pitchFamily="34" charset="0"/>
                        </a:rPr>
                        <a:t>-</a:t>
                      </a:r>
                      <a:r>
                        <a:rPr lang="en-GB" sz="900" b="1" dirty="0">
                          <a:solidFill>
                            <a:schemeClr val="tx1"/>
                          </a:solidFill>
                          <a:latin typeface="Calibri" panose="020F0502020204030204" pitchFamily="34" charset="0"/>
                          <a:cs typeface="Calibri" panose="020F0502020204030204" pitchFamily="34" charset="0"/>
                        </a:rPr>
                        <a:t>Global recession </a:t>
                      </a:r>
                      <a:r>
                        <a:rPr lang="en-GB" sz="900" b="0" dirty="0">
                          <a:solidFill>
                            <a:schemeClr val="tx1"/>
                          </a:solidFill>
                          <a:latin typeface="Calibri" panose="020F0502020204030204" pitchFamily="34" charset="0"/>
                          <a:cs typeface="Calibri" panose="020F0502020204030204" pitchFamily="34" charset="0"/>
                        </a:rPr>
                        <a:t>2008 caused a </a:t>
                      </a:r>
                      <a:r>
                        <a:rPr lang="en-GB" sz="900" b="1" dirty="0">
                          <a:solidFill>
                            <a:schemeClr val="tx1"/>
                          </a:solidFill>
                          <a:latin typeface="Calibri" panose="020F0502020204030204" pitchFamily="34" charset="0"/>
                          <a:cs typeface="Calibri" panose="020F0502020204030204" pitchFamily="34" charset="0"/>
                        </a:rPr>
                        <a:t>decline in tourism</a:t>
                      </a:r>
                      <a:r>
                        <a:rPr lang="en-GB" sz="900" b="0" dirty="0">
                          <a:solidFill>
                            <a:schemeClr val="tx1"/>
                          </a:solidFill>
                          <a:latin typeface="Calibri" panose="020F0502020204030204" pitchFamily="34" charset="0"/>
                          <a:cs typeface="Calibri" panose="020F0502020204030204" pitchFamily="34" charset="0"/>
                        </a:rPr>
                        <a:t>. Now tourism is beginning to recover.</a:t>
                      </a:r>
                    </a:p>
                  </a:txBody>
                  <a:tcPr anchor="ctr"/>
                </a:tc>
                <a:tc>
                  <a:txBody>
                    <a:bodyPr/>
                    <a:lstStyle/>
                    <a:p>
                      <a:pPr algn="l"/>
                      <a:r>
                        <a:rPr lang="en-GB" sz="900" b="0" dirty="0">
                          <a:solidFill>
                            <a:schemeClr val="tx1"/>
                          </a:solidFill>
                          <a:latin typeface="Calibri" panose="020F0502020204030204" pitchFamily="34" charset="0"/>
                          <a:cs typeface="Calibri" panose="020F0502020204030204" pitchFamily="34" charset="0"/>
                        </a:rPr>
                        <a:t>-</a:t>
                      </a:r>
                      <a:r>
                        <a:rPr lang="en-GB" sz="900" b="1" dirty="0">
                          <a:solidFill>
                            <a:schemeClr val="tx1"/>
                          </a:solidFill>
                          <a:latin typeface="Calibri" panose="020F0502020204030204" pitchFamily="34" charset="0"/>
                          <a:cs typeface="Calibri" panose="020F0502020204030204" pitchFamily="34" charset="0"/>
                        </a:rPr>
                        <a:t>Jobs from tourism </a:t>
                      </a:r>
                      <a:r>
                        <a:rPr lang="en-GB" sz="900" b="0" dirty="0">
                          <a:solidFill>
                            <a:schemeClr val="tx1"/>
                          </a:solidFill>
                          <a:latin typeface="Calibri" panose="020F0502020204030204" pitchFamily="34" charset="0"/>
                          <a:cs typeface="Calibri" panose="020F0502020204030204" pitchFamily="34" charset="0"/>
                        </a:rPr>
                        <a:t>have meant </a:t>
                      </a:r>
                      <a:r>
                        <a:rPr lang="en-GB" sz="900" b="1" dirty="0">
                          <a:solidFill>
                            <a:schemeClr val="tx1"/>
                          </a:solidFill>
                          <a:latin typeface="Calibri" panose="020F0502020204030204" pitchFamily="34" charset="0"/>
                          <a:cs typeface="Calibri" panose="020F0502020204030204" pitchFamily="34" charset="0"/>
                        </a:rPr>
                        <a:t>more money </a:t>
                      </a:r>
                      <a:r>
                        <a:rPr lang="en-GB" sz="900" b="0" dirty="0">
                          <a:solidFill>
                            <a:schemeClr val="tx1"/>
                          </a:solidFill>
                          <a:latin typeface="Calibri" panose="020F0502020204030204" pitchFamily="34" charset="0"/>
                          <a:cs typeface="Calibri" panose="020F0502020204030204" pitchFamily="34" charset="0"/>
                        </a:rPr>
                        <a:t>has been spent in shops and other businesses. </a:t>
                      </a:r>
                    </a:p>
                    <a:p>
                      <a:pPr algn="l"/>
                      <a:r>
                        <a:rPr lang="en-GB" sz="900" b="0" dirty="0">
                          <a:solidFill>
                            <a:schemeClr val="tx1"/>
                          </a:solidFill>
                          <a:latin typeface="Calibri" panose="020F0502020204030204" pitchFamily="34" charset="0"/>
                          <a:cs typeface="Calibri" panose="020F0502020204030204" pitchFamily="34" charset="0"/>
                        </a:rPr>
                        <a:t>-Government has invested in </a:t>
                      </a:r>
                      <a:r>
                        <a:rPr lang="en-GB" sz="900" b="1" dirty="0">
                          <a:solidFill>
                            <a:schemeClr val="tx1"/>
                          </a:solidFill>
                          <a:latin typeface="Calibri" panose="020F0502020204030204" pitchFamily="34" charset="0"/>
                          <a:cs typeface="Calibri" panose="020F0502020204030204" pitchFamily="34" charset="0"/>
                        </a:rPr>
                        <a:t>infrastructure</a:t>
                      </a:r>
                      <a:r>
                        <a:rPr lang="en-GB" sz="900" b="0" dirty="0">
                          <a:solidFill>
                            <a:schemeClr val="tx1"/>
                          </a:solidFill>
                          <a:latin typeface="Calibri" panose="020F0502020204030204" pitchFamily="34" charset="0"/>
                          <a:cs typeface="Calibri" panose="020F0502020204030204" pitchFamily="34" charset="0"/>
                        </a:rPr>
                        <a:t> to support tourism.</a:t>
                      </a:r>
                    </a:p>
                    <a:p>
                      <a:pPr algn="l"/>
                      <a:r>
                        <a:rPr lang="en-GB" sz="900" b="0" dirty="0">
                          <a:solidFill>
                            <a:schemeClr val="tx1"/>
                          </a:solidFill>
                          <a:latin typeface="Calibri" panose="020F0502020204030204" pitchFamily="34" charset="0"/>
                          <a:cs typeface="Calibri" panose="020F0502020204030204" pitchFamily="34" charset="0"/>
                        </a:rPr>
                        <a:t>-</a:t>
                      </a:r>
                      <a:r>
                        <a:rPr lang="en-GB" sz="900" b="1" dirty="0">
                          <a:solidFill>
                            <a:schemeClr val="tx1"/>
                          </a:solidFill>
                          <a:latin typeface="Calibri" panose="020F0502020204030204" pitchFamily="34" charset="0"/>
                          <a:cs typeface="Calibri" panose="020F0502020204030204" pitchFamily="34" charset="0"/>
                        </a:rPr>
                        <a:t>New sewage treatment </a:t>
                      </a:r>
                      <a:r>
                        <a:rPr lang="en-GB" sz="900" b="0" dirty="0">
                          <a:solidFill>
                            <a:schemeClr val="tx1"/>
                          </a:solidFill>
                          <a:latin typeface="Calibri" panose="020F0502020204030204" pitchFamily="34" charset="0"/>
                          <a:cs typeface="Calibri" panose="020F0502020204030204" pitchFamily="34" charset="0"/>
                        </a:rPr>
                        <a:t>plants have reduced pollution.  </a:t>
                      </a:r>
                    </a:p>
                  </a:txBody>
                  <a:tcPr/>
                </a:tc>
                <a:extLst>
                  <a:ext uri="{0D108BD9-81ED-4DB2-BD59-A6C34878D82A}">
                    <a16:rowId xmlns:a16="http://schemas.microsoft.com/office/drawing/2014/main" val="3003779709"/>
                  </a:ext>
                </a:extLst>
              </a:tr>
              <a:tr h="255452">
                <a:tc gridSpan="2">
                  <a:txBody>
                    <a:bodyPr/>
                    <a:lstStyle/>
                    <a:p>
                      <a:pPr algn="l"/>
                      <a:r>
                        <a:rPr lang="en-GB" sz="900" b="1" dirty="0">
                          <a:solidFill>
                            <a:schemeClr val="tx1"/>
                          </a:solidFill>
                          <a:latin typeface="Calibri" panose="020F0502020204030204" pitchFamily="34" charset="0"/>
                          <a:cs typeface="Calibri" panose="020F0502020204030204" pitchFamily="34" charset="0"/>
                        </a:rPr>
                        <a:t>Development Problems</a:t>
                      </a:r>
                    </a:p>
                  </a:txBody>
                  <a:tcPr anchor="ctr">
                    <a:solidFill>
                      <a:schemeClr val="accent6"/>
                    </a:solidFill>
                  </a:tcPr>
                </a:tc>
                <a:tc hMerge="1">
                  <a:txBody>
                    <a:bodyPr/>
                    <a:lstStyle/>
                    <a:p>
                      <a:endParaRPr lang="en-GB" sz="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173540726"/>
                  </a:ext>
                </a:extLst>
              </a:tr>
              <a:tr h="650390">
                <a:tc gridSpan="2">
                  <a:txBody>
                    <a:bodyPr/>
                    <a:lstStyle/>
                    <a:p>
                      <a:pPr marL="171450" indent="-171450" algn="l">
                        <a:buFontTx/>
                        <a:buChar char="-"/>
                      </a:pPr>
                      <a:r>
                        <a:rPr lang="en-GB" sz="900" dirty="0">
                          <a:latin typeface="Calibri" panose="020F0502020204030204" pitchFamily="34" charset="0"/>
                          <a:cs typeface="Calibri" panose="020F0502020204030204" pitchFamily="34" charset="0"/>
                        </a:rPr>
                        <a:t>Tourists do not always </a:t>
                      </a:r>
                      <a:r>
                        <a:rPr lang="en-GB" sz="900" b="1" dirty="0">
                          <a:latin typeface="Calibri" panose="020F0502020204030204" pitchFamily="34" charset="0"/>
                          <a:cs typeface="Calibri" panose="020F0502020204030204" pitchFamily="34" charset="0"/>
                        </a:rPr>
                        <a:t>spend much money </a:t>
                      </a:r>
                      <a:r>
                        <a:rPr lang="en-GB" sz="900" dirty="0">
                          <a:latin typeface="Calibri" panose="020F0502020204030204" pitchFamily="34" charset="0"/>
                          <a:cs typeface="Calibri" panose="020F0502020204030204" pitchFamily="34" charset="0"/>
                        </a:rPr>
                        <a:t>outside their resorts.</a:t>
                      </a:r>
                    </a:p>
                    <a:p>
                      <a:pPr marL="171450" indent="-171450" algn="l">
                        <a:buFontTx/>
                        <a:buChar char="-"/>
                      </a:pPr>
                      <a:r>
                        <a:rPr lang="en-GB" sz="900" dirty="0">
                          <a:latin typeface="Calibri" panose="020F0502020204030204" pitchFamily="34" charset="0"/>
                          <a:cs typeface="Calibri" panose="020F0502020204030204" pitchFamily="34" charset="0"/>
                        </a:rPr>
                        <a:t>Infrastructure improvements </a:t>
                      </a:r>
                      <a:r>
                        <a:rPr lang="en-GB" sz="900" b="1" dirty="0">
                          <a:latin typeface="Calibri" panose="020F0502020204030204" pitchFamily="34" charset="0"/>
                          <a:cs typeface="Calibri" panose="020F0502020204030204" pitchFamily="34" charset="0"/>
                        </a:rPr>
                        <a:t>have not spread </a:t>
                      </a:r>
                      <a:r>
                        <a:rPr lang="en-GB" sz="900" dirty="0">
                          <a:latin typeface="Calibri" panose="020F0502020204030204" pitchFamily="34" charset="0"/>
                          <a:cs typeface="Calibri" panose="020F0502020204030204" pitchFamily="34" charset="0"/>
                        </a:rPr>
                        <a:t>to the whole island. </a:t>
                      </a:r>
                    </a:p>
                    <a:p>
                      <a:pPr marL="171450" indent="-171450" algn="l">
                        <a:buFontTx/>
                        <a:buChar char="-"/>
                      </a:pPr>
                      <a:r>
                        <a:rPr lang="en-GB" sz="900" dirty="0">
                          <a:latin typeface="Calibri" panose="020F0502020204030204" pitchFamily="34" charset="0"/>
                          <a:cs typeface="Calibri" panose="020F0502020204030204" pitchFamily="34" charset="0"/>
                        </a:rPr>
                        <a:t>Many people in Jamaica still live in </a:t>
                      </a:r>
                      <a:r>
                        <a:rPr lang="en-GB" sz="900" b="1" dirty="0">
                          <a:latin typeface="Calibri" panose="020F0502020204030204" pitchFamily="34" charset="0"/>
                          <a:cs typeface="Calibri" panose="020F0502020204030204" pitchFamily="34" charset="0"/>
                        </a:rPr>
                        <a:t>poor quality housing </a:t>
                      </a:r>
                      <a:r>
                        <a:rPr lang="en-GB" sz="900" dirty="0">
                          <a:latin typeface="Calibri" panose="020F0502020204030204" pitchFamily="34" charset="0"/>
                          <a:cs typeface="Calibri" panose="020F0502020204030204" pitchFamily="34" charset="0"/>
                        </a:rPr>
                        <a:t>and </a:t>
                      </a:r>
                      <a:r>
                        <a:rPr lang="en-GB" sz="900" b="1" dirty="0">
                          <a:latin typeface="Calibri" panose="020F0502020204030204" pitchFamily="34" charset="0"/>
                          <a:cs typeface="Calibri" panose="020F0502020204030204" pitchFamily="34" charset="0"/>
                        </a:rPr>
                        <a:t>lack basic services </a:t>
                      </a:r>
                      <a:r>
                        <a:rPr lang="en-GB" sz="900" dirty="0">
                          <a:latin typeface="Calibri" panose="020F0502020204030204" pitchFamily="34" charset="0"/>
                          <a:cs typeface="Calibri" panose="020F0502020204030204" pitchFamily="34" charset="0"/>
                        </a:rPr>
                        <a:t>such as healthcare. </a:t>
                      </a:r>
                    </a:p>
                  </a:txBody>
                  <a:tcPr anchor="ctr"/>
                </a:tc>
                <a:tc hMerge="1">
                  <a:txBody>
                    <a:bodyPr/>
                    <a:lstStyle/>
                    <a:p>
                      <a:endParaRPr lang="en-GB" sz="800"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335674825"/>
                  </a:ext>
                </a:extLst>
              </a:tr>
            </a:tbl>
          </a:graphicData>
        </a:graphic>
      </p:graphicFrame>
      <p:pic>
        <p:nvPicPr>
          <p:cNvPr id="25" name="Picture 24">
            <a:extLst>
              <a:ext uri="{FF2B5EF4-FFF2-40B4-BE49-F238E27FC236}">
                <a16:creationId xmlns:a16="http://schemas.microsoft.com/office/drawing/2014/main" id="{404BC8EB-D7A2-484D-BA4D-C10138E6D5A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04949" y="225062"/>
            <a:ext cx="1854027" cy="1194431"/>
          </a:xfrm>
          <a:prstGeom prst="rect">
            <a:avLst/>
          </a:prstGeom>
        </p:spPr>
      </p:pic>
      <p:pic>
        <p:nvPicPr>
          <p:cNvPr id="27" name="Picture 26">
            <a:extLst>
              <a:ext uri="{FF2B5EF4-FFF2-40B4-BE49-F238E27FC236}">
                <a16:creationId xmlns:a16="http://schemas.microsoft.com/office/drawing/2014/main" id="{65044A76-2826-44E4-ABF3-E845DD42E94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176682">
            <a:off x="9350706" y="80229"/>
            <a:ext cx="469329" cy="313151"/>
          </a:xfrm>
          <a:prstGeom prst="rect">
            <a:avLst/>
          </a:prstGeom>
        </p:spPr>
      </p:pic>
      <p:pic>
        <p:nvPicPr>
          <p:cNvPr id="57" name="Picture 56">
            <a:extLst>
              <a:ext uri="{FF2B5EF4-FFF2-40B4-BE49-F238E27FC236}">
                <a16:creationId xmlns:a16="http://schemas.microsoft.com/office/drawing/2014/main" id="{84AE6125-FE83-465E-BD18-9701C319942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2056666">
            <a:off x="1250029" y="1268858"/>
            <a:ext cx="311392" cy="311392"/>
          </a:xfrm>
          <a:prstGeom prst="rect">
            <a:avLst/>
          </a:prstGeom>
        </p:spPr>
      </p:pic>
      <p:pic>
        <p:nvPicPr>
          <p:cNvPr id="59" name="Picture 58">
            <a:extLst>
              <a:ext uri="{FF2B5EF4-FFF2-40B4-BE49-F238E27FC236}">
                <a16:creationId xmlns:a16="http://schemas.microsoft.com/office/drawing/2014/main" id="{7D13CBEC-8117-4CBA-A859-3F29E6B0E970}"/>
              </a:ext>
            </a:extLst>
          </p:cNvPr>
          <p:cNvPicPr>
            <a:picLocks noChangeAspect="1"/>
          </p:cNvPicPr>
          <p:nvPr/>
        </p:nvPicPr>
        <p:blipFill rotWithShape="1">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l="12963" t="2351" r="11613" b="3370"/>
          <a:stretch/>
        </p:blipFill>
        <p:spPr>
          <a:xfrm>
            <a:off x="3684811" y="-79991"/>
            <a:ext cx="489097" cy="489096"/>
          </a:xfrm>
          <a:prstGeom prst="rect">
            <a:avLst/>
          </a:prstGeom>
          <a:ln>
            <a:noFill/>
          </a:ln>
        </p:spPr>
      </p:pic>
      <p:pic>
        <p:nvPicPr>
          <p:cNvPr id="60" name="Picture 59">
            <a:extLst>
              <a:ext uri="{FF2B5EF4-FFF2-40B4-BE49-F238E27FC236}">
                <a16:creationId xmlns:a16="http://schemas.microsoft.com/office/drawing/2014/main" id="{8A16AEA3-B4D7-4800-9DAC-ED565FF5E95E}"/>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rot="453078">
            <a:off x="1294791" y="245183"/>
            <a:ext cx="327845" cy="327845"/>
          </a:xfrm>
          <a:prstGeom prst="rect">
            <a:avLst/>
          </a:prstGeom>
        </p:spPr>
      </p:pic>
      <p:pic>
        <p:nvPicPr>
          <p:cNvPr id="62" name="Picture 61">
            <a:extLst>
              <a:ext uri="{FF2B5EF4-FFF2-40B4-BE49-F238E27FC236}">
                <a16:creationId xmlns:a16="http://schemas.microsoft.com/office/drawing/2014/main" id="{CF8CD9F0-F91D-4A13-A1ED-B5797D03CD87}"/>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216685">
            <a:off x="1220534" y="2522868"/>
            <a:ext cx="375312" cy="375312"/>
          </a:xfrm>
          <a:prstGeom prst="rect">
            <a:avLst/>
          </a:prstGeom>
        </p:spPr>
      </p:pic>
      <p:pic>
        <p:nvPicPr>
          <p:cNvPr id="64" name="Picture 63">
            <a:extLst>
              <a:ext uri="{FF2B5EF4-FFF2-40B4-BE49-F238E27FC236}">
                <a16:creationId xmlns:a16="http://schemas.microsoft.com/office/drawing/2014/main" id="{5825AE8C-0828-4889-97A2-F21C8E3F90F5}"/>
              </a:ext>
            </a:extLst>
          </p:cNvPr>
          <p:cNvPicPr>
            <a:picLocks noChangeAspect="1"/>
          </p:cNvPicPr>
          <p:nvPr/>
        </p:nvPicPr>
        <p:blipFill>
          <a:blip r:embed="rId8"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893620" y="2562043"/>
            <a:ext cx="421875" cy="400240"/>
          </a:xfrm>
          <a:prstGeom prst="rect">
            <a:avLst/>
          </a:prstGeom>
        </p:spPr>
      </p:pic>
      <p:pic>
        <p:nvPicPr>
          <p:cNvPr id="65" name="Picture 64">
            <a:extLst>
              <a:ext uri="{FF2B5EF4-FFF2-40B4-BE49-F238E27FC236}">
                <a16:creationId xmlns:a16="http://schemas.microsoft.com/office/drawing/2014/main" id="{B163450B-AEF2-443D-9AF4-3F8F33AE1F9E}"/>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rot="716150">
            <a:off x="2916615" y="162340"/>
            <a:ext cx="375883" cy="375883"/>
          </a:xfrm>
          <a:prstGeom prst="rect">
            <a:avLst/>
          </a:prstGeom>
        </p:spPr>
      </p:pic>
      <p:pic>
        <p:nvPicPr>
          <p:cNvPr id="66" name="Picture 65">
            <a:extLst>
              <a:ext uri="{FF2B5EF4-FFF2-40B4-BE49-F238E27FC236}">
                <a16:creationId xmlns:a16="http://schemas.microsoft.com/office/drawing/2014/main" id="{54443306-96E9-41D1-84D1-BBE4D80DD0FA}"/>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908210" y="1238358"/>
            <a:ext cx="349673" cy="372391"/>
          </a:xfrm>
          <a:prstGeom prst="rect">
            <a:avLst/>
          </a:prstGeom>
        </p:spPr>
      </p:pic>
      <p:pic>
        <p:nvPicPr>
          <p:cNvPr id="1026" name="Picture 2" descr="Jamaica Map / Geography of Jamaica / Map of Jamaica - Worldatlas.com">
            <a:extLst>
              <a:ext uri="{FF2B5EF4-FFF2-40B4-BE49-F238E27FC236}">
                <a16:creationId xmlns:a16="http://schemas.microsoft.com/office/drawing/2014/main" id="{96DDF2C6-02CB-446A-9D4D-6C2EC856D909}"/>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538968" y="236804"/>
            <a:ext cx="1696913" cy="123626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e 2">
            <a:extLst>
              <a:ext uri="{FF2B5EF4-FFF2-40B4-BE49-F238E27FC236}">
                <a16:creationId xmlns:a16="http://schemas.microsoft.com/office/drawing/2014/main" id="{19249304-4C64-4CCE-A95F-D5ABE957BBE2}"/>
              </a:ext>
            </a:extLst>
          </p:cNvPr>
          <p:cNvGraphicFramePr>
            <a:graphicFrameLocks noGrp="1"/>
          </p:cNvGraphicFramePr>
          <p:nvPr>
            <p:extLst>
              <p:ext uri="{D42A27DB-BD31-4B8C-83A1-F6EECF244321}">
                <p14:modId xmlns:p14="http://schemas.microsoft.com/office/powerpoint/2010/main" val="1972645510"/>
              </p:ext>
            </p:extLst>
          </p:nvPr>
        </p:nvGraphicFramePr>
        <p:xfrm>
          <a:off x="14306" y="3778437"/>
          <a:ext cx="9844669" cy="3064190"/>
        </p:xfrm>
        <a:graphic>
          <a:graphicData uri="http://schemas.openxmlformats.org/drawingml/2006/table">
            <a:tbl>
              <a:tblPr firstRow="1" bandRow="1">
                <a:tableStyleId>{93296810-A885-4BE3-A3E7-6D5BEEA58F35}</a:tableStyleId>
              </a:tblPr>
              <a:tblGrid>
                <a:gridCol w="9844669">
                  <a:extLst>
                    <a:ext uri="{9D8B030D-6E8A-4147-A177-3AD203B41FA5}">
                      <a16:colId xmlns:a16="http://schemas.microsoft.com/office/drawing/2014/main" val="2845716524"/>
                    </a:ext>
                  </a:extLst>
                </a:gridCol>
              </a:tblGrid>
              <a:tr h="405214">
                <a:tc>
                  <a:txBody>
                    <a:bodyPr/>
                    <a:lstStyle/>
                    <a:p>
                      <a:pPr algn="l"/>
                      <a:r>
                        <a:rPr lang="en-GB" sz="1600" b="1" dirty="0">
                          <a:solidFill>
                            <a:schemeClr val="tx1"/>
                          </a:solidFill>
                          <a:latin typeface="+mn-lt"/>
                          <a:cs typeface="Calibri" panose="020F0502020204030204" pitchFamily="34" charset="0"/>
                        </a:rPr>
                        <a:t>Activities</a:t>
                      </a:r>
                      <a:r>
                        <a:rPr lang="en-GB" sz="1600" b="1" dirty="0">
                          <a:solidFill>
                            <a:schemeClr val="tx1"/>
                          </a:solidFill>
                          <a:latin typeface="Calibri" panose="020F0502020204030204" pitchFamily="34" charset="0"/>
                          <a:cs typeface="Calibri" panose="020F0502020204030204" pitchFamily="34" charset="0"/>
                        </a:rPr>
                        <a:t> </a:t>
                      </a:r>
                    </a:p>
                  </a:txBody>
                  <a:tcPr anchor="ctr">
                    <a:solidFill>
                      <a:schemeClr val="accent6"/>
                    </a:solidFill>
                  </a:tcPr>
                </a:tc>
                <a:extLst>
                  <a:ext uri="{0D108BD9-81ED-4DB2-BD59-A6C34878D82A}">
                    <a16:rowId xmlns:a16="http://schemas.microsoft.com/office/drawing/2014/main" val="2048256164"/>
                  </a:ext>
                </a:extLst>
              </a:tr>
              <a:tr h="2658976">
                <a:tc>
                  <a:txBody>
                    <a:bodyPr/>
                    <a:lstStyle/>
                    <a:p>
                      <a:pPr marL="228600" indent="-228600" algn="l">
                        <a:buFont typeface="+mj-lt"/>
                        <a:buAutoNum type="arabicPeriod"/>
                      </a:pPr>
                      <a:r>
                        <a:rPr lang="en-GB" sz="1400" dirty="0">
                          <a:latin typeface="+mn-lt"/>
                          <a:cs typeface="Calibri" panose="020F0502020204030204" pitchFamily="34" charset="0"/>
                        </a:rPr>
                        <a:t>To what extent is the HDI the most effective measure of development?</a:t>
                      </a:r>
                    </a:p>
                    <a:p>
                      <a:pPr marL="228600" indent="-228600" algn="l">
                        <a:buFont typeface="+mj-lt"/>
                        <a:buAutoNum type="arabicPeriod"/>
                      </a:pPr>
                      <a:r>
                        <a:rPr lang="en-GB" sz="1300" dirty="0">
                          <a:latin typeface="+mn-lt"/>
                          <a:cs typeface="Calibri" panose="020F0502020204030204" pitchFamily="34" charset="0"/>
                        </a:rPr>
                        <a:t>Use a range of development indicators to explain the difference between standard of living and quality of life.</a:t>
                      </a:r>
                    </a:p>
                    <a:p>
                      <a:pPr marL="228600" indent="-228600" algn="l">
                        <a:buFont typeface="+mj-lt"/>
                        <a:buAutoNum type="arabicPeriod"/>
                      </a:pPr>
                      <a:r>
                        <a:rPr lang="en-GB" sz="1400" dirty="0">
                          <a:latin typeface="+mn-lt"/>
                          <a:cs typeface="Calibri" panose="020F0502020204030204" pitchFamily="34" charset="0"/>
                        </a:rPr>
                        <a:t>Evaluate how far economic development can be linked to the DTM. </a:t>
                      </a:r>
                    </a:p>
                    <a:p>
                      <a:pPr marL="228600" indent="-228600" algn="l">
                        <a:buFont typeface="+mj-lt"/>
                        <a:buAutoNum type="arabicPeriod"/>
                      </a:pPr>
                      <a:r>
                        <a:rPr lang="en-GB" sz="1400" dirty="0">
                          <a:latin typeface="+mn-lt"/>
                          <a:cs typeface="Calibri" panose="020F0502020204030204" pitchFamily="34" charset="0"/>
                        </a:rPr>
                        <a:t>Compare the population structure of an LIC Or NEE with one of a HIC. </a:t>
                      </a:r>
                    </a:p>
                    <a:p>
                      <a:pPr marL="228600" indent="-228600" algn="l">
                        <a:buFont typeface="+mj-lt"/>
                        <a:buAutoNum type="arabicPeriod"/>
                      </a:pPr>
                      <a:r>
                        <a:rPr lang="en-GB" sz="1400" dirty="0">
                          <a:latin typeface="+mn-lt"/>
                          <a:cs typeface="Calibri" panose="020F0502020204030204" pitchFamily="34" charset="0"/>
                        </a:rPr>
                        <a:t>Explain the link between trade and the development gap.</a:t>
                      </a:r>
                    </a:p>
                    <a:p>
                      <a:pPr marL="228600" indent="-228600" algn="l">
                        <a:buFont typeface="+mj-lt"/>
                        <a:buAutoNum type="arabicPeriod"/>
                      </a:pPr>
                      <a:r>
                        <a:rPr lang="en-GB" sz="1400" dirty="0">
                          <a:latin typeface="+mn-lt"/>
                          <a:cs typeface="Calibri" panose="020F0502020204030204" pitchFamily="34" charset="0"/>
                        </a:rPr>
                        <a:t>How does uneven development lead to disparities of global wealth </a:t>
                      </a:r>
                    </a:p>
                    <a:p>
                      <a:pPr marL="228600" indent="-228600" algn="l">
                        <a:buFont typeface="+mj-lt"/>
                        <a:buAutoNum type="arabicPeriod"/>
                      </a:pPr>
                      <a:r>
                        <a:rPr lang="en-GB" sz="1400" dirty="0">
                          <a:latin typeface="+mn-lt"/>
                          <a:cs typeface="Calibri" panose="020F0502020204030204" pitchFamily="34" charset="0"/>
                        </a:rPr>
                        <a:t>How does uneven development cause international migration?</a:t>
                      </a:r>
                    </a:p>
                    <a:p>
                      <a:pPr marL="228600" indent="-228600" algn="l">
                        <a:buFont typeface="+mj-lt"/>
                        <a:buAutoNum type="arabicPeriod"/>
                      </a:pPr>
                      <a:r>
                        <a:rPr lang="en-GB" sz="1400" dirty="0">
                          <a:latin typeface="+mn-lt"/>
                          <a:cs typeface="Calibri" panose="020F0502020204030204" pitchFamily="34" charset="0"/>
                        </a:rPr>
                        <a:t>Hoe can industrial development reduce the development gap?</a:t>
                      </a:r>
                    </a:p>
                    <a:p>
                      <a:pPr marL="228600" indent="-228600" algn="l">
                        <a:buFont typeface="+mj-lt"/>
                        <a:buAutoNum type="arabicPeriod"/>
                      </a:pPr>
                      <a:r>
                        <a:rPr lang="en-GB" sz="1300" dirty="0">
                          <a:latin typeface="+mn-lt"/>
                          <a:cs typeface="Calibri" panose="020F0502020204030204" pitchFamily="34" charset="0"/>
                        </a:rPr>
                        <a:t>Explain why the use of aid must be sustainable if it is to be effective in raising a poor  country’s level of development. </a:t>
                      </a:r>
                    </a:p>
                    <a:p>
                      <a:pPr marL="228600" indent="-228600" algn="l">
                        <a:buFont typeface="+mj-lt"/>
                        <a:buAutoNum type="arabicPeriod"/>
                      </a:pPr>
                      <a:r>
                        <a:rPr lang="en-GB" sz="1400" dirty="0">
                          <a:latin typeface="+mn-lt"/>
                          <a:cs typeface="Calibri" panose="020F0502020204030204" pitchFamily="34" charset="0"/>
                        </a:rPr>
                        <a:t>How can debt relief help to improve the status of woman?</a:t>
                      </a:r>
                    </a:p>
                  </a:txBody>
                  <a:tcPr anchor="ctr"/>
                </a:tc>
                <a:extLst>
                  <a:ext uri="{0D108BD9-81ED-4DB2-BD59-A6C34878D82A}">
                    <a16:rowId xmlns:a16="http://schemas.microsoft.com/office/drawing/2014/main" val="3000680778"/>
                  </a:ext>
                </a:extLst>
              </a:tr>
            </a:tbl>
          </a:graphicData>
        </a:graphic>
      </p:graphicFrame>
    </p:spTree>
    <p:extLst>
      <p:ext uri="{BB962C8B-B14F-4D97-AF65-F5344CB8AC3E}">
        <p14:creationId xmlns:p14="http://schemas.microsoft.com/office/powerpoint/2010/main" val="26045700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5032</TotalTime>
  <Words>1391</Words>
  <Application>Microsoft Office PowerPoint</Application>
  <PresentationFormat>A4 Paper (210x297 mm)</PresentationFormat>
  <Paragraphs>165</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Century Gothic</vt:lpstr>
      <vt:lpstr>Wingdings 3</vt:lpstr>
      <vt:lpstr>Ion Boardroom</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Benjamin Newbury</dc:creator>
  <cp:lastModifiedBy>Maria Langan</cp:lastModifiedBy>
  <cp:revision>128</cp:revision>
  <cp:lastPrinted>2017-02-06T10:14:40Z</cp:lastPrinted>
  <dcterms:created xsi:type="dcterms:W3CDTF">2017-02-02T20:47:55Z</dcterms:created>
  <dcterms:modified xsi:type="dcterms:W3CDTF">2020-09-01T13:24:16Z</dcterms:modified>
</cp:coreProperties>
</file>