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21645A0-0F9B-4628-9264-BBB26CDCB8DE}" type="datetimeFigureOut">
              <a:rPr lang="en-GB" smtClean="0"/>
              <a:t>28/06/2019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AD5850A-66AE-4DF2-BDE2-21AFDEE49ED2}" type="slidenum">
              <a:rPr lang="en-GB" smtClean="0"/>
              <a:t>‹#›</a:t>
            </a:fld>
            <a:endParaRPr lang="en-GB"/>
          </a:p>
        </p:txBody>
      </p:sp>
    </p:spTree>
    <p:extLst>
      <p:ext uri="{BB962C8B-B14F-4D97-AF65-F5344CB8AC3E}">
        <p14:creationId xmlns:p14="http://schemas.microsoft.com/office/powerpoint/2010/main" val="188398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D5850A-66AE-4DF2-BDE2-21AFDEE49ED2}" type="slidenum">
              <a:rPr lang="en-GB" smtClean="0"/>
              <a:t>1</a:t>
            </a:fld>
            <a:endParaRPr lang="en-GB"/>
          </a:p>
        </p:txBody>
      </p:sp>
    </p:spTree>
    <p:extLst>
      <p:ext uri="{BB962C8B-B14F-4D97-AF65-F5344CB8AC3E}">
        <p14:creationId xmlns:p14="http://schemas.microsoft.com/office/powerpoint/2010/main" val="65501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C952440-2D15-4A2C-9C49-E45A482634EC}" type="datetimeFigureOut">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7CBB4-4D00-4E21-92E9-BF9F34BD31D3}" type="slidenum">
              <a:rPr lang="en-GB" smtClean="0"/>
              <a:t>‹#›</a:t>
            </a:fld>
            <a:endParaRPr lang="en-GB"/>
          </a:p>
        </p:txBody>
      </p:sp>
    </p:spTree>
    <p:extLst>
      <p:ext uri="{BB962C8B-B14F-4D97-AF65-F5344CB8AC3E}">
        <p14:creationId xmlns:p14="http://schemas.microsoft.com/office/powerpoint/2010/main" val="241009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952440-2D15-4A2C-9C49-E45A482634EC}" type="datetimeFigureOut">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7CBB4-4D00-4E21-92E9-BF9F34BD31D3}" type="slidenum">
              <a:rPr lang="en-GB" smtClean="0"/>
              <a:t>‹#›</a:t>
            </a:fld>
            <a:endParaRPr lang="en-GB"/>
          </a:p>
        </p:txBody>
      </p:sp>
    </p:spTree>
    <p:extLst>
      <p:ext uri="{BB962C8B-B14F-4D97-AF65-F5344CB8AC3E}">
        <p14:creationId xmlns:p14="http://schemas.microsoft.com/office/powerpoint/2010/main" val="7475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952440-2D15-4A2C-9C49-E45A482634EC}" type="datetimeFigureOut">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7CBB4-4D00-4E21-92E9-BF9F34BD31D3}" type="slidenum">
              <a:rPr lang="en-GB" smtClean="0"/>
              <a:t>‹#›</a:t>
            </a:fld>
            <a:endParaRPr lang="en-GB"/>
          </a:p>
        </p:txBody>
      </p:sp>
    </p:spTree>
    <p:extLst>
      <p:ext uri="{BB962C8B-B14F-4D97-AF65-F5344CB8AC3E}">
        <p14:creationId xmlns:p14="http://schemas.microsoft.com/office/powerpoint/2010/main" val="330866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952440-2D15-4A2C-9C49-E45A482634EC}" type="datetimeFigureOut">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7CBB4-4D00-4E21-92E9-BF9F34BD31D3}" type="slidenum">
              <a:rPr lang="en-GB" smtClean="0"/>
              <a:t>‹#›</a:t>
            </a:fld>
            <a:endParaRPr lang="en-GB"/>
          </a:p>
        </p:txBody>
      </p:sp>
    </p:spTree>
    <p:extLst>
      <p:ext uri="{BB962C8B-B14F-4D97-AF65-F5344CB8AC3E}">
        <p14:creationId xmlns:p14="http://schemas.microsoft.com/office/powerpoint/2010/main" val="136734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952440-2D15-4A2C-9C49-E45A482634EC}" type="datetimeFigureOut">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7CBB4-4D00-4E21-92E9-BF9F34BD31D3}" type="slidenum">
              <a:rPr lang="en-GB" smtClean="0"/>
              <a:t>‹#›</a:t>
            </a:fld>
            <a:endParaRPr lang="en-GB"/>
          </a:p>
        </p:txBody>
      </p:sp>
    </p:spTree>
    <p:extLst>
      <p:ext uri="{BB962C8B-B14F-4D97-AF65-F5344CB8AC3E}">
        <p14:creationId xmlns:p14="http://schemas.microsoft.com/office/powerpoint/2010/main" val="29595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C952440-2D15-4A2C-9C49-E45A482634EC}" type="datetimeFigureOut">
              <a:rPr lang="en-GB" smtClean="0"/>
              <a:t>28/06/2019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07CBB4-4D00-4E21-92E9-BF9F34BD31D3}" type="slidenum">
              <a:rPr lang="en-GB" smtClean="0"/>
              <a:t>‹#›</a:t>
            </a:fld>
            <a:endParaRPr lang="en-GB"/>
          </a:p>
        </p:txBody>
      </p:sp>
    </p:spTree>
    <p:extLst>
      <p:ext uri="{BB962C8B-B14F-4D97-AF65-F5344CB8AC3E}">
        <p14:creationId xmlns:p14="http://schemas.microsoft.com/office/powerpoint/2010/main" val="164615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952440-2D15-4A2C-9C49-E45A482634EC}" type="datetimeFigureOut">
              <a:rPr lang="en-GB" smtClean="0"/>
              <a:t>28/06/2019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07CBB4-4D00-4E21-92E9-BF9F34BD31D3}" type="slidenum">
              <a:rPr lang="en-GB" smtClean="0"/>
              <a:t>‹#›</a:t>
            </a:fld>
            <a:endParaRPr lang="en-GB"/>
          </a:p>
        </p:txBody>
      </p:sp>
    </p:spTree>
    <p:extLst>
      <p:ext uri="{BB962C8B-B14F-4D97-AF65-F5344CB8AC3E}">
        <p14:creationId xmlns:p14="http://schemas.microsoft.com/office/powerpoint/2010/main" val="295851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952440-2D15-4A2C-9C49-E45A482634EC}" type="datetimeFigureOut">
              <a:rPr lang="en-GB" smtClean="0"/>
              <a:t>28/06/2019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07CBB4-4D00-4E21-92E9-BF9F34BD31D3}" type="slidenum">
              <a:rPr lang="en-GB" smtClean="0"/>
              <a:t>‹#›</a:t>
            </a:fld>
            <a:endParaRPr lang="en-GB"/>
          </a:p>
        </p:txBody>
      </p:sp>
    </p:spTree>
    <p:extLst>
      <p:ext uri="{BB962C8B-B14F-4D97-AF65-F5344CB8AC3E}">
        <p14:creationId xmlns:p14="http://schemas.microsoft.com/office/powerpoint/2010/main" val="393845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52440-2D15-4A2C-9C49-E45A482634EC}" type="datetimeFigureOut">
              <a:rPr lang="en-GB" smtClean="0"/>
              <a:t>28/06/2019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07CBB4-4D00-4E21-92E9-BF9F34BD31D3}" type="slidenum">
              <a:rPr lang="en-GB" smtClean="0"/>
              <a:t>‹#›</a:t>
            </a:fld>
            <a:endParaRPr lang="en-GB"/>
          </a:p>
        </p:txBody>
      </p:sp>
    </p:spTree>
    <p:extLst>
      <p:ext uri="{BB962C8B-B14F-4D97-AF65-F5344CB8AC3E}">
        <p14:creationId xmlns:p14="http://schemas.microsoft.com/office/powerpoint/2010/main" val="12623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952440-2D15-4A2C-9C49-E45A482634EC}" type="datetimeFigureOut">
              <a:rPr lang="en-GB" smtClean="0"/>
              <a:t>28/06/2019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07CBB4-4D00-4E21-92E9-BF9F34BD31D3}" type="slidenum">
              <a:rPr lang="en-GB" smtClean="0"/>
              <a:t>‹#›</a:t>
            </a:fld>
            <a:endParaRPr lang="en-GB"/>
          </a:p>
        </p:txBody>
      </p:sp>
    </p:spTree>
    <p:extLst>
      <p:ext uri="{BB962C8B-B14F-4D97-AF65-F5344CB8AC3E}">
        <p14:creationId xmlns:p14="http://schemas.microsoft.com/office/powerpoint/2010/main" val="349690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952440-2D15-4A2C-9C49-E45A482634EC}" type="datetimeFigureOut">
              <a:rPr lang="en-GB" smtClean="0"/>
              <a:t>28/06/2019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07CBB4-4D00-4E21-92E9-BF9F34BD31D3}" type="slidenum">
              <a:rPr lang="en-GB" smtClean="0"/>
              <a:t>‹#›</a:t>
            </a:fld>
            <a:endParaRPr lang="en-GB"/>
          </a:p>
        </p:txBody>
      </p:sp>
    </p:spTree>
    <p:extLst>
      <p:ext uri="{BB962C8B-B14F-4D97-AF65-F5344CB8AC3E}">
        <p14:creationId xmlns:p14="http://schemas.microsoft.com/office/powerpoint/2010/main" val="3947628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52440-2D15-4A2C-9C49-E45A482634EC}" type="datetimeFigureOut">
              <a:rPr lang="en-GB" smtClean="0"/>
              <a:t>28/06/2019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7CBB4-4D00-4E21-92E9-BF9F34BD31D3}" type="slidenum">
              <a:rPr lang="en-GB" smtClean="0"/>
              <a:t>‹#›</a:t>
            </a:fld>
            <a:endParaRPr lang="en-GB"/>
          </a:p>
        </p:txBody>
      </p:sp>
    </p:spTree>
    <p:extLst>
      <p:ext uri="{BB962C8B-B14F-4D97-AF65-F5344CB8AC3E}">
        <p14:creationId xmlns:p14="http://schemas.microsoft.com/office/powerpoint/2010/main" val="565479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898D89-AC3A-4AB4-BBF2-431FEE5CB738}"/>
              </a:ext>
            </a:extLst>
          </p:cNvPr>
          <p:cNvSpPr txBox="1"/>
          <p:nvPr/>
        </p:nvSpPr>
        <p:spPr>
          <a:xfrm rot="16200000">
            <a:off x="-3973962" y="2121408"/>
            <a:ext cx="8714509" cy="400110"/>
          </a:xfrm>
          <a:prstGeom prst="rect">
            <a:avLst/>
          </a:prstGeom>
          <a:noFill/>
        </p:spPr>
        <p:txBody>
          <a:bodyPr wrap="square" rtlCol="0">
            <a:spAutoFit/>
          </a:bodyPr>
          <a:lstStyle/>
          <a:p>
            <a:pPr defTabSz="457200"/>
            <a:r>
              <a:rPr lang="en-GB" sz="2000" b="1" i="1" dirty="0">
                <a:solidFill>
                  <a:prstClr val="black"/>
                </a:solidFill>
                <a:latin typeface="Century Gothic" panose="020B0502020202020204" pitchFamily="34" charset="0"/>
              </a:rPr>
              <a:t>Subject </a:t>
            </a:r>
            <a:r>
              <a:rPr lang="en-GB" sz="2000" b="1" i="1" dirty="0" smtClean="0">
                <a:solidFill>
                  <a:prstClr val="black"/>
                </a:solidFill>
                <a:latin typeface="Century Gothic" panose="020B0502020202020204" pitchFamily="34" charset="0"/>
              </a:rPr>
              <a:t> RE     Year 10          </a:t>
            </a:r>
            <a:r>
              <a:rPr lang="en-GB" sz="2000" b="1" i="1" dirty="0">
                <a:solidFill>
                  <a:prstClr val="black"/>
                </a:solidFill>
                <a:latin typeface="Century Gothic" panose="020B0502020202020204" pitchFamily="34" charset="0"/>
              </a:rPr>
              <a:t>Topic </a:t>
            </a:r>
            <a:r>
              <a:rPr lang="en-GB" sz="2000" b="1" i="1" dirty="0" smtClean="0">
                <a:solidFill>
                  <a:prstClr val="black"/>
                </a:solidFill>
                <a:latin typeface="Century Gothic" panose="020B0502020202020204" pitchFamily="34" charset="0"/>
              </a:rPr>
              <a:t>Christian Practices  </a:t>
            </a:r>
            <a:endParaRPr lang="en-GB" sz="2000" b="1" i="1" dirty="0">
              <a:solidFill>
                <a:prstClr val="black"/>
              </a:solidFill>
              <a:latin typeface="Century Gothic" panose="020B0502020202020204" pitchFamily="34" charset="0"/>
            </a:endParaRPr>
          </a:p>
        </p:txBody>
      </p:sp>
      <p:sp>
        <p:nvSpPr>
          <p:cNvPr id="5" name="Rectangle 4">
            <a:extLst>
              <a:ext uri="{FF2B5EF4-FFF2-40B4-BE49-F238E27FC236}">
                <a16:creationId xmlns:a16="http://schemas.microsoft.com/office/drawing/2014/main" id="{48656245-7D96-4C05-99C4-F010B8CA4797}"/>
              </a:ext>
            </a:extLst>
          </p:cNvPr>
          <p:cNvSpPr/>
          <p:nvPr/>
        </p:nvSpPr>
        <p:spPr>
          <a:xfrm>
            <a:off x="849734" y="135174"/>
            <a:ext cx="3840032" cy="30777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 name="TextBox 5">
            <a:extLst>
              <a:ext uri="{FF2B5EF4-FFF2-40B4-BE49-F238E27FC236}">
                <a16:creationId xmlns:a16="http://schemas.microsoft.com/office/drawing/2014/main" id="{3BDF6DE1-1B4D-450E-8A2C-4FAD15FE8FB2}"/>
              </a:ext>
            </a:extLst>
          </p:cNvPr>
          <p:cNvSpPr txBox="1"/>
          <p:nvPr/>
        </p:nvSpPr>
        <p:spPr>
          <a:xfrm>
            <a:off x="1917187" y="121718"/>
            <a:ext cx="2259961" cy="307777"/>
          </a:xfrm>
          <a:prstGeom prst="rect">
            <a:avLst/>
          </a:prstGeom>
          <a:noFill/>
        </p:spPr>
        <p:txBody>
          <a:bodyPr wrap="square" rtlCol="0">
            <a:spAutoFit/>
          </a:bodyPr>
          <a:lstStyle/>
          <a:p>
            <a:pPr algn="ctr" defTabSz="457200"/>
            <a:r>
              <a:rPr lang="en-GB" sz="1400" b="1" dirty="0">
                <a:solidFill>
                  <a:prstClr val="white"/>
                </a:solidFill>
                <a:latin typeface="Century Gothic" panose="020B0502020202020204" pitchFamily="34" charset="0"/>
              </a:rPr>
              <a:t>Key Vocabulary…</a:t>
            </a:r>
          </a:p>
        </p:txBody>
      </p:sp>
      <p:graphicFrame>
        <p:nvGraphicFramePr>
          <p:cNvPr id="7" name="Table 6">
            <a:extLst>
              <a:ext uri="{FF2B5EF4-FFF2-40B4-BE49-F238E27FC236}">
                <a16:creationId xmlns:a16="http://schemas.microsoft.com/office/drawing/2014/main" id="{BA9D27F0-B374-471F-B6B9-33020F5AAA64}"/>
              </a:ext>
            </a:extLst>
          </p:cNvPr>
          <p:cNvGraphicFramePr>
            <a:graphicFrameLocks noGrp="1"/>
          </p:cNvGraphicFramePr>
          <p:nvPr>
            <p:extLst>
              <p:ext uri="{D42A27DB-BD31-4B8C-83A1-F6EECF244321}">
                <p14:modId xmlns:p14="http://schemas.microsoft.com/office/powerpoint/2010/main" val="2719513382"/>
              </p:ext>
            </p:extLst>
          </p:nvPr>
        </p:nvGraphicFramePr>
        <p:xfrm>
          <a:off x="681674" y="442953"/>
          <a:ext cx="4470652" cy="6339840"/>
        </p:xfrm>
        <a:graphic>
          <a:graphicData uri="http://schemas.openxmlformats.org/drawingml/2006/table">
            <a:tbl>
              <a:tblPr firstRow="1" bandRow="1">
                <a:tableStyleId>{D7AC3CCA-C797-4891-BE02-D94E43425B78}</a:tableStyleId>
              </a:tblPr>
              <a:tblGrid>
                <a:gridCol w="1376339">
                  <a:extLst>
                    <a:ext uri="{9D8B030D-6E8A-4147-A177-3AD203B41FA5}">
                      <a16:colId xmlns:a16="http://schemas.microsoft.com/office/drawing/2014/main" val="3922652725"/>
                    </a:ext>
                  </a:extLst>
                </a:gridCol>
                <a:gridCol w="3094313">
                  <a:extLst>
                    <a:ext uri="{9D8B030D-6E8A-4147-A177-3AD203B41FA5}">
                      <a16:colId xmlns:a16="http://schemas.microsoft.com/office/drawing/2014/main" val="4067240341"/>
                    </a:ext>
                  </a:extLst>
                </a:gridCol>
              </a:tblGrid>
              <a:tr h="330770">
                <a:tc>
                  <a:txBody>
                    <a:bodyPr/>
                    <a:lstStyle/>
                    <a:p>
                      <a:r>
                        <a:rPr lang="en-GB" sz="1000" b="1" dirty="0" smtClean="0">
                          <a:latin typeface="Century Gothic" panose="020B0502020202020204" pitchFamily="34" charset="0"/>
                        </a:rPr>
                        <a:t>Worship </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0" dirty="0" smtClean="0">
                          <a:latin typeface="Century Gothic" panose="020B0502020202020204" pitchFamily="34" charset="0"/>
                        </a:rPr>
                        <a:t>Worship</a:t>
                      </a:r>
                      <a:r>
                        <a:rPr lang="en-GB" sz="800" b="0" baseline="0" dirty="0" smtClean="0">
                          <a:latin typeface="Century Gothic" panose="020B0502020202020204" pitchFamily="34" charset="0"/>
                        </a:rPr>
                        <a:t> is the act of religious praise to give </a:t>
                      </a:r>
                      <a:r>
                        <a:rPr lang="en-GB" sz="800" b="1" baseline="0" dirty="0" smtClean="0">
                          <a:latin typeface="Century Gothic" panose="020B0502020202020204" pitchFamily="34" charset="0"/>
                        </a:rPr>
                        <a:t>thanks</a:t>
                      </a:r>
                      <a:r>
                        <a:rPr lang="en-GB" sz="800" b="0" baseline="0" dirty="0" smtClean="0">
                          <a:latin typeface="Century Gothic" panose="020B0502020202020204" pitchFamily="34" charset="0"/>
                        </a:rPr>
                        <a:t> to God and ask for </a:t>
                      </a:r>
                      <a:r>
                        <a:rPr lang="en-GB" sz="800" b="1" baseline="0" dirty="0" smtClean="0">
                          <a:latin typeface="Century Gothic" panose="020B0502020202020204" pitchFamily="34" charset="0"/>
                        </a:rPr>
                        <a:t>forgiveness</a:t>
                      </a:r>
                      <a:r>
                        <a:rPr lang="en-GB" sz="800" b="0" baseline="0" dirty="0" smtClean="0">
                          <a:latin typeface="Century Gothic" panose="020B0502020202020204" pitchFamily="34" charset="0"/>
                        </a:rPr>
                        <a:t>. It shows their </a:t>
                      </a:r>
                      <a:r>
                        <a:rPr lang="en-GB" sz="800" b="1" baseline="0" dirty="0" smtClean="0">
                          <a:latin typeface="Century Gothic" panose="020B0502020202020204" pitchFamily="34" charset="0"/>
                        </a:rPr>
                        <a:t>love </a:t>
                      </a:r>
                      <a:r>
                        <a:rPr lang="en-GB" sz="800" b="0" baseline="0" dirty="0" smtClean="0">
                          <a:latin typeface="Century Gothic" panose="020B0502020202020204" pitchFamily="34" charset="0"/>
                        </a:rPr>
                        <a:t>of God.</a:t>
                      </a:r>
                      <a:endParaRPr lang="en-GB" sz="8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4125703"/>
                  </a:ext>
                </a:extLst>
              </a:tr>
              <a:tr h="298939">
                <a:tc>
                  <a:txBody>
                    <a:bodyPr/>
                    <a:lstStyle/>
                    <a:p>
                      <a:r>
                        <a:rPr lang="en-GB" sz="1000" b="1" dirty="0" smtClean="0">
                          <a:latin typeface="Century Gothic" panose="020B0502020202020204" pitchFamily="34" charset="0"/>
                        </a:rPr>
                        <a:t>Public &amp; private </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0" dirty="0" smtClean="0">
                          <a:latin typeface="Century Gothic" panose="020B0502020202020204" pitchFamily="34" charset="0"/>
                        </a:rPr>
                        <a:t>Worship can be in public in a church</a:t>
                      </a:r>
                      <a:r>
                        <a:rPr lang="en-GB" sz="800" b="0" baseline="0" dirty="0" smtClean="0">
                          <a:latin typeface="Century Gothic" panose="020B0502020202020204" pitchFamily="34" charset="0"/>
                        </a:rPr>
                        <a:t> </a:t>
                      </a:r>
                      <a:r>
                        <a:rPr lang="en-GB" sz="800" b="0" dirty="0" smtClean="0">
                          <a:latin typeface="Century Gothic" panose="020B0502020202020204" pitchFamily="34" charset="0"/>
                        </a:rPr>
                        <a:t>with other Christians and it can also be in private on their own.</a:t>
                      </a:r>
                      <a:endParaRPr lang="en-GB" sz="8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472564"/>
                  </a:ext>
                </a:extLst>
              </a:tr>
              <a:tr h="325315">
                <a:tc>
                  <a:txBody>
                    <a:bodyPr/>
                    <a:lstStyle/>
                    <a:p>
                      <a:r>
                        <a:rPr lang="en-GB" sz="1000" b="1" dirty="0" smtClean="0">
                          <a:latin typeface="Century Gothic" panose="020B0502020202020204" pitchFamily="34" charset="0"/>
                        </a:rPr>
                        <a:t>Liturgical </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0" dirty="0" smtClean="0">
                          <a:latin typeface="Century Gothic" panose="020B0502020202020204" pitchFamily="34" charset="0"/>
                        </a:rPr>
                        <a:t>Worship which follows a set pattern each time, for</a:t>
                      </a:r>
                      <a:r>
                        <a:rPr lang="en-GB" sz="800" b="0" baseline="0" dirty="0" smtClean="0">
                          <a:latin typeface="Century Gothic" panose="020B0502020202020204" pitchFamily="34" charset="0"/>
                        </a:rPr>
                        <a:t> </a:t>
                      </a:r>
                      <a:r>
                        <a:rPr lang="en-GB" sz="800" b="0" dirty="0" smtClean="0">
                          <a:latin typeface="Century Gothic" panose="020B0502020202020204" pitchFamily="34" charset="0"/>
                        </a:rPr>
                        <a:t>example, prayers, Holy Communion, reading the Bible. Roman Catholic and Church of England worship</a:t>
                      </a:r>
                      <a:r>
                        <a:rPr lang="en-GB" sz="800" b="0" baseline="0" dirty="0" smtClean="0">
                          <a:latin typeface="Century Gothic" panose="020B0502020202020204" pitchFamily="34" charset="0"/>
                        </a:rPr>
                        <a:t> in a liturgical way.</a:t>
                      </a:r>
                      <a:endParaRPr lang="en-GB" sz="8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526129"/>
                  </a:ext>
                </a:extLst>
              </a:tr>
              <a:tr h="272561">
                <a:tc>
                  <a:txBody>
                    <a:bodyPr/>
                    <a:lstStyle/>
                    <a:p>
                      <a:r>
                        <a:rPr lang="en-GB" sz="1000" b="1" dirty="0" smtClean="0">
                          <a:latin typeface="Century Gothic" panose="020B0502020202020204" pitchFamily="34" charset="0"/>
                        </a:rPr>
                        <a:t>Non-liturgical </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smtClean="0">
                          <a:latin typeface="Century Gothic" panose="020B0502020202020204" pitchFamily="34" charset="0"/>
                        </a:rPr>
                        <a:t>Worship which does not follow a set pattern each time, for</a:t>
                      </a:r>
                      <a:r>
                        <a:rPr lang="en-GB" sz="800" b="0" baseline="0" dirty="0" smtClean="0">
                          <a:latin typeface="Century Gothic" panose="020B0502020202020204" pitchFamily="34" charset="0"/>
                        </a:rPr>
                        <a:t> </a:t>
                      </a:r>
                      <a:r>
                        <a:rPr lang="en-GB" sz="800" b="0" dirty="0" smtClean="0">
                          <a:latin typeface="Century Gothic" panose="020B0502020202020204" pitchFamily="34" charset="0"/>
                        </a:rPr>
                        <a:t>example, not</a:t>
                      </a:r>
                      <a:r>
                        <a:rPr lang="en-GB" sz="800" b="0" baseline="0" dirty="0" smtClean="0">
                          <a:latin typeface="Century Gothic" panose="020B0502020202020204" pitchFamily="34" charset="0"/>
                        </a:rPr>
                        <a:t> celebrating the Holy Communion at every service but spending more time reading the Bible. </a:t>
                      </a:r>
                      <a:r>
                        <a:rPr lang="en-GB" sz="800" b="0" dirty="0" smtClean="0">
                          <a:latin typeface="Century Gothic" panose="020B0502020202020204" pitchFamily="34" charset="0"/>
                        </a:rPr>
                        <a:t> Methodist</a:t>
                      </a:r>
                      <a:r>
                        <a:rPr lang="en-GB" sz="800" b="0" baseline="0" dirty="0" smtClean="0">
                          <a:latin typeface="Century Gothic" panose="020B0502020202020204" pitchFamily="34" charset="0"/>
                        </a:rPr>
                        <a:t> and Baptist churches </a:t>
                      </a:r>
                      <a:r>
                        <a:rPr lang="en-GB" sz="800" b="0" dirty="0" smtClean="0">
                          <a:latin typeface="Century Gothic" panose="020B0502020202020204" pitchFamily="34" charset="0"/>
                        </a:rPr>
                        <a:t>worship</a:t>
                      </a:r>
                      <a:r>
                        <a:rPr lang="en-GB" sz="800" b="0" baseline="0" dirty="0" smtClean="0">
                          <a:latin typeface="Century Gothic" panose="020B0502020202020204" pitchFamily="34" charset="0"/>
                        </a:rPr>
                        <a:t> in a non-liturgical way.</a:t>
                      </a:r>
                      <a:endParaRPr lang="en-GB" sz="800" b="0" dirty="0" smtClean="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4336789"/>
                  </a:ext>
                </a:extLst>
              </a:tr>
              <a:tr h="281354">
                <a:tc>
                  <a:txBody>
                    <a:bodyPr/>
                    <a:lstStyle/>
                    <a:p>
                      <a:r>
                        <a:rPr lang="en-GB" sz="900" b="1" dirty="0" smtClean="0">
                          <a:latin typeface="Century Gothic" panose="020B0502020202020204" pitchFamily="34" charset="0"/>
                        </a:rPr>
                        <a:t>Spontaneous </a:t>
                      </a:r>
                      <a:endParaRPr lang="en-GB" sz="9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0" dirty="0" smtClean="0">
                          <a:latin typeface="Century Gothic" panose="020B0502020202020204" pitchFamily="34" charset="0"/>
                        </a:rPr>
                        <a:t>Worship which follows</a:t>
                      </a:r>
                      <a:r>
                        <a:rPr lang="en-GB" sz="800" b="0" baseline="0" dirty="0" smtClean="0">
                          <a:latin typeface="Century Gothic" panose="020B0502020202020204" pitchFamily="34" charset="0"/>
                        </a:rPr>
                        <a:t> no structure at all but is guided by the Holy Spirit: Quaker Christians sit in silence until someone feels moved to speak by the Holy Spirit.</a:t>
                      </a:r>
                      <a:endParaRPr lang="en-GB" sz="8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511630"/>
                  </a:ext>
                </a:extLst>
              </a:tr>
              <a:tr h="281354">
                <a:tc>
                  <a:txBody>
                    <a:bodyPr/>
                    <a:lstStyle/>
                    <a:p>
                      <a:r>
                        <a:rPr lang="en-GB" sz="1000" b="1" dirty="0" smtClean="0">
                          <a:latin typeface="Century Gothic" panose="020B0502020202020204" pitchFamily="34" charset="0"/>
                        </a:rPr>
                        <a:t>Sacrament </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0" dirty="0" smtClean="0">
                          <a:latin typeface="Century Gothic" panose="020B0502020202020204" pitchFamily="34" charset="0"/>
                        </a:rPr>
                        <a:t>A outward ceremony/sign of an inward, deep spiritual meaning. Holy Communion and baptism are sacraments. The bread &amp; wine at Holy Communion mean the body &amp;</a:t>
                      </a:r>
                      <a:r>
                        <a:rPr lang="en-GB" sz="800" b="0" baseline="0" dirty="0" smtClean="0">
                          <a:latin typeface="Century Gothic" panose="020B0502020202020204" pitchFamily="34" charset="0"/>
                        </a:rPr>
                        <a:t> blood of Jesus’ sacrifice on the cross and the water of baptism symbolises the washing away of sin and welcoming a person into Christianity.</a:t>
                      </a:r>
                      <a:endParaRPr lang="en-GB" sz="8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8113533"/>
                  </a:ext>
                </a:extLst>
              </a:tr>
              <a:tr h="252046">
                <a:tc>
                  <a:txBody>
                    <a:bodyPr/>
                    <a:lstStyle/>
                    <a:p>
                      <a:r>
                        <a:rPr lang="en-GB" sz="1000" b="1" dirty="0" smtClean="0">
                          <a:latin typeface="Century Gothic" panose="020B0502020202020204" pitchFamily="34" charset="0"/>
                        </a:rPr>
                        <a:t>Transubstantiation </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0" dirty="0" smtClean="0">
                          <a:latin typeface="Century Gothic" panose="020B0502020202020204" pitchFamily="34" charset="0"/>
                        </a:rPr>
                        <a:t>The belief Roman Catholic Christians have that the bread &amp; wine at Holy Communion actually miraculously turns into the body &amp; blood of Jesus’ sacrifice.</a:t>
                      </a:r>
                      <a:endParaRPr lang="en-GB" sz="8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2410696"/>
                  </a:ext>
                </a:extLst>
              </a:tr>
              <a:tr h="242049">
                <a:tc>
                  <a:txBody>
                    <a:bodyPr/>
                    <a:lstStyle/>
                    <a:p>
                      <a:r>
                        <a:rPr lang="en-GB" sz="1000" b="1" dirty="0" smtClean="0">
                          <a:latin typeface="Century Gothic" panose="020B0502020202020204" pitchFamily="34" charset="0"/>
                        </a:rPr>
                        <a:t>Pilgrimage</a:t>
                      </a:r>
                      <a:r>
                        <a:rPr lang="en-GB" sz="1000" b="1" baseline="0" dirty="0" smtClean="0">
                          <a:latin typeface="Century Gothic" panose="020B0502020202020204" pitchFamily="34" charset="0"/>
                        </a:rPr>
                        <a:t> </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0" dirty="0" smtClean="0">
                          <a:latin typeface="Century Gothic" panose="020B0502020202020204" pitchFamily="34" charset="0"/>
                        </a:rPr>
                        <a:t>A religious and spiritual journey, for</a:t>
                      </a:r>
                      <a:r>
                        <a:rPr lang="en-GB" sz="800" b="0" baseline="0" dirty="0" smtClean="0">
                          <a:latin typeface="Century Gothic" panose="020B0502020202020204" pitchFamily="34" charset="0"/>
                        </a:rPr>
                        <a:t> </a:t>
                      </a:r>
                      <a:r>
                        <a:rPr lang="en-GB" sz="800" b="0" dirty="0" smtClean="0">
                          <a:latin typeface="Century Gothic" panose="020B0502020202020204" pitchFamily="34" charset="0"/>
                        </a:rPr>
                        <a:t>example, to Lourdes</a:t>
                      </a:r>
                      <a:r>
                        <a:rPr lang="en-GB" sz="800" b="0" baseline="0" dirty="0" smtClean="0">
                          <a:latin typeface="Century Gothic" panose="020B0502020202020204" pitchFamily="34" charset="0"/>
                        </a:rPr>
                        <a:t> (France) and Iona (Scotland)</a:t>
                      </a:r>
                      <a:endParaRPr lang="en-GB" sz="8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861987"/>
                  </a:ext>
                </a:extLst>
              </a:tr>
              <a:tr h="244394">
                <a:tc>
                  <a:txBody>
                    <a:bodyPr/>
                    <a:lstStyle/>
                    <a:p>
                      <a:r>
                        <a:rPr lang="en-GB" sz="1000" b="1" dirty="0" smtClean="0">
                          <a:latin typeface="Century Gothic" panose="020B0502020202020204" pitchFamily="34" charset="0"/>
                        </a:rPr>
                        <a:t>Mission </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0" dirty="0" smtClean="0">
                          <a:latin typeface="Century Gothic" panose="020B0502020202020204" pitchFamily="34" charset="0"/>
                        </a:rPr>
                        <a:t>Mission is the calling to spread the faith.</a:t>
                      </a:r>
                      <a:r>
                        <a:rPr lang="en-GB" sz="800" b="0" baseline="0" dirty="0" smtClean="0">
                          <a:latin typeface="Century Gothic" panose="020B0502020202020204" pitchFamily="34" charset="0"/>
                        </a:rPr>
                        <a:t> The church has a mission to tell people about the Son of God (Jesus) who came into he world to bring salvation. Jesus gave the disciples the Great Commission when he asked them to go out into the world to spread his teachings.</a:t>
                      </a:r>
                      <a:endParaRPr lang="en-GB" sz="8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71570"/>
                  </a:ext>
                </a:extLst>
              </a:tr>
              <a:tr h="290146">
                <a:tc>
                  <a:txBody>
                    <a:bodyPr/>
                    <a:lstStyle/>
                    <a:p>
                      <a:r>
                        <a:rPr lang="en-GB" sz="1000" b="1" dirty="0" smtClean="0">
                          <a:latin typeface="Century Gothic" panose="020B0502020202020204" pitchFamily="34" charset="0"/>
                        </a:rPr>
                        <a:t>Evangelism</a:t>
                      </a:r>
                      <a:r>
                        <a:rPr lang="en-GB" sz="1000" b="1" baseline="0" dirty="0" smtClean="0">
                          <a:latin typeface="Century Gothic" panose="020B0502020202020204" pitchFamily="34" charset="0"/>
                        </a:rPr>
                        <a:t> </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0" dirty="0" smtClean="0">
                          <a:latin typeface="Century Gothic" panose="020B0502020202020204" pitchFamily="34" charset="0"/>
                        </a:rPr>
                        <a:t>When a Christian spreads the faith by telling other about Jesus’ teachings.</a:t>
                      </a:r>
                      <a:endParaRPr lang="en-GB" sz="8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4749798"/>
                  </a:ext>
                </a:extLst>
              </a:tr>
              <a:tr h="307731">
                <a:tc>
                  <a:txBody>
                    <a:bodyPr/>
                    <a:lstStyle/>
                    <a:p>
                      <a:r>
                        <a:rPr lang="en-GB" sz="1000" b="1" dirty="0" smtClean="0">
                          <a:latin typeface="Century Gothic" panose="020B0502020202020204" pitchFamily="34" charset="0"/>
                        </a:rPr>
                        <a:t>Persecution </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smtClean="0">
                          <a:latin typeface="Century Gothic" panose="020B0502020202020204" pitchFamily="34" charset="0"/>
                        </a:rPr>
                        <a:t>When areligious person is bullied</a:t>
                      </a:r>
                      <a:r>
                        <a:rPr lang="en-GB" sz="800" b="0" baseline="0" dirty="0" smtClean="0">
                          <a:latin typeface="Century Gothic" panose="020B0502020202020204" pitchFamily="34" charset="0"/>
                        </a:rPr>
                        <a:t> and received bad treatment because of their religion, for example, not being able to build a church, being put in prison or even killed.</a:t>
                      </a:r>
                      <a:endParaRPr lang="en-GB" sz="800" b="0" dirty="0" smtClean="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0118778"/>
                  </a:ext>
                </a:extLst>
              </a:tr>
              <a:tr h="238744">
                <a:tc>
                  <a:txBody>
                    <a:bodyPr/>
                    <a:lstStyle/>
                    <a:p>
                      <a:r>
                        <a:rPr lang="en-GB" sz="1000" b="1" dirty="0" smtClean="0">
                          <a:latin typeface="Century Gothic" panose="020B0502020202020204" pitchFamily="34" charset="0"/>
                        </a:rPr>
                        <a:t>Atonement </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smtClean="0">
                          <a:latin typeface="Century Gothic" panose="020B0502020202020204" pitchFamily="34" charset="0"/>
                        </a:rPr>
                        <a:t>Paying the price for sin</a:t>
                      </a:r>
                      <a:endParaRPr lang="en-GB" sz="800" b="0" dirty="0" smtClean="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1948476"/>
                  </a:ext>
                </a:extLst>
              </a:tr>
              <a:tr h="307731">
                <a:tc>
                  <a:txBody>
                    <a:bodyPr/>
                    <a:lstStyle/>
                    <a:p>
                      <a:r>
                        <a:rPr lang="en-GB" sz="1000" b="1" dirty="0" smtClean="0">
                          <a:latin typeface="Century Gothic" panose="020B0502020202020204" pitchFamily="34" charset="0"/>
                        </a:rPr>
                        <a:t>Reconciliation </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smtClean="0">
                          <a:latin typeface="Century Gothic" panose="020B0502020202020204" pitchFamily="34" charset="0"/>
                        </a:rPr>
                        <a:t>Fixing a broken</a:t>
                      </a:r>
                      <a:r>
                        <a:rPr lang="en-GB" sz="800" b="0" baseline="0" dirty="0" smtClean="0">
                          <a:latin typeface="Century Gothic" panose="020B0502020202020204" pitchFamily="34" charset="0"/>
                        </a:rPr>
                        <a:t> relationship, for example, when Jesus died on the cross he fixed the broken relationship between God and humans caused by sin. He atoned for human sin and gave salvation.</a:t>
                      </a:r>
                      <a:endParaRPr lang="en-GB" sz="800" b="0" dirty="0" smtClean="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263762"/>
                  </a:ext>
                </a:extLst>
              </a:tr>
            </a:tbl>
          </a:graphicData>
        </a:graphic>
      </p:graphicFrame>
      <p:sp>
        <p:nvSpPr>
          <p:cNvPr id="9" name="TextBox 8">
            <a:extLst>
              <a:ext uri="{FF2B5EF4-FFF2-40B4-BE49-F238E27FC236}">
                <a16:creationId xmlns:a16="http://schemas.microsoft.com/office/drawing/2014/main" id="{96D2552E-7A1A-463A-9757-1DE67E041B5C}"/>
              </a:ext>
            </a:extLst>
          </p:cNvPr>
          <p:cNvSpPr txBox="1"/>
          <p:nvPr/>
        </p:nvSpPr>
        <p:spPr>
          <a:xfrm>
            <a:off x="8733623" y="554642"/>
            <a:ext cx="2259961" cy="307777"/>
          </a:xfrm>
          <a:prstGeom prst="rect">
            <a:avLst/>
          </a:prstGeom>
          <a:noFill/>
          <a:ln>
            <a:noFill/>
          </a:ln>
        </p:spPr>
        <p:txBody>
          <a:bodyPr wrap="square" rtlCol="0">
            <a:spAutoFit/>
          </a:bodyPr>
          <a:lstStyle/>
          <a:p>
            <a:pPr algn="ctr" defTabSz="457200"/>
            <a:r>
              <a:rPr lang="en-GB" sz="1400" dirty="0">
                <a:solidFill>
                  <a:prstClr val="white"/>
                </a:solidFill>
                <a:latin typeface="Calibri" panose="020F0502020204030204"/>
              </a:rPr>
              <a:t>Tools &amp; Equipment</a:t>
            </a:r>
          </a:p>
        </p:txBody>
      </p:sp>
      <p:sp>
        <p:nvSpPr>
          <p:cNvPr id="19" name="Rectangle 18">
            <a:extLst>
              <a:ext uri="{FF2B5EF4-FFF2-40B4-BE49-F238E27FC236}">
                <a16:creationId xmlns:a16="http://schemas.microsoft.com/office/drawing/2014/main" id="{84903193-5152-4CB1-9916-206EDC3918A1}"/>
              </a:ext>
            </a:extLst>
          </p:cNvPr>
          <p:cNvSpPr/>
          <p:nvPr/>
        </p:nvSpPr>
        <p:spPr>
          <a:xfrm>
            <a:off x="8842034" y="1589638"/>
            <a:ext cx="2142545" cy="30777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1" name="Rectangle 20">
            <a:extLst>
              <a:ext uri="{FF2B5EF4-FFF2-40B4-BE49-F238E27FC236}">
                <a16:creationId xmlns:a16="http://schemas.microsoft.com/office/drawing/2014/main" id="{FECFDD10-C4B7-4EFD-B557-A006798A0937}"/>
              </a:ext>
            </a:extLst>
          </p:cNvPr>
          <p:cNvSpPr/>
          <p:nvPr/>
        </p:nvSpPr>
        <p:spPr>
          <a:xfrm>
            <a:off x="5115049" y="135177"/>
            <a:ext cx="3618571" cy="3134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2" name="TextBox 21">
            <a:extLst>
              <a:ext uri="{FF2B5EF4-FFF2-40B4-BE49-F238E27FC236}">
                <a16:creationId xmlns:a16="http://schemas.microsoft.com/office/drawing/2014/main" id="{992522BA-9BA3-4A7A-90E1-5478B7F9976F}"/>
              </a:ext>
            </a:extLst>
          </p:cNvPr>
          <p:cNvSpPr txBox="1"/>
          <p:nvPr/>
        </p:nvSpPr>
        <p:spPr>
          <a:xfrm>
            <a:off x="5188527" y="405614"/>
            <a:ext cx="2081640" cy="307777"/>
          </a:xfrm>
          <a:prstGeom prst="rect">
            <a:avLst/>
          </a:prstGeom>
          <a:noFill/>
        </p:spPr>
        <p:txBody>
          <a:bodyPr wrap="square" rtlCol="0">
            <a:spAutoFit/>
          </a:bodyPr>
          <a:lstStyle/>
          <a:p>
            <a:pPr algn="ctr" defTabSz="457200"/>
            <a:r>
              <a:rPr lang="en-GB" sz="1400" dirty="0">
                <a:solidFill>
                  <a:prstClr val="white"/>
                </a:solidFill>
                <a:latin typeface="Calibri" panose="020F0502020204030204"/>
              </a:rPr>
              <a:t>Electrical Components</a:t>
            </a:r>
          </a:p>
        </p:txBody>
      </p:sp>
      <p:graphicFrame>
        <p:nvGraphicFramePr>
          <p:cNvPr id="27" name="Table 26">
            <a:extLst>
              <a:ext uri="{FF2B5EF4-FFF2-40B4-BE49-F238E27FC236}">
                <a16:creationId xmlns:a16="http://schemas.microsoft.com/office/drawing/2014/main" id="{999E490C-4226-4E7A-B56C-480991BA927C}"/>
              </a:ext>
            </a:extLst>
          </p:cNvPr>
          <p:cNvGraphicFramePr>
            <a:graphicFrameLocks noGrp="1"/>
          </p:cNvGraphicFramePr>
          <p:nvPr>
            <p:extLst>
              <p:ext uri="{D42A27DB-BD31-4B8C-83A1-F6EECF244321}">
                <p14:modId xmlns:p14="http://schemas.microsoft.com/office/powerpoint/2010/main" val="3383844194"/>
              </p:ext>
            </p:extLst>
          </p:nvPr>
        </p:nvGraphicFramePr>
        <p:xfrm>
          <a:off x="5117123" y="448622"/>
          <a:ext cx="3678623" cy="5783565"/>
        </p:xfrm>
        <a:graphic>
          <a:graphicData uri="http://schemas.openxmlformats.org/drawingml/2006/table">
            <a:tbl>
              <a:tblPr firstRow="1" bandRow="1">
                <a:tableStyleId>{5C22544A-7EE6-4342-B048-85BDC9FD1C3A}</a:tableStyleId>
              </a:tblPr>
              <a:tblGrid>
                <a:gridCol w="1173161">
                  <a:extLst>
                    <a:ext uri="{9D8B030D-6E8A-4147-A177-3AD203B41FA5}">
                      <a16:colId xmlns:a16="http://schemas.microsoft.com/office/drawing/2014/main" val="4158531255"/>
                    </a:ext>
                  </a:extLst>
                </a:gridCol>
                <a:gridCol w="972162">
                  <a:extLst>
                    <a:ext uri="{9D8B030D-6E8A-4147-A177-3AD203B41FA5}">
                      <a16:colId xmlns:a16="http://schemas.microsoft.com/office/drawing/2014/main" val="979485983"/>
                    </a:ext>
                  </a:extLst>
                </a:gridCol>
                <a:gridCol w="1533300">
                  <a:extLst>
                    <a:ext uri="{9D8B030D-6E8A-4147-A177-3AD203B41FA5}">
                      <a16:colId xmlns:a16="http://schemas.microsoft.com/office/drawing/2014/main" val="3207474802"/>
                    </a:ext>
                  </a:extLst>
                </a:gridCol>
              </a:tblGrid>
              <a:tr h="952866">
                <a:tc>
                  <a:txBody>
                    <a:bodyPr/>
                    <a:lstStyle/>
                    <a:p>
                      <a:pPr algn="ctr"/>
                      <a:r>
                        <a:rPr lang="en-GB" sz="1000" b="1" dirty="0" smtClean="0">
                          <a:solidFill>
                            <a:schemeClr val="tx1"/>
                          </a:solidFill>
                          <a:latin typeface="Century Gothic" panose="020B0502020202020204" pitchFamily="34" charset="0"/>
                        </a:rPr>
                        <a:t>.</a:t>
                      </a:r>
                      <a:endParaRPr lang="en-GB" sz="10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1" dirty="0" smtClean="0">
                          <a:solidFill>
                            <a:schemeClr val="tx1"/>
                          </a:solidFill>
                          <a:latin typeface="Century Gothic" panose="020B0502020202020204" pitchFamily="34" charset="0"/>
                        </a:rPr>
                        <a:t>Salvation</a:t>
                      </a:r>
                    </a:p>
                    <a:p>
                      <a:r>
                        <a:rPr lang="en-GB" sz="800" b="1" dirty="0" smtClean="0">
                          <a:solidFill>
                            <a:schemeClr val="tx1"/>
                          </a:solidFill>
                          <a:latin typeface="Century Gothic" panose="020B0502020202020204" pitchFamily="34" charset="0"/>
                        </a:rPr>
                        <a:t>Atonement</a:t>
                      </a:r>
                    </a:p>
                    <a:p>
                      <a:r>
                        <a:rPr lang="en-GB" sz="800" b="1" dirty="0" smtClean="0">
                          <a:solidFill>
                            <a:schemeClr val="tx1"/>
                          </a:solidFill>
                          <a:latin typeface="Century Gothic" panose="020B0502020202020204" pitchFamily="34" charset="0"/>
                        </a:rPr>
                        <a:t>Reconciliation  </a:t>
                      </a:r>
                    </a:p>
                    <a:p>
                      <a:endParaRPr lang="en-GB" sz="9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Century Gothic" panose="020B0502020202020204" pitchFamily="34" charset="0"/>
                        </a:rPr>
                        <a:t>Fixing a broken</a:t>
                      </a:r>
                      <a:r>
                        <a:rPr lang="en-GB" sz="800" b="0" baseline="0" dirty="0" smtClean="0">
                          <a:solidFill>
                            <a:schemeClr val="tx1"/>
                          </a:solidFill>
                          <a:latin typeface="Century Gothic" panose="020B0502020202020204" pitchFamily="34" charset="0"/>
                        </a:rPr>
                        <a:t> relationship, for example, when Jesus died on the cross he fixed the broken relationship between God and humans caused by sin. He atoned for human sin and gave salvation.</a:t>
                      </a:r>
                      <a:endParaRPr lang="en-GB" sz="800" b="0" dirty="0" smtClean="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854581"/>
                  </a:ext>
                </a:extLst>
              </a:tr>
              <a:tr h="952866">
                <a:tc>
                  <a:txBody>
                    <a:bodyPr/>
                    <a:lstStyle/>
                    <a:p>
                      <a:pPr algn="ctr"/>
                      <a:endParaRPr lang="en-GB" sz="10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1" dirty="0" smtClean="0">
                          <a:solidFill>
                            <a:schemeClr val="tx1"/>
                          </a:solidFill>
                          <a:latin typeface="Century Gothic" panose="020B0502020202020204" pitchFamily="34" charset="0"/>
                        </a:rPr>
                        <a:t>Christian Aid</a:t>
                      </a:r>
                      <a:endParaRPr lang="en-GB" sz="10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Century Gothic" panose="020B0502020202020204" pitchFamily="34" charset="0"/>
                        </a:rPr>
                        <a:t>Christian Aid is a Christian charity which provides development aid and</a:t>
                      </a:r>
                      <a:r>
                        <a:rPr lang="en-GB" sz="800" b="0" baseline="0" dirty="0" smtClean="0">
                          <a:solidFill>
                            <a:schemeClr val="tx1"/>
                          </a:solidFill>
                          <a:latin typeface="Century Gothic" panose="020B0502020202020204" pitchFamily="34" charset="0"/>
                        </a:rPr>
                        <a:t> emergency</a:t>
                      </a:r>
                      <a:r>
                        <a:rPr lang="en-GB" sz="800" b="0" dirty="0" smtClean="0">
                          <a:solidFill>
                            <a:schemeClr val="tx1"/>
                          </a:solidFill>
                          <a:latin typeface="Century Gothic" panose="020B0502020202020204" pitchFamily="34" charset="0"/>
                        </a:rPr>
                        <a:t> aid to those in need. They donate</a:t>
                      </a:r>
                      <a:r>
                        <a:rPr lang="en-GB" sz="800" b="0" baseline="0" dirty="0" smtClean="0">
                          <a:solidFill>
                            <a:schemeClr val="tx1"/>
                          </a:solidFill>
                          <a:latin typeface="Century Gothic" panose="020B0502020202020204" pitchFamily="34" charset="0"/>
                        </a:rPr>
                        <a:t> money and pray for those who are in need and living in poverty.</a:t>
                      </a:r>
                      <a:endParaRPr lang="en-GB" sz="800" b="0" dirty="0" smtClean="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8026508"/>
                  </a:ext>
                </a:extLst>
              </a:tr>
              <a:tr h="901695">
                <a:tc>
                  <a:txBody>
                    <a:bodyPr/>
                    <a:lstStyle/>
                    <a:p>
                      <a:pPr algn="ctr"/>
                      <a:endParaRPr lang="en-GB" sz="10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1" dirty="0" smtClean="0">
                          <a:solidFill>
                            <a:schemeClr val="tx1"/>
                          </a:solidFill>
                          <a:latin typeface="Century Gothic" panose="020B0502020202020204" pitchFamily="34" charset="0"/>
                        </a:rPr>
                        <a:t>Persecution </a:t>
                      </a:r>
                      <a:endParaRPr lang="en-GB" sz="800" b="1" dirty="0" smtClean="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When areligious person is bullied and received bad treatment because of their religion, for example, not being able to build a church, being put in prison or even killed.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727518"/>
                  </a:ext>
                </a:extLst>
              </a:tr>
              <a:tr h="901695">
                <a:tc>
                  <a:txBody>
                    <a:bodyPr/>
                    <a:lstStyle/>
                    <a:p>
                      <a:pPr algn="ctr"/>
                      <a:endParaRPr lang="en-GB" sz="10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1" dirty="0" err="1" smtClean="0">
                          <a:solidFill>
                            <a:schemeClr val="tx1"/>
                          </a:solidFill>
                          <a:latin typeface="Century Gothic" panose="020B0502020202020204" pitchFamily="34" charset="0"/>
                        </a:rPr>
                        <a:t>Corrymeela</a:t>
                      </a:r>
                      <a:r>
                        <a:rPr lang="en-GB" sz="800" b="1" baseline="0" dirty="0" smtClean="0">
                          <a:solidFill>
                            <a:schemeClr val="tx1"/>
                          </a:solidFill>
                          <a:latin typeface="Century Gothic" panose="020B0502020202020204" pitchFamily="34" charset="0"/>
                        </a:rPr>
                        <a:t> Community </a:t>
                      </a:r>
                      <a:endParaRPr lang="en-GB" sz="800" b="1" dirty="0" smtClean="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In Northern Ireland – a centre to work for reconciliation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2700357"/>
                  </a:ext>
                </a:extLst>
              </a:tr>
              <a:tr h="901695">
                <a:tc>
                  <a:txBody>
                    <a:bodyPr/>
                    <a:lstStyle/>
                    <a:p>
                      <a:pPr algn="ctr"/>
                      <a:endParaRPr lang="en-GB" sz="10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1" dirty="0" smtClean="0">
                          <a:solidFill>
                            <a:schemeClr val="tx1"/>
                          </a:solidFill>
                          <a:latin typeface="Century Gothic" panose="020B0502020202020204" pitchFamily="34" charset="0"/>
                        </a:rPr>
                        <a:t>Church growth</a:t>
                      </a:r>
                      <a:endParaRPr lang="en-GB" sz="800" b="1" dirty="0" smtClean="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The church is growing rapidly in South America, Africa and Asia, but not in Europe, USA and Middle East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517037"/>
                  </a:ext>
                </a:extLst>
              </a:tr>
              <a:tr h="901695">
                <a:tc>
                  <a:txBody>
                    <a:bodyPr/>
                    <a:lstStyle/>
                    <a:p>
                      <a:pPr algn="ctr"/>
                      <a:endParaRPr lang="en-GB" sz="10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b="1" dirty="0" smtClean="0">
                          <a:solidFill>
                            <a:schemeClr val="tx1"/>
                          </a:solidFill>
                          <a:latin typeface="Century Gothic" panose="020B0502020202020204" pitchFamily="34" charset="0"/>
                        </a:rPr>
                        <a:t>Street Pastors</a:t>
                      </a:r>
                      <a:endParaRPr lang="en-GB" sz="800" b="1" dirty="0" smtClean="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Street Pastors </a:t>
                      </a:r>
                      <a:r>
                        <a:rPr kumimoji="0" lang="en-GB" sz="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t>are trained </a:t>
                      </a:r>
                      <a:r>
                        <a:rPr kumimoji="0" lang="en-GB" sz="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Christians who help the most vulnerable on the streets. They put agape (unconditional love) into practice.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4419583"/>
                  </a:ext>
                </a:extLst>
              </a:tr>
            </a:tbl>
          </a:graphicData>
        </a:graphic>
      </p:graphicFrame>
      <p:sp>
        <p:nvSpPr>
          <p:cNvPr id="28" name="TextBox 27">
            <a:extLst>
              <a:ext uri="{FF2B5EF4-FFF2-40B4-BE49-F238E27FC236}">
                <a16:creationId xmlns:a16="http://schemas.microsoft.com/office/drawing/2014/main" id="{70CE6ACB-F24D-44D8-8757-DBA65CE178EB}"/>
              </a:ext>
            </a:extLst>
          </p:cNvPr>
          <p:cNvSpPr txBox="1"/>
          <p:nvPr/>
        </p:nvSpPr>
        <p:spPr>
          <a:xfrm>
            <a:off x="8787883" y="472508"/>
            <a:ext cx="2932261" cy="1015663"/>
          </a:xfrm>
          <a:prstGeom prst="rect">
            <a:avLst/>
          </a:prstGeom>
          <a:noFill/>
        </p:spPr>
        <p:txBody>
          <a:bodyPr wrap="square" rtlCol="0">
            <a:spAutoFit/>
          </a:bodyPr>
          <a:lstStyle/>
          <a:p>
            <a:pPr defTabSz="457200"/>
            <a:r>
              <a:rPr lang="en-GB" sz="1200" dirty="0" smtClean="0">
                <a:solidFill>
                  <a:prstClr val="black"/>
                </a:solidFill>
                <a:latin typeface="Century Gothic" panose="020B0502020202020204" pitchFamily="34" charset="0"/>
              </a:rPr>
              <a:t>Christians believe in one God who is understood in three parts or persons: God the Father, Jesus the son and the Holy Spirit. This is called the Trinity</a:t>
            </a:r>
            <a:r>
              <a:rPr lang="en-GB" sz="1200" dirty="0" smtClean="0">
                <a:solidFill>
                  <a:prstClr val="black"/>
                </a:solidFill>
                <a:latin typeface="Century Gothic" panose="020B0502020202020204" pitchFamily="34" charset="0"/>
              </a:rPr>
              <a:t>. The Trinity is active in a Christian’s life. </a:t>
            </a:r>
            <a:endParaRPr lang="en-GB" sz="1200" dirty="0">
              <a:solidFill>
                <a:prstClr val="black"/>
              </a:solidFill>
              <a:latin typeface="Century Gothic" panose="020B0502020202020204" pitchFamily="34" charset="0"/>
            </a:endParaRPr>
          </a:p>
        </p:txBody>
      </p:sp>
      <p:sp>
        <p:nvSpPr>
          <p:cNvPr id="30" name="TextBox 29">
            <a:extLst>
              <a:ext uri="{FF2B5EF4-FFF2-40B4-BE49-F238E27FC236}">
                <a16:creationId xmlns:a16="http://schemas.microsoft.com/office/drawing/2014/main" id="{E710E9F2-D20C-4241-936F-06A5059CFF84}"/>
              </a:ext>
            </a:extLst>
          </p:cNvPr>
          <p:cNvSpPr txBox="1"/>
          <p:nvPr/>
        </p:nvSpPr>
        <p:spPr>
          <a:xfrm>
            <a:off x="5634084" y="133772"/>
            <a:ext cx="2259961" cy="307777"/>
          </a:xfrm>
          <a:prstGeom prst="rect">
            <a:avLst/>
          </a:prstGeom>
          <a:noFill/>
          <a:ln>
            <a:noFill/>
          </a:ln>
        </p:spPr>
        <p:txBody>
          <a:bodyPr wrap="square" rtlCol="0">
            <a:spAutoFit/>
          </a:bodyPr>
          <a:lstStyle/>
          <a:p>
            <a:pPr algn="ctr" defTabSz="457200"/>
            <a:r>
              <a:rPr lang="en-GB" sz="1400" b="1" dirty="0">
                <a:solidFill>
                  <a:prstClr val="white"/>
                </a:solidFill>
                <a:latin typeface="Century Gothic" panose="020B0502020202020204" pitchFamily="34" charset="0"/>
              </a:rPr>
              <a:t>Picture This…</a:t>
            </a:r>
          </a:p>
        </p:txBody>
      </p:sp>
      <p:sp>
        <p:nvSpPr>
          <p:cNvPr id="45" name="Rectangle 44">
            <a:extLst>
              <a:ext uri="{FF2B5EF4-FFF2-40B4-BE49-F238E27FC236}">
                <a16:creationId xmlns:a16="http://schemas.microsoft.com/office/drawing/2014/main" id="{C16746B9-7312-4D19-B734-261B8CF55A85}"/>
              </a:ext>
            </a:extLst>
          </p:cNvPr>
          <p:cNvSpPr/>
          <p:nvPr/>
        </p:nvSpPr>
        <p:spPr>
          <a:xfrm>
            <a:off x="8842034" y="149968"/>
            <a:ext cx="3000877" cy="30650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b="1">
              <a:solidFill>
                <a:prstClr val="white"/>
              </a:solidFill>
              <a:latin typeface="Calibri" panose="020F0502020204030204"/>
            </a:endParaRPr>
          </a:p>
        </p:txBody>
      </p:sp>
      <p:sp>
        <p:nvSpPr>
          <p:cNvPr id="46" name="TextBox 45">
            <a:extLst>
              <a:ext uri="{FF2B5EF4-FFF2-40B4-BE49-F238E27FC236}">
                <a16:creationId xmlns:a16="http://schemas.microsoft.com/office/drawing/2014/main" id="{22A0A090-6B9C-4CBC-B7A2-E7C1DC9A035F}"/>
              </a:ext>
            </a:extLst>
          </p:cNvPr>
          <p:cNvSpPr txBox="1"/>
          <p:nvPr/>
        </p:nvSpPr>
        <p:spPr>
          <a:xfrm>
            <a:off x="9069862" y="115422"/>
            <a:ext cx="2149023" cy="307777"/>
          </a:xfrm>
          <a:prstGeom prst="rect">
            <a:avLst/>
          </a:prstGeom>
          <a:noFill/>
        </p:spPr>
        <p:txBody>
          <a:bodyPr wrap="square" rtlCol="0">
            <a:spAutoFit/>
          </a:bodyPr>
          <a:lstStyle/>
          <a:p>
            <a:pPr algn="ctr" defTabSz="457200"/>
            <a:r>
              <a:rPr lang="en-GB" sz="1400" b="1" dirty="0">
                <a:solidFill>
                  <a:prstClr val="black"/>
                </a:solidFill>
                <a:latin typeface="Century Gothic" panose="020B0502020202020204" pitchFamily="34" charset="0"/>
              </a:rPr>
              <a:t>Always Remember…</a:t>
            </a:r>
          </a:p>
        </p:txBody>
      </p:sp>
      <p:sp>
        <p:nvSpPr>
          <p:cNvPr id="2" name="Rectangle 1"/>
          <p:cNvSpPr/>
          <p:nvPr/>
        </p:nvSpPr>
        <p:spPr>
          <a:xfrm>
            <a:off x="5250652" y="6155151"/>
            <a:ext cx="6706043" cy="5461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39" name="Rectangle 38">
            <a:extLst>
              <a:ext uri="{FF2B5EF4-FFF2-40B4-BE49-F238E27FC236}">
                <a16:creationId xmlns:a16="http://schemas.microsoft.com/office/drawing/2014/main" id="{C16746B9-7312-4D19-B734-261B8CF55A85}"/>
              </a:ext>
            </a:extLst>
          </p:cNvPr>
          <p:cNvSpPr/>
          <p:nvPr/>
        </p:nvSpPr>
        <p:spPr>
          <a:xfrm>
            <a:off x="8814887" y="2580316"/>
            <a:ext cx="3349545" cy="30650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smtClean="0">
                <a:solidFill>
                  <a:prstClr val="white"/>
                </a:solidFill>
                <a:latin typeface="Calibri" panose="020F0502020204030204"/>
              </a:rPr>
              <a:t>Sacred writings</a:t>
            </a:r>
            <a:endParaRPr lang="en-GB" b="1" dirty="0">
              <a:solidFill>
                <a:prstClr val="white"/>
              </a:solidFill>
              <a:latin typeface="Calibri" panose="020F0502020204030204"/>
            </a:endParaRPr>
          </a:p>
        </p:txBody>
      </p:sp>
      <p:sp>
        <p:nvSpPr>
          <p:cNvPr id="15" name="TextBox 14"/>
          <p:cNvSpPr txBox="1"/>
          <p:nvPr/>
        </p:nvSpPr>
        <p:spPr>
          <a:xfrm>
            <a:off x="5362451" y="6200896"/>
            <a:ext cx="6594243" cy="507831"/>
          </a:xfrm>
          <a:prstGeom prst="rect">
            <a:avLst/>
          </a:prstGeom>
          <a:noFill/>
          <a:ln>
            <a:noFill/>
          </a:ln>
        </p:spPr>
        <p:txBody>
          <a:bodyPr wrap="square" rtlCol="0">
            <a:spAutoFit/>
          </a:bodyPr>
          <a:lstStyle/>
          <a:p>
            <a:pPr defTabSz="457200"/>
            <a:r>
              <a:rPr lang="en-GB" sz="900" b="1" dirty="0">
                <a:solidFill>
                  <a:srgbClr val="7030A0"/>
                </a:solidFill>
                <a:latin typeface="Century Gothic" panose="020B0502020202020204" pitchFamily="34" charset="0"/>
              </a:rPr>
              <a:t>Activity </a:t>
            </a:r>
            <a:r>
              <a:rPr lang="en-GB" sz="900" b="1" dirty="0" smtClean="0">
                <a:solidFill>
                  <a:srgbClr val="7030A0"/>
                </a:solidFill>
                <a:latin typeface="Century Gothic" panose="020B0502020202020204" pitchFamily="34" charset="0"/>
              </a:rPr>
              <a:t>– Plan your evaluation answer to 12 mark questions.</a:t>
            </a:r>
          </a:p>
          <a:p>
            <a:pPr defTabSz="457200"/>
            <a:r>
              <a:rPr lang="en-GB" sz="900" dirty="0" smtClean="0">
                <a:solidFill>
                  <a:prstClr val="black"/>
                </a:solidFill>
                <a:latin typeface="Century Gothic" panose="020B0502020202020204" pitchFamily="34" charset="0"/>
              </a:rPr>
              <a:t>1. “</a:t>
            </a:r>
            <a:r>
              <a:rPr lang="en-GB" sz="900" dirty="0" smtClean="0">
                <a:solidFill>
                  <a:prstClr val="black"/>
                </a:solidFill>
                <a:latin typeface="Century Gothic" panose="020B0502020202020204" pitchFamily="34" charset="0"/>
              </a:rPr>
              <a:t>The most important duty of a Christian is to worship God.”  2. The best way to understand God is to go on a pilgrimage.”    3. “Evangelism is wrong.”   4. </a:t>
            </a:r>
            <a:r>
              <a:rPr lang="en-GB" sz="900" dirty="0" smtClean="0">
                <a:solidFill>
                  <a:prstClr val="black"/>
                </a:solidFill>
                <a:latin typeface="Century Gothic" panose="020B0502020202020204" pitchFamily="34" charset="0"/>
              </a:rPr>
              <a:t>“ Baptism is the most important sacrament.”</a:t>
            </a:r>
            <a:endParaRPr lang="en-GB" sz="900" dirty="0">
              <a:solidFill>
                <a:prstClr val="black"/>
              </a:solidFill>
              <a:latin typeface="Century Gothic" panose="020B0502020202020204" pitchFamily="34" charset="0"/>
            </a:endParaRPr>
          </a:p>
        </p:txBody>
      </p:sp>
      <p:sp>
        <p:nvSpPr>
          <p:cNvPr id="44" name="TextBox 43">
            <a:extLst>
              <a:ext uri="{FF2B5EF4-FFF2-40B4-BE49-F238E27FC236}">
                <a16:creationId xmlns:a16="http://schemas.microsoft.com/office/drawing/2014/main" id="{A8A8FE5F-B642-4AFA-BD2E-CADFAE64AE79}"/>
              </a:ext>
            </a:extLst>
          </p:cNvPr>
          <p:cNvSpPr txBox="1"/>
          <p:nvPr/>
        </p:nvSpPr>
        <p:spPr>
          <a:xfrm>
            <a:off x="8803633" y="1579091"/>
            <a:ext cx="2259961" cy="307777"/>
          </a:xfrm>
          <a:prstGeom prst="rect">
            <a:avLst/>
          </a:prstGeom>
          <a:noFill/>
          <a:ln>
            <a:noFill/>
          </a:ln>
        </p:spPr>
        <p:txBody>
          <a:bodyPr wrap="square" rtlCol="0">
            <a:spAutoFit/>
          </a:bodyPr>
          <a:lstStyle/>
          <a:p>
            <a:pPr algn="ctr" defTabSz="457200"/>
            <a:r>
              <a:rPr lang="en-GB" sz="1400" b="1" dirty="0">
                <a:solidFill>
                  <a:prstClr val="white"/>
                </a:solidFill>
                <a:latin typeface="Century Gothic" panose="020B0502020202020204" pitchFamily="34" charset="0"/>
              </a:rPr>
              <a:t>Deeper Learning… </a:t>
            </a:r>
          </a:p>
        </p:txBody>
      </p:sp>
      <p:pic>
        <p:nvPicPr>
          <p:cNvPr id="1028" name="Picture 4" descr="thin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3440" y="1512057"/>
            <a:ext cx="525463" cy="5254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99892">
            <a:off x="11177113" y="-30105"/>
            <a:ext cx="710444" cy="6827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87136">
            <a:off x="5284203" y="-58455"/>
            <a:ext cx="650875" cy="698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1" name="Rectangle 40"/>
          <p:cNvSpPr/>
          <p:nvPr/>
        </p:nvSpPr>
        <p:spPr>
          <a:xfrm>
            <a:off x="8870890" y="1889310"/>
            <a:ext cx="2796063" cy="6145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GB" sz="1200" dirty="0" smtClean="0">
                <a:solidFill>
                  <a:schemeClr val="tx1"/>
                </a:solidFill>
                <a:latin typeface="Calibri" panose="020F0502020204030204"/>
              </a:rPr>
              <a:t>Create a connection map to </a:t>
            </a:r>
            <a:r>
              <a:rPr lang="en-GB" sz="1200" dirty="0" smtClean="0">
                <a:solidFill>
                  <a:schemeClr val="tx1"/>
                </a:solidFill>
                <a:latin typeface="Calibri" panose="020F0502020204030204"/>
              </a:rPr>
              <a:t>show the role of the church in the local community and the world wide community. </a:t>
            </a:r>
            <a:endParaRPr lang="en-GB" sz="1200" dirty="0">
              <a:solidFill>
                <a:schemeClr val="tx1"/>
              </a:solidFill>
              <a:latin typeface="Calibri" panose="020F0502020204030204"/>
            </a:endParaRPr>
          </a:p>
        </p:txBody>
      </p:sp>
      <p:pic>
        <p:nvPicPr>
          <p:cNvPr id="3" name="Picture 2"/>
          <p:cNvPicPr>
            <a:picLocks noChangeAspect="1"/>
          </p:cNvPicPr>
          <p:nvPr/>
        </p:nvPicPr>
        <p:blipFill>
          <a:blip r:embed="rId6"/>
          <a:stretch>
            <a:fillRect/>
          </a:stretch>
        </p:blipFill>
        <p:spPr>
          <a:xfrm>
            <a:off x="5152326" y="508563"/>
            <a:ext cx="1088706" cy="641440"/>
          </a:xfrm>
          <a:prstGeom prst="rect">
            <a:avLst/>
          </a:prstGeom>
        </p:spPr>
      </p:pic>
      <p:pic>
        <p:nvPicPr>
          <p:cNvPr id="26" name="Picture 25"/>
          <p:cNvPicPr>
            <a:picLocks noChangeAspect="1"/>
          </p:cNvPicPr>
          <p:nvPr/>
        </p:nvPicPr>
        <p:blipFill>
          <a:blip r:embed="rId7"/>
          <a:stretch>
            <a:fillRect/>
          </a:stretch>
        </p:blipFill>
        <p:spPr>
          <a:xfrm>
            <a:off x="8812157" y="4108402"/>
            <a:ext cx="2110132" cy="1334357"/>
          </a:xfrm>
          <a:prstGeom prst="rect">
            <a:avLst/>
          </a:prstGeom>
        </p:spPr>
      </p:pic>
      <p:pic>
        <p:nvPicPr>
          <p:cNvPr id="40" name="Picture 3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08360" y="3021472"/>
            <a:ext cx="1821050" cy="932451"/>
          </a:xfrm>
          <a:prstGeom prst="rect">
            <a:avLst/>
          </a:prstGeom>
          <a:noFill/>
        </p:spPr>
      </p:pic>
      <p:pic>
        <p:nvPicPr>
          <p:cNvPr id="32" name="Picture 31"/>
          <p:cNvPicPr>
            <a:picLocks noChangeAspect="1"/>
          </p:cNvPicPr>
          <p:nvPr/>
        </p:nvPicPr>
        <p:blipFill>
          <a:blip r:embed="rId9"/>
          <a:stretch>
            <a:fillRect/>
          </a:stretch>
        </p:blipFill>
        <p:spPr>
          <a:xfrm>
            <a:off x="10626505" y="3862718"/>
            <a:ext cx="1502905" cy="1166230"/>
          </a:xfrm>
          <a:prstGeom prst="rect">
            <a:avLst/>
          </a:prstGeom>
        </p:spPr>
      </p:pic>
      <p:pic>
        <p:nvPicPr>
          <p:cNvPr id="12" name="Picture 11"/>
          <p:cNvPicPr>
            <a:picLocks noChangeAspect="1"/>
          </p:cNvPicPr>
          <p:nvPr/>
        </p:nvPicPr>
        <p:blipFill>
          <a:blip r:embed="rId10"/>
          <a:stretch>
            <a:fillRect/>
          </a:stretch>
        </p:blipFill>
        <p:spPr>
          <a:xfrm>
            <a:off x="5182203" y="1539866"/>
            <a:ext cx="1058830" cy="704973"/>
          </a:xfrm>
          <a:prstGeom prst="rect">
            <a:avLst/>
          </a:prstGeom>
        </p:spPr>
      </p:pic>
      <p:pic>
        <p:nvPicPr>
          <p:cNvPr id="13" name="Picture 12"/>
          <p:cNvPicPr>
            <a:picLocks noChangeAspect="1"/>
          </p:cNvPicPr>
          <p:nvPr/>
        </p:nvPicPr>
        <p:blipFill>
          <a:blip r:embed="rId11"/>
          <a:stretch>
            <a:fillRect/>
          </a:stretch>
        </p:blipFill>
        <p:spPr>
          <a:xfrm>
            <a:off x="8861745" y="2963299"/>
            <a:ext cx="1701547" cy="1272145"/>
          </a:xfrm>
          <a:prstGeom prst="rect">
            <a:avLst/>
          </a:prstGeom>
        </p:spPr>
      </p:pic>
      <p:pic>
        <p:nvPicPr>
          <p:cNvPr id="14" name="Picture 13"/>
          <p:cNvPicPr>
            <a:picLocks noChangeAspect="1"/>
          </p:cNvPicPr>
          <p:nvPr/>
        </p:nvPicPr>
        <p:blipFill>
          <a:blip r:embed="rId12"/>
          <a:stretch>
            <a:fillRect/>
          </a:stretch>
        </p:blipFill>
        <p:spPr>
          <a:xfrm>
            <a:off x="10519715" y="4871186"/>
            <a:ext cx="1716484" cy="870154"/>
          </a:xfrm>
          <a:prstGeom prst="rect">
            <a:avLst/>
          </a:prstGeom>
        </p:spPr>
      </p:pic>
      <p:pic>
        <p:nvPicPr>
          <p:cNvPr id="16" name="Picture 15"/>
          <p:cNvPicPr>
            <a:picLocks noChangeAspect="1"/>
          </p:cNvPicPr>
          <p:nvPr/>
        </p:nvPicPr>
        <p:blipFill>
          <a:blip r:embed="rId13"/>
          <a:stretch>
            <a:fillRect/>
          </a:stretch>
        </p:blipFill>
        <p:spPr>
          <a:xfrm>
            <a:off x="8877836" y="5330492"/>
            <a:ext cx="1748669" cy="647221"/>
          </a:xfrm>
          <a:prstGeom prst="rect">
            <a:avLst/>
          </a:prstGeom>
        </p:spPr>
      </p:pic>
      <p:pic>
        <p:nvPicPr>
          <p:cNvPr id="18" name="Picture 17"/>
          <p:cNvPicPr>
            <a:picLocks noChangeAspect="1"/>
          </p:cNvPicPr>
          <p:nvPr/>
        </p:nvPicPr>
        <p:blipFill>
          <a:blip r:embed="rId14"/>
          <a:stretch>
            <a:fillRect/>
          </a:stretch>
        </p:blipFill>
        <p:spPr>
          <a:xfrm>
            <a:off x="5188527" y="2625431"/>
            <a:ext cx="1083278" cy="783747"/>
          </a:xfrm>
          <a:prstGeom prst="rect">
            <a:avLst/>
          </a:prstGeom>
        </p:spPr>
      </p:pic>
      <p:pic>
        <p:nvPicPr>
          <p:cNvPr id="20" name="Picture 19"/>
          <p:cNvPicPr>
            <a:picLocks noChangeAspect="1"/>
          </p:cNvPicPr>
          <p:nvPr/>
        </p:nvPicPr>
        <p:blipFill>
          <a:blip r:embed="rId15"/>
          <a:stretch>
            <a:fillRect/>
          </a:stretch>
        </p:blipFill>
        <p:spPr>
          <a:xfrm>
            <a:off x="5182203" y="3419963"/>
            <a:ext cx="1139191" cy="958606"/>
          </a:xfrm>
          <a:prstGeom prst="rect">
            <a:avLst/>
          </a:prstGeom>
        </p:spPr>
      </p:pic>
      <p:pic>
        <p:nvPicPr>
          <p:cNvPr id="23" name="Picture 22"/>
          <p:cNvPicPr>
            <a:picLocks noChangeAspect="1"/>
          </p:cNvPicPr>
          <p:nvPr/>
        </p:nvPicPr>
        <p:blipFill>
          <a:blip r:embed="rId16"/>
          <a:stretch>
            <a:fillRect/>
          </a:stretch>
        </p:blipFill>
        <p:spPr>
          <a:xfrm>
            <a:off x="5198614" y="4365714"/>
            <a:ext cx="1073191" cy="1004779"/>
          </a:xfrm>
          <a:prstGeom prst="rect">
            <a:avLst/>
          </a:prstGeom>
        </p:spPr>
      </p:pic>
      <p:pic>
        <p:nvPicPr>
          <p:cNvPr id="24" name="Picture 23"/>
          <p:cNvPicPr>
            <a:picLocks noChangeAspect="1"/>
          </p:cNvPicPr>
          <p:nvPr/>
        </p:nvPicPr>
        <p:blipFill>
          <a:blip r:embed="rId17"/>
          <a:stretch>
            <a:fillRect/>
          </a:stretch>
        </p:blipFill>
        <p:spPr>
          <a:xfrm>
            <a:off x="5201842" y="5377566"/>
            <a:ext cx="1129135" cy="825132"/>
          </a:xfrm>
          <a:prstGeom prst="rect">
            <a:avLst/>
          </a:prstGeom>
        </p:spPr>
      </p:pic>
    </p:spTree>
    <p:extLst>
      <p:ext uri="{BB962C8B-B14F-4D97-AF65-F5344CB8AC3E}">
        <p14:creationId xmlns:p14="http://schemas.microsoft.com/office/powerpoint/2010/main" val="1291548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730</Words>
  <Application>Microsoft Office PowerPoint</Application>
  <PresentationFormat>Widescreen</PresentationFormat>
  <Paragraphs>54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Company>Atherton Community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Gibson</dc:creator>
  <cp:lastModifiedBy>Debbie Gibson</cp:lastModifiedBy>
  <cp:revision>30</cp:revision>
  <cp:lastPrinted>2019-06-21T15:49:00Z</cp:lastPrinted>
  <dcterms:created xsi:type="dcterms:W3CDTF">2019-06-14T09:59:46Z</dcterms:created>
  <dcterms:modified xsi:type="dcterms:W3CDTF">2019-06-28T15:11:00Z</dcterms:modified>
</cp:coreProperties>
</file>