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3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6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6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3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2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7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2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1290-F901-4454-9054-162EEA91BBA2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C8D3-0049-4EDD-98BD-E497F3A9EE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25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13374"/>
              </p:ext>
            </p:extLst>
          </p:nvPr>
        </p:nvGraphicFramePr>
        <p:xfrm>
          <a:off x="270016" y="-10284"/>
          <a:ext cx="2581982" cy="186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467">
                  <a:extLst>
                    <a:ext uri="{9D8B030D-6E8A-4147-A177-3AD203B41FA5}">
                      <a16:colId xmlns:a16="http://schemas.microsoft.com/office/drawing/2014/main" val="3453008208"/>
                    </a:ext>
                  </a:extLst>
                </a:gridCol>
                <a:gridCol w="1822515">
                  <a:extLst>
                    <a:ext uri="{9D8B030D-6E8A-4147-A177-3AD203B41FA5}">
                      <a16:colId xmlns:a16="http://schemas.microsoft.com/office/drawing/2014/main" val="535879223"/>
                    </a:ext>
                  </a:extLst>
                </a:gridCol>
              </a:tblGrid>
              <a:tr h="2217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The structure of the Earth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62443"/>
                  </a:ext>
                </a:extLst>
              </a:tr>
              <a:tr h="465310">
                <a:tc>
                  <a:txBody>
                    <a:bodyPr/>
                    <a:lstStyle/>
                    <a:p>
                      <a:r>
                        <a:rPr lang="en-GB" sz="800" b="1" dirty="0"/>
                        <a:t>The Crust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Varies in thickness</a:t>
                      </a:r>
                      <a:r>
                        <a:rPr lang="en-GB" sz="800" baseline="0" dirty="0"/>
                        <a:t> (5-10km) beneath the ocean. Made up of several large plates.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618233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Mantle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Widest layer</a:t>
                      </a:r>
                      <a:r>
                        <a:rPr lang="en-GB" sz="800" baseline="0" dirty="0"/>
                        <a:t> (2900km thick). The heat and pressure means the rock is in a liquid state that is in a state of convection.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90844"/>
                  </a:ext>
                </a:extLst>
              </a:tr>
              <a:tr h="589393">
                <a:tc>
                  <a:txBody>
                    <a:bodyPr/>
                    <a:lstStyle/>
                    <a:p>
                      <a:r>
                        <a:rPr lang="en-GB" sz="800" b="1" dirty="0"/>
                        <a:t>The Inner</a:t>
                      </a:r>
                      <a:r>
                        <a:rPr lang="en-GB" sz="800" b="1" baseline="0" dirty="0"/>
                        <a:t> and outer </a:t>
                      </a:r>
                      <a:r>
                        <a:rPr lang="en-GB" sz="800" b="1" dirty="0"/>
                        <a:t>Core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Hottest section (5000 degrees)</a:t>
                      </a:r>
                      <a:r>
                        <a:rPr lang="en-GB" sz="800" baseline="0" dirty="0"/>
                        <a:t>. Mostly made of iron and nickel and is 4x denser than the crust. Inner section is solid whereas outer layer is liquid. </a:t>
                      </a: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661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63784"/>
              </p:ext>
            </p:extLst>
          </p:nvPr>
        </p:nvGraphicFramePr>
        <p:xfrm>
          <a:off x="278199" y="1863345"/>
          <a:ext cx="3437299" cy="21477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4">
                  <a:extLst>
                    <a:ext uri="{9D8B030D-6E8A-4147-A177-3AD203B41FA5}">
                      <a16:colId xmlns:a16="http://schemas.microsoft.com/office/drawing/2014/main" val="1264221952"/>
                    </a:ext>
                  </a:extLst>
                </a:gridCol>
                <a:gridCol w="3158865">
                  <a:extLst>
                    <a:ext uri="{9D8B030D-6E8A-4147-A177-3AD203B41FA5}">
                      <a16:colId xmlns:a16="http://schemas.microsoft.com/office/drawing/2014/main" val="4239992382"/>
                    </a:ext>
                  </a:extLst>
                </a:gridCol>
              </a:tblGrid>
              <a:tr h="1984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Convection Currents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81460"/>
                  </a:ext>
                </a:extLst>
              </a:tr>
              <a:tr h="31191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The crust is divided into tectonic plates which are moving due to convection currents in the mantle.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75077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Radioactive decay of some of the elements in the core and mantle generate a lot of heat.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165211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When lower parts of the mantle molten rock (Magma) heat up they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less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rise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0971174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As they move towards the top they cool down, become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more dense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slowly sink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65952683"/>
                  </a:ext>
                </a:extLst>
              </a:tr>
              <a:tr h="2579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These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circular movements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of semi-molten rock are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convection currents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1827020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Convection currents create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drag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on the base of the tectonic plates and this causes them to move.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278095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78281"/>
              </p:ext>
            </p:extLst>
          </p:nvPr>
        </p:nvGraphicFramePr>
        <p:xfrm>
          <a:off x="280493" y="3999744"/>
          <a:ext cx="3432709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1035">
                  <a:extLst>
                    <a:ext uri="{9D8B030D-6E8A-4147-A177-3AD203B41FA5}">
                      <a16:colId xmlns:a16="http://schemas.microsoft.com/office/drawing/2014/main" val="3386770275"/>
                    </a:ext>
                  </a:extLst>
                </a:gridCol>
                <a:gridCol w="94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582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Types of Plate Margins</a:t>
                      </a:r>
                      <a:endParaRPr lang="en-GB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945711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Destructive Plate</a:t>
                      </a:r>
                      <a:r>
                        <a:rPr lang="en-GB" sz="800" baseline="0" dirty="0"/>
                        <a:t> </a:t>
                      </a:r>
                      <a:r>
                        <a:rPr lang="en-GB" sz="800" dirty="0"/>
                        <a:t>Margin</a:t>
                      </a:r>
                      <a:endParaRPr lang="en-GB" sz="80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72997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When the denser plate </a:t>
                      </a:r>
                      <a:r>
                        <a:rPr lang="en-GB" sz="800" baseline="0" dirty="0" err="1"/>
                        <a:t>subducts</a:t>
                      </a:r>
                      <a:r>
                        <a:rPr lang="en-GB" sz="800" baseline="0" dirty="0"/>
                        <a:t> beneath the other, friction causes it to melt and become molten magma. The magma forces its ways up to the surface to form a volcano. This margin is also responsible for devastating earthquakes.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295512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Constructive Plate Margin</a:t>
                      </a:r>
                      <a:endParaRPr lang="en-GB" sz="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48734"/>
                  </a:ext>
                </a:extLst>
              </a:tr>
              <a:tr h="574295">
                <a:tc>
                  <a:txBody>
                    <a:bodyPr/>
                    <a:lstStyle/>
                    <a:p>
                      <a:pPr algn="l"/>
                      <a:r>
                        <a:rPr lang="en-GB" sz="800" dirty="0"/>
                        <a:t>Here two plates are moving apart causing new magma to reach the surface through the gap. Volcanoes</a:t>
                      </a:r>
                      <a:r>
                        <a:rPr lang="en-GB" sz="800" baseline="0" dirty="0"/>
                        <a:t> formed along this crack cause a </a:t>
                      </a:r>
                      <a:r>
                        <a:rPr lang="en-GB" sz="800" dirty="0"/>
                        <a:t>submarine mountain</a:t>
                      </a:r>
                      <a:r>
                        <a:rPr lang="en-GB" sz="800" baseline="0" dirty="0"/>
                        <a:t> range such as those in the Mid Atlantic Ridge.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50573"/>
                  </a:ext>
                </a:extLst>
              </a:tr>
              <a:tr h="21158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Conservative Plate Margin</a:t>
                      </a:r>
                      <a:endParaRPr lang="en-GB" sz="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63744"/>
                  </a:ext>
                </a:extLst>
              </a:tr>
              <a:tr h="695199"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effectLst/>
                        </a:rPr>
                        <a:t>A conservative plate boundary</a:t>
                      </a:r>
                      <a:r>
                        <a:rPr lang="en-GB" sz="800" baseline="0" dirty="0">
                          <a:effectLst/>
                        </a:rPr>
                        <a:t> </a:t>
                      </a:r>
                      <a:r>
                        <a:rPr lang="en-GB" sz="800" dirty="0">
                          <a:effectLst/>
                        </a:rPr>
                        <a:t>occurs where plates slide past each other in opposite directions, or in the same direction but at different speeds. This is responsible for earthquakes such as the</a:t>
                      </a:r>
                      <a:r>
                        <a:rPr lang="en-GB" sz="800" baseline="0" dirty="0">
                          <a:effectLst/>
                        </a:rPr>
                        <a:t> ones happening along the San Andreas Fault, USA.</a:t>
                      </a:r>
                      <a:endParaRPr lang="en-GB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8495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407" t="23051" r="33358" b="20037"/>
          <a:stretch/>
        </p:blipFill>
        <p:spPr>
          <a:xfrm>
            <a:off x="2585380" y="4266571"/>
            <a:ext cx="769901" cy="785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129" t="24034" r="34735" b="25511"/>
          <a:stretch/>
        </p:blipFill>
        <p:spPr>
          <a:xfrm>
            <a:off x="2573295" y="6033704"/>
            <a:ext cx="775785" cy="80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7235" t="21307" r="32387" b="21875"/>
          <a:stretch/>
        </p:blipFill>
        <p:spPr>
          <a:xfrm>
            <a:off x="2585380" y="5172101"/>
            <a:ext cx="763700" cy="861203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97042"/>
              </p:ext>
            </p:extLst>
          </p:nvPr>
        </p:nvGraphicFramePr>
        <p:xfrm>
          <a:off x="3769475" y="5042154"/>
          <a:ext cx="3219227" cy="934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9227">
                  <a:extLst>
                    <a:ext uri="{9D8B030D-6E8A-4147-A177-3AD203B41FA5}">
                      <a16:colId xmlns:a16="http://schemas.microsoft.com/office/drawing/2014/main" val="4031390204"/>
                    </a:ext>
                  </a:extLst>
                </a:gridCol>
              </a:tblGrid>
              <a:tr h="2334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Causes of Earthquakes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1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r>
                        <a:rPr lang="en-GB" altLang="en-US" sz="800" dirty="0"/>
                        <a:t>Earthquakes are caused when two plates become </a:t>
                      </a:r>
                      <a:r>
                        <a:rPr lang="en-GB" altLang="en-US" sz="800" b="1" u="sng" dirty="0"/>
                        <a:t>locked</a:t>
                      </a:r>
                      <a:r>
                        <a:rPr lang="en-GB" altLang="en-US" sz="800" b="1" dirty="0"/>
                        <a:t> </a:t>
                      </a:r>
                      <a:r>
                        <a:rPr lang="en-GB" altLang="en-US" sz="800" dirty="0"/>
                        <a:t>causing </a:t>
                      </a:r>
                      <a:r>
                        <a:rPr lang="en-GB" altLang="en-US" sz="800" b="1" u="sng" dirty="0"/>
                        <a:t>friction</a:t>
                      </a:r>
                      <a:r>
                        <a:rPr lang="en-GB" altLang="en-US" sz="800" u="none" dirty="0"/>
                        <a:t> to </a:t>
                      </a:r>
                      <a:r>
                        <a:rPr lang="en-GB" altLang="en-US" sz="800" dirty="0"/>
                        <a:t>build up. From this </a:t>
                      </a:r>
                      <a:r>
                        <a:rPr lang="en-GB" altLang="en-US" sz="800" b="1" u="sng" dirty="0"/>
                        <a:t>stress</a:t>
                      </a:r>
                      <a:r>
                        <a:rPr lang="en-GB" altLang="en-US" sz="800" dirty="0"/>
                        <a:t>, the </a:t>
                      </a:r>
                      <a:r>
                        <a:rPr lang="en-GB" altLang="en-US" sz="800" b="1" u="sng" dirty="0"/>
                        <a:t>pressure</a:t>
                      </a:r>
                      <a:r>
                        <a:rPr lang="en-GB" altLang="en-US" sz="800" dirty="0"/>
                        <a:t> will eventually be released, triggering the plates to move into a new position.  This movement causes energy in the form of </a:t>
                      </a:r>
                      <a:r>
                        <a:rPr lang="en-GB" altLang="en-US" sz="800" b="1" u="sng" dirty="0"/>
                        <a:t>seismic waves</a:t>
                      </a:r>
                      <a:r>
                        <a:rPr lang="en-GB" altLang="en-US" sz="800" dirty="0"/>
                        <a:t>, to travel from the </a:t>
                      </a:r>
                      <a:r>
                        <a:rPr lang="en-GB" altLang="en-US" sz="800" b="1" u="sng" dirty="0"/>
                        <a:t>focus</a:t>
                      </a:r>
                      <a:r>
                        <a:rPr lang="en-GB" altLang="en-US" sz="800" dirty="0"/>
                        <a:t> towards the </a:t>
                      </a:r>
                      <a:r>
                        <a:rPr lang="en-GB" altLang="en-US" sz="800" b="1" u="sng" dirty="0"/>
                        <a:t>epicentre</a:t>
                      </a:r>
                      <a:r>
                        <a:rPr lang="en-GB" altLang="en-US" sz="800" dirty="0"/>
                        <a:t>. As a result, the crust vibrates triggering an earthquake.</a:t>
                      </a:r>
                      <a:endParaRPr lang="en-GB" altLang="en-US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69804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28" y="5973039"/>
            <a:ext cx="910813" cy="861345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16924"/>
              </p:ext>
            </p:extLst>
          </p:nvPr>
        </p:nvGraphicFramePr>
        <p:xfrm>
          <a:off x="3780434" y="5943002"/>
          <a:ext cx="2213457" cy="9280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3457">
                  <a:extLst>
                    <a:ext uri="{9D8B030D-6E8A-4147-A177-3AD203B41FA5}">
                      <a16:colId xmlns:a16="http://schemas.microsoft.com/office/drawing/2014/main" val="124995289"/>
                    </a:ext>
                  </a:extLst>
                </a:gridCol>
              </a:tblGrid>
              <a:tr h="318477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The point directly above the focus, where the seismic waves reach first, is called the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EPICENTRE</a:t>
                      </a:r>
                      <a:r>
                        <a:rPr lang="en-GB" altLang="en-US" sz="7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902671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SEISMIC WAVES </a:t>
                      </a:r>
                      <a:r>
                        <a:rPr lang="en-GB" altLang="en-US" sz="700" dirty="0"/>
                        <a:t>(energy waves) travel out from the focus.  </a:t>
                      </a:r>
                      <a:endParaRPr lang="en-GB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04652"/>
                  </a:ext>
                </a:extLst>
              </a:tr>
              <a:tr h="252909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700" dirty="0"/>
                        <a:t>The point at which pressure is released is called the</a:t>
                      </a:r>
                      <a:r>
                        <a:rPr lang="en-GB" altLang="en-US" sz="700" b="1" dirty="0"/>
                        <a:t> </a:t>
                      </a:r>
                      <a:r>
                        <a:rPr lang="en-GB" altLang="en-US" sz="700" b="1" dirty="0">
                          <a:solidFill>
                            <a:srgbClr val="FF0000"/>
                          </a:solidFill>
                        </a:rPr>
                        <a:t>FOCUS</a:t>
                      </a:r>
                      <a:r>
                        <a:rPr lang="en-GB" altLang="en-US" sz="700" dirty="0"/>
                        <a:t>. </a:t>
                      </a:r>
                      <a:endParaRPr lang="en-GB" altLang="en-US" sz="7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6149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29384"/>
              </p:ext>
            </p:extLst>
          </p:nvPr>
        </p:nvGraphicFramePr>
        <p:xfrm>
          <a:off x="2738016" y="20399"/>
          <a:ext cx="4275189" cy="18658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94199">
                  <a:extLst>
                    <a:ext uri="{9D8B030D-6E8A-4147-A177-3AD203B41FA5}">
                      <a16:colId xmlns:a16="http://schemas.microsoft.com/office/drawing/2014/main" val="2845525706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2085550518"/>
                    </a:ext>
                  </a:extLst>
                </a:gridCol>
                <a:gridCol w="1790495">
                  <a:extLst>
                    <a:ext uri="{9D8B030D-6E8A-4147-A177-3AD203B41FA5}">
                      <a16:colId xmlns:a16="http://schemas.microsoft.com/office/drawing/2014/main" val="997290261"/>
                    </a:ext>
                  </a:extLst>
                </a:gridCol>
              </a:tblGrid>
              <a:tr h="222536">
                <a:tc gridSpan="3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/>
                        <a:t>Volcanic Hazards</a:t>
                      </a:r>
                    </a:p>
                  </a:txBody>
                  <a:tcPr marL="49358" marR="49358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u="none" dirty="0"/>
                    </a:p>
                  </a:txBody>
                  <a:tcPr marL="49358" marR="49358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2128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Ash cloud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Small pieces of pulverised rock and glass which are thrown into the atmosphere.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3660049803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Gas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Sulphur dioxide, water vapour and carbon dioxide come out of the volcano.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1538470440"/>
                  </a:ext>
                </a:extLst>
              </a:tr>
              <a:tr h="2978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Lahar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volcanic mudflow which usually runs down a valley side on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494017905"/>
                  </a:ext>
                </a:extLst>
              </a:tr>
              <a:tr h="446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Pyroclastic flow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fast moving current of super-heated gas and ash (1000</a:t>
                      </a:r>
                      <a:r>
                        <a:rPr lang="en-GB" sz="800" baseline="30000" dirty="0">
                          <a:effectLst/>
                        </a:rPr>
                        <a:t>o</a:t>
                      </a:r>
                      <a:r>
                        <a:rPr lang="en-GB" sz="800" dirty="0">
                          <a:effectLst/>
                        </a:rPr>
                        <a:t>C). They travel at 450mph.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143365449"/>
                  </a:ext>
                </a:extLst>
              </a:tr>
              <a:tr h="302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Volcanic bomb</a:t>
                      </a: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 thick (viscous) lava fragment that is ejected from the volcano. 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8" marR="49358" marT="0" marB="0"/>
                </a:tc>
                <a:extLst>
                  <a:ext uri="{0D108BD9-81ED-4DB2-BD59-A6C34878D82A}">
                    <a16:rowId xmlns:a16="http://schemas.microsoft.com/office/drawing/2014/main" val="247257833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6051668" y="6168494"/>
            <a:ext cx="459901" cy="158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962809" y="6326558"/>
            <a:ext cx="206307" cy="126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900539" y="6540766"/>
            <a:ext cx="459901" cy="1719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37787"/>
              </p:ext>
            </p:extLst>
          </p:nvPr>
        </p:nvGraphicFramePr>
        <p:xfrm>
          <a:off x="7006854" y="2102377"/>
          <a:ext cx="2899146" cy="26742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9146">
                  <a:extLst>
                    <a:ext uri="{9D8B030D-6E8A-4147-A177-3AD203B41FA5}">
                      <a16:colId xmlns:a16="http://schemas.microsoft.com/office/drawing/2014/main" val="978967787"/>
                    </a:ext>
                  </a:extLst>
                </a:gridCol>
              </a:tblGrid>
              <a:tr h="20742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Earthquake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07736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u="none" dirty="0"/>
                        <a:t>PREDICTING</a:t>
                      </a:r>
                      <a:endParaRPr lang="en-GB" sz="7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69186"/>
                  </a:ext>
                </a:extLst>
              </a:tr>
              <a:tr h="11556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u="none" dirty="0"/>
                        <a:t>Methods include: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Satellite surveying (tracks changes in the earth’s surface)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Laser reflector (surveys movement across fault lines)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Radon gas sensor (radon gas is released when plates move so this finds that)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Seismometer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Water table level (water levels fluctuate before an earthquake).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dirty="0"/>
                        <a:t>Scientists also use seismic records to predict when the next event will occur.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524750"/>
                  </a:ext>
                </a:extLst>
              </a:tr>
              <a:tr h="192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800" u="none" dirty="0"/>
                        <a:t>PROTECTION</a:t>
                      </a:r>
                      <a:endParaRPr lang="en-GB" sz="8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30741"/>
                  </a:ext>
                </a:extLst>
              </a:tr>
              <a:tr h="7387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800" dirty="0"/>
                        <a:t>You can’t stop earthquakes, so earthquake-prone regions follow these three methods to reduce potential damage: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Building earthquake-resistant buildings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Raising public awareness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dirty="0"/>
                        <a:t>Improving earthquake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17397"/>
                  </a:ext>
                </a:extLst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028" y="256092"/>
            <a:ext cx="1699483" cy="1565237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20199"/>
              </p:ext>
            </p:extLst>
          </p:nvPr>
        </p:nvGraphicFramePr>
        <p:xfrm>
          <a:off x="7006855" y="9395"/>
          <a:ext cx="2899146" cy="2051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9573">
                  <a:extLst>
                    <a:ext uri="{9D8B030D-6E8A-4147-A177-3AD203B41FA5}">
                      <a16:colId xmlns:a16="http://schemas.microsoft.com/office/drawing/2014/main" val="3091445725"/>
                    </a:ext>
                  </a:extLst>
                </a:gridCol>
                <a:gridCol w="1449573">
                  <a:extLst>
                    <a:ext uri="{9D8B030D-6E8A-4147-A177-3AD203B41FA5}">
                      <a16:colId xmlns:a16="http://schemas.microsoft.com/office/drawing/2014/main" val="72750218"/>
                    </a:ext>
                  </a:extLst>
                </a:gridCol>
              </a:tblGrid>
              <a:tr h="2245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Managing</a:t>
                      </a:r>
                      <a:r>
                        <a:rPr lang="en-GB" sz="800" baseline="0" dirty="0">
                          <a:effectLst/>
                        </a:rPr>
                        <a:t> Volcanic Eruptions</a:t>
                      </a:r>
                      <a:endParaRPr lang="en-GB" sz="8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147131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Warning signs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Monitoring techniques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36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Small earthquakes are caused as magma rises up.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u="none" dirty="0">
                          <a:effectLst/>
                        </a:rPr>
                        <a:t>Seismometers are used to detect earthquakes.</a:t>
                      </a:r>
                      <a:endParaRPr lang="en-GB" sz="800" u="non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0530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Temperatures around the volcano rise as activity increases.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Thermal imaging and satellite cameras can be used to detect heat around a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019020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When a volcano is close to erupting it starts to release gases. 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dirty="0">
                          <a:effectLst/>
                        </a:rPr>
                        <a:t>Gas samples may be taken and chemical sensors used to measure sulphur levels.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9952465"/>
                  </a:ext>
                </a:extLst>
              </a:tr>
              <a:tr h="1683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</a:rPr>
                        <a:t>Preparation</a:t>
                      </a:r>
                      <a:endParaRPr lang="en-GB" sz="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2603487"/>
                  </a:ext>
                </a:extLst>
              </a:tr>
              <a:tr h="113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Creating an exclusion zone around the volcano.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Being ready and able to evacuate residents.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9523777"/>
                  </a:ext>
                </a:extLst>
              </a:tr>
              <a:tr h="227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Having an emergency supply of basic provisions, such as food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u="none" kern="1200" dirty="0">
                          <a:effectLst/>
                        </a:rPr>
                        <a:t>Trained emergency services and a good communication system.</a:t>
                      </a:r>
                      <a:endParaRPr lang="en-GB" sz="800" b="0" u="non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56010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48582"/>
              </p:ext>
            </p:extLst>
          </p:nvPr>
        </p:nvGraphicFramePr>
        <p:xfrm>
          <a:off x="7013205" y="4701309"/>
          <a:ext cx="2923966" cy="21573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1983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461983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2113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Project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560584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Research a recent Volcanic eruption and produce a fact file about it.  Make sure you include information on location, date, time, length of eruption &amp; type of volcano.  </a:t>
                      </a: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do this digitally or on paper but you must submit this as a printed piece of work.  Also include: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124290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u="sng" dirty="0"/>
                        <a:t>Effects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Detail all the effects of the eruption.  </a:t>
                      </a:r>
                      <a:r>
                        <a:rPr lang="en-GB" sz="800" dirty="0">
                          <a:latin typeface="+mn-lt"/>
                        </a:rPr>
                        <a:t>Make sure you include both short/long &amp; primary/secondary  impacts, whether effects would have been as bad if country was a HIC/LIC and did any effects impact other countries?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1" u="sng" dirty="0"/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/>
                        <a:t>What methods of prediction and warnings were in place?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n-lt"/>
                        </a:rPr>
                        <a:t>How effective were they and could these be improved?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+mn-lt"/>
                        </a:rPr>
                        <a:t>Was there any management needed outside of the country the eruption took place 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15" y="6360145"/>
            <a:ext cx="488258" cy="48825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58" y="2126134"/>
            <a:ext cx="497706" cy="5761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08813" y="3696683"/>
            <a:ext cx="34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of Natural Hazards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05137" y="3447755"/>
            <a:ext cx="451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Tectonic Hazards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8B55BBF-E938-4C85-86BB-64E6E0D4A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72449"/>
              </p:ext>
            </p:extLst>
          </p:nvPr>
        </p:nvGraphicFramePr>
        <p:xfrm>
          <a:off x="3705137" y="1873841"/>
          <a:ext cx="3289030" cy="1569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4515">
                  <a:extLst>
                    <a:ext uri="{9D8B030D-6E8A-4147-A177-3AD203B41FA5}">
                      <a16:colId xmlns:a16="http://schemas.microsoft.com/office/drawing/2014/main" val="1803496624"/>
                    </a:ext>
                  </a:extLst>
                </a:gridCol>
                <a:gridCol w="1644515">
                  <a:extLst>
                    <a:ext uri="{9D8B030D-6E8A-4147-A177-3AD203B41FA5}">
                      <a16:colId xmlns:a16="http://schemas.microsoft.com/office/drawing/2014/main" val="1291518246"/>
                    </a:ext>
                  </a:extLst>
                </a:gridCol>
              </a:tblGrid>
              <a:tr h="1529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strike="noStrike" dirty="0"/>
                        <a:t>LIC -CS:</a:t>
                      </a:r>
                      <a:r>
                        <a:rPr lang="en-GB" sz="800" strike="noStrike" baseline="0" dirty="0"/>
                        <a:t>  Haiti Earthquake 2010</a:t>
                      </a:r>
                      <a:endParaRPr lang="en-GB" sz="800" strike="noStrik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472908"/>
                  </a:ext>
                </a:extLst>
              </a:tr>
              <a:tr h="399916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Causes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On a conservative plate margin,</a:t>
                      </a:r>
                      <a:r>
                        <a:rPr lang="en-GB" sz="700" strike="noStrike" baseline="0" dirty="0"/>
                        <a:t> involving the Caribbean &amp; North American plates.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/>
                        <a:t>The </a:t>
                      </a:r>
                      <a:r>
                        <a:rPr lang="en-GB" sz="700" u="sng" strike="noStrike" baseline="0" dirty="0"/>
                        <a:t>magnitude 7.0 earthquake </a:t>
                      </a:r>
                      <a:r>
                        <a:rPr lang="en-GB" sz="700" strike="noStrike" baseline="0" dirty="0"/>
                        <a:t>was only </a:t>
                      </a:r>
                      <a:r>
                        <a:rPr lang="en-GB" sz="700" u="sng" strike="noStrike" baseline="0" dirty="0"/>
                        <a:t>15 miles </a:t>
                      </a:r>
                      <a:r>
                        <a:rPr lang="en-GB" sz="700" strike="noStrike" baseline="0" dirty="0"/>
                        <a:t>from the capital Port au Prince. With a very </a:t>
                      </a:r>
                      <a:r>
                        <a:rPr lang="en-GB" sz="700" u="sng" strike="noStrike" baseline="0" dirty="0"/>
                        <a:t>shallow focus of 13km deep</a:t>
                      </a:r>
                      <a:r>
                        <a:rPr lang="en-GB" sz="700" strike="noStrike" baseline="0" dirty="0"/>
                        <a:t>.</a:t>
                      </a:r>
                      <a:endParaRPr lang="en-GB" sz="7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619053"/>
                  </a:ext>
                </a:extLst>
              </a:tr>
              <a:tr h="6469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Effects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230,000 people died</a:t>
                      </a:r>
                      <a:r>
                        <a:rPr lang="en-GB" sz="700" strike="noStrike" baseline="0" dirty="0"/>
                        <a:t> and 3 million affected. Many emotionally affected.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/>
                        <a:t>250,000 homes collapsed or were damaged. Millions homeless.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/>
                        <a:t>Rubble blocked roads and shut down ports. </a:t>
                      </a:r>
                      <a:endParaRPr lang="en-GB" sz="7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Individuals tried to recover people.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Many countries responded</a:t>
                      </a:r>
                      <a:r>
                        <a:rPr lang="en-GB" sz="700" strike="noStrike" baseline="0" dirty="0"/>
                        <a:t> with appeals or rescue teams.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dirty="0"/>
                        <a:t>Heavily relied on international aid, e.g. $330 million from the EU.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700" strike="noStrike" baseline="0" dirty="0"/>
                        <a:t>98% of rubble remained after 6 months.</a:t>
                      </a:r>
                      <a:endParaRPr lang="en-GB" sz="7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6955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8DFFACE-1A60-4200-9D83-6470DBC1F5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911" r="1716" b="4176"/>
          <a:stretch/>
        </p:blipFill>
        <p:spPr>
          <a:xfrm rot="657645">
            <a:off x="6297099" y="1857169"/>
            <a:ext cx="483195" cy="31194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299E36-7039-47AB-A0D0-DF3BB8477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36854"/>
              </p:ext>
            </p:extLst>
          </p:nvPr>
        </p:nvGraphicFramePr>
        <p:xfrm>
          <a:off x="3769475" y="4008897"/>
          <a:ext cx="3192366" cy="102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6183">
                  <a:extLst>
                    <a:ext uri="{9D8B030D-6E8A-4147-A177-3AD203B41FA5}">
                      <a16:colId xmlns:a16="http://schemas.microsoft.com/office/drawing/2014/main" val="374707610"/>
                    </a:ext>
                  </a:extLst>
                </a:gridCol>
                <a:gridCol w="1596183">
                  <a:extLst>
                    <a:ext uri="{9D8B030D-6E8A-4147-A177-3AD203B41FA5}">
                      <a16:colId xmlns:a16="http://schemas.microsoft.com/office/drawing/2014/main" val="2972418496"/>
                    </a:ext>
                  </a:extLst>
                </a:gridCol>
              </a:tblGrid>
              <a:tr h="135164">
                <a:tc gridSpan="2"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What is a Natural Hazard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587740"/>
                  </a:ext>
                </a:extLst>
              </a:tr>
              <a:tr h="2079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A natural hazard is a natural process which could cause death, injury or disruption to humans, property and possessions.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22149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Geological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Meteorological Hazard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45850"/>
                  </a:ext>
                </a:extLst>
              </a:tr>
              <a:tr h="207945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land and tectonic processes.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/>
                        <a:t>These are hazards caused by weather and climate.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8006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2" y="0"/>
            <a:ext cx="317233" cy="32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1" y="4820"/>
            <a:ext cx="407255" cy="407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63F6317-1D7B-445C-9EF1-7D4BC6D9C6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27" y="3283099"/>
            <a:ext cx="637478" cy="637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5422A-0FAD-4571-BF8A-B89846367E7F}"/>
              </a:ext>
            </a:extLst>
          </p:cNvPr>
          <p:cNvSpPr txBox="1"/>
          <p:nvPr/>
        </p:nvSpPr>
        <p:spPr>
          <a:xfrm rot="16200000">
            <a:off x="-2782439" y="3155326"/>
            <a:ext cx="585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Geography- Year 10 Knowledge Organiser – Tectonic Hazards</a:t>
            </a:r>
          </a:p>
        </p:txBody>
      </p:sp>
    </p:spTree>
    <p:extLst>
      <p:ext uri="{BB962C8B-B14F-4D97-AF65-F5344CB8AC3E}">
        <p14:creationId xmlns:p14="http://schemas.microsoft.com/office/powerpoint/2010/main" val="310520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4065</TotalTime>
  <Words>1051</Words>
  <Application>Microsoft Office PowerPoint</Application>
  <PresentationFormat>A4 Paper (210x297 mm)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Newbury</dc:creator>
  <cp:lastModifiedBy>Maria Langan</cp:lastModifiedBy>
  <cp:revision>60</cp:revision>
  <cp:lastPrinted>2017-10-05T15:52:19Z</cp:lastPrinted>
  <dcterms:created xsi:type="dcterms:W3CDTF">2016-08-23T18:34:33Z</dcterms:created>
  <dcterms:modified xsi:type="dcterms:W3CDTF">2020-09-01T13:21:15Z</dcterms:modified>
</cp:coreProperties>
</file>